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2"/>
  </p:notesMasterIdLst>
  <p:handoutMasterIdLst>
    <p:handoutMasterId r:id="rId23"/>
  </p:handoutMasterIdLst>
  <p:sldIdLst>
    <p:sldId id="1000" r:id="rId2"/>
    <p:sldId id="1051" r:id="rId3"/>
    <p:sldId id="1031" r:id="rId4"/>
    <p:sldId id="1079" r:id="rId5"/>
    <p:sldId id="1077" r:id="rId6"/>
    <p:sldId id="1019" r:id="rId7"/>
    <p:sldId id="1026" r:id="rId8"/>
    <p:sldId id="1025" r:id="rId9"/>
    <p:sldId id="1027" r:id="rId10"/>
    <p:sldId id="1075" r:id="rId11"/>
    <p:sldId id="1069" r:id="rId12"/>
    <p:sldId id="1082" r:id="rId13"/>
    <p:sldId id="1081" r:id="rId14"/>
    <p:sldId id="1071" r:id="rId15"/>
    <p:sldId id="1074" r:id="rId16"/>
    <p:sldId id="1084" r:id="rId17"/>
    <p:sldId id="1083" r:id="rId18"/>
    <p:sldId id="1073" r:id="rId19"/>
    <p:sldId id="1076" r:id="rId20"/>
    <p:sldId id="1014" r:id="rId21"/>
  </p:sldIdLst>
  <p:sldSz cx="9144000" cy="6858000" type="screen4x3"/>
  <p:notesSz cx="7045325" cy="9345613"/>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9468"/>
    <a:srgbClr val="FF00FF"/>
    <a:srgbClr val="99CCFF"/>
    <a:srgbClr val="66FFFF"/>
    <a:srgbClr val="CCFFCC"/>
    <a:srgbClr val="99FF66"/>
    <a:srgbClr val="00FF00"/>
    <a:srgbClr val="FFCC66"/>
    <a:srgbClr val="937E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606" autoAdjust="0"/>
    <p:restoredTop sz="94576" autoAdjust="0"/>
  </p:normalViewPr>
  <p:slideViewPr>
    <p:cSldViewPr>
      <p:cViewPr>
        <p:scale>
          <a:sx n="75" d="100"/>
          <a:sy n="75" d="100"/>
        </p:scale>
        <p:origin x="-156" y="-114"/>
      </p:cViewPr>
      <p:guideLst>
        <p:guide orient="horz" pos="2160"/>
        <p:guide pos="283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682"/>
    </p:cViewPr>
  </p:sorterViewPr>
  <p:notesViewPr>
    <p:cSldViewPr>
      <p:cViewPr varScale="1">
        <p:scale>
          <a:sx n="35" d="100"/>
          <a:sy n="35" d="100"/>
        </p:scale>
        <p:origin x="-1608" y="-78"/>
      </p:cViewPr>
      <p:guideLst>
        <p:guide orient="horz" pos="2942"/>
        <p:guide pos="222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xPr>
        <a:bodyPr/>
        <a:lstStyle/>
        <a:p>
          <a:pPr>
            <a:defRPr lang="en-US"/>
          </a:pPr>
          <a:endParaRPr lang="en-US"/>
        </a:p>
      </c:txPr>
    </c:title>
    <c:view3D>
      <c:perspective val="0"/>
    </c:view3D>
    <c:plotArea>
      <c:layout>
        <c:manualLayout>
          <c:layoutTarget val="inner"/>
          <c:xMode val="edge"/>
          <c:yMode val="edge"/>
          <c:x val="2.8017179670723209E-2"/>
          <c:y val="0.59124267046406453"/>
          <c:w val="0.93612865006294277"/>
          <c:h val="0.35260617356341245"/>
        </c:manualLayout>
      </c:layout>
      <c:pie3DChart>
        <c:varyColors val="1"/>
        <c:ser>
          <c:idx val="0"/>
          <c:order val="0"/>
          <c:tx>
            <c:strRef>
              <c:f>Sheet1!$C$3</c:f>
              <c:strCache>
                <c:ptCount val="1"/>
                <c:pt idx="0">
                  <c:v>% HOLDING</c:v>
                </c:pt>
              </c:strCache>
            </c:strRef>
          </c:tx>
          <c:spPr>
            <a:solidFill>
              <a:srgbClr val="9999FF"/>
            </a:solidFill>
            <a:ln w="27630">
              <a:solidFill>
                <a:srgbClr val="000000"/>
              </a:solidFill>
              <a:prstDash val="solid"/>
            </a:ln>
          </c:spPr>
          <c:dPt>
            <c:idx val="0"/>
            <c:spPr>
              <a:solidFill>
                <a:srgbClr val="9999FF"/>
              </a:solidFill>
              <a:ln w="27630">
                <a:solidFill>
                  <a:srgbClr val="FF00FF"/>
                </a:solidFill>
                <a:prstDash val="solid"/>
              </a:ln>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dPt>
            <c:idx val="6"/>
            <c:spPr>
              <a:solidFill>
                <a:srgbClr val="FFFF00"/>
              </a:solidFill>
              <a:ln w="25400" cap="flat" cmpd="sng" algn="ctr">
                <a:solidFill>
                  <a:schemeClr val="accent1"/>
                </a:solidFill>
                <a:prstDash val="solid"/>
              </a:ln>
              <a:effectLst/>
            </c:spPr>
          </c:dPt>
          <c:dLbls>
            <c:dLbl>
              <c:idx val="2"/>
              <c:layout/>
              <c:tx>
                <c:rich>
                  <a:bodyPr/>
                  <a:lstStyle/>
                  <a:p>
                    <a:r>
                      <a:rPr lang="en-US" dirty="0" smtClean="0"/>
                      <a:t>15%</a:t>
                    </a:r>
                    <a:endParaRPr lang="en-US" dirty="0"/>
                  </a:p>
                </c:rich>
              </c:tx>
              <c:showPercent val="1"/>
            </c:dLbl>
            <c:dLbl>
              <c:idx val="3"/>
              <c:layout/>
              <c:tx>
                <c:rich>
                  <a:bodyPr/>
                  <a:lstStyle/>
                  <a:p>
                    <a:r>
                      <a:rPr lang="en-US" dirty="0" smtClean="0"/>
                      <a:t>7%</a:t>
                    </a:r>
                    <a:endParaRPr lang="en-US" dirty="0"/>
                  </a:p>
                </c:rich>
              </c:tx>
              <c:showPercent val="1"/>
            </c:dLbl>
            <c:dLbl>
              <c:idx val="5"/>
              <c:layout/>
              <c:tx>
                <c:rich>
                  <a:bodyPr/>
                  <a:lstStyle/>
                  <a:p>
                    <a:r>
                      <a:rPr lang="en-US" dirty="0" smtClean="0"/>
                      <a:t>10%</a:t>
                    </a:r>
                    <a:endParaRPr lang="en-US" dirty="0"/>
                  </a:p>
                </c:rich>
              </c:tx>
              <c:showPercent val="1"/>
            </c:dLbl>
            <c:dLbl>
              <c:idx val="6"/>
              <c:layout/>
              <c:tx>
                <c:rich>
                  <a:bodyPr/>
                  <a:lstStyle/>
                  <a:p>
                    <a:r>
                      <a:rPr lang="en-US" dirty="0" smtClean="0"/>
                      <a:t>17%</a:t>
                    </a:r>
                    <a:endParaRPr lang="en-US" dirty="0"/>
                  </a:p>
                </c:rich>
              </c:tx>
              <c:showPercent val="1"/>
            </c:dLbl>
            <c:spPr>
              <a:noFill/>
              <a:ln w="55260">
                <a:noFill/>
              </a:ln>
            </c:spPr>
            <c:txPr>
              <a:bodyPr/>
              <a:lstStyle/>
              <a:p>
                <a:pPr>
                  <a:defRPr lang="en-US" sz="1740" b="0" i="0" u="none" strike="noStrike" baseline="0">
                    <a:solidFill>
                      <a:srgbClr val="000000"/>
                    </a:solidFill>
                    <a:latin typeface="Arial"/>
                    <a:ea typeface="Arial"/>
                    <a:cs typeface="Arial"/>
                  </a:defRPr>
                </a:pPr>
                <a:endParaRPr lang="en-US"/>
              </a:p>
            </c:txPr>
            <c:showPercent val="1"/>
          </c:dLbls>
          <c:cat>
            <c:strRef>
              <c:f>Sheet1!$B$4:$B$10</c:f>
              <c:strCache>
                <c:ptCount val="7"/>
                <c:pt idx="0">
                  <c:v>Promoters - 45%</c:v>
                </c:pt>
                <c:pt idx="1">
                  <c:v>Government of NCT of Delhi - 5%</c:v>
                </c:pt>
                <c:pt idx="2">
                  <c:v>Foreign Institution Investors - 15%</c:v>
                </c:pt>
                <c:pt idx="3">
                  <c:v>Mutual Funds - 7%</c:v>
                </c:pt>
                <c:pt idx="4">
                  <c:v>Indian Financial Institutions  &amp; Banks - 1%</c:v>
                </c:pt>
                <c:pt idx="5">
                  <c:v>Insurance Companies - 10%</c:v>
                </c:pt>
                <c:pt idx="6">
                  <c:v>Public / Others - 17%</c:v>
                </c:pt>
              </c:strCache>
            </c:strRef>
          </c:cat>
          <c:val>
            <c:numRef>
              <c:f>Sheet1!$C$4:$C$10</c:f>
              <c:numCache>
                <c:formatCode>0</c:formatCode>
                <c:ptCount val="7"/>
                <c:pt idx="0">
                  <c:v>45</c:v>
                </c:pt>
                <c:pt idx="1">
                  <c:v>5</c:v>
                </c:pt>
                <c:pt idx="2">
                  <c:v>15.58</c:v>
                </c:pt>
                <c:pt idx="3">
                  <c:v>7.01</c:v>
                </c:pt>
                <c:pt idx="4">
                  <c:v>0.61</c:v>
                </c:pt>
                <c:pt idx="5">
                  <c:v>10.16</c:v>
                </c:pt>
                <c:pt idx="6">
                  <c:v>16.63</c:v>
                </c:pt>
              </c:numCache>
            </c:numRef>
          </c:val>
        </c:ser>
        <c:ser>
          <c:idx val="1"/>
          <c:order val="1"/>
          <c:tx>
            <c:strRef>
              <c:f>Sheet1!$C$3</c:f>
              <c:strCache>
                <c:ptCount val="1"/>
                <c:pt idx="0">
                  <c:v>% HOLDING</c:v>
                </c:pt>
              </c:strCache>
            </c:strRef>
          </c:tx>
          <c:spPr>
            <a:solidFill>
              <a:srgbClr val="9999FF"/>
            </a:solidFill>
            <a:ln w="27630">
              <a:solidFill>
                <a:srgbClr val="000000"/>
              </a:solidFill>
              <a:prstDash val="solid"/>
            </a:ln>
          </c:spPr>
          <c:dPt>
            <c:idx val="0"/>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dLbls>
            <c:txPr>
              <a:bodyPr/>
              <a:lstStyle/>
              <a:p>
                <a:pPr>
                  <a:defRPr lang="en-US"/>
                </a:pPr>
                <a:endParaRPr lang="en-US"/>
              </a:p>
            </c:txPr>
            <c:showPercent val="1"/>
          </c:dLbls>
          <c:cat>
            <c:strRef>
              <c:f>Sheet1!$B$4:$B$10</c:f>
              <c:strCache>
                <c:ptCount val="7"/>
                <c:pt idx="0">
                  <c:v>Promoters - 45%</c:v>
                </c:pt>
                <c:pt idx="1">
                  <c:v>Government of NCT of Delhi - 5%</c:v>
                </c:pt>
                <c:pt idx="2">
                  <c:v>Foreign Institution Investors - 15%</c:v>
                </c:pt>
                <c:pt idx="3">
                  <c:v>Mutual Funds - 7%</c:v>
                </c:pt>
                <c:pt idx="4">
                  <c:v>Indian Financial Institutions  &amp; Banks - 1%</c:v>
                </c:pt>
                <c:pt idx="5">
                  <c:v>Insurance Companies - 10%</c:v>
                </c:pt>
                <c:pt idx="6">
                  <c:v>Public / Others - 17%</c:v>
                </c:pt>
              </c:strCache>
            </c:strRef>
          </c:cat>
          <c:val>
            <c:numRef>
              <c:f>Sheet1!$C$4:$C$10</c:f>
              <c:numCache>
                <c:formatCode>0</c:formatCode>
                <c:ptCount val="7"/>
                <c:pt idx="0">
                  <c:v>45</c:v>
                </c:pt>
                <c:pt idx="1">
                  <c:v>5</c:v>
                </c:pt>
                <c:pt idx="2">
                  <c:v>15.58</c:v>
                </c:pt>
                <c:pt idx="3">
                  <c:v>7.01</c:v>
                </c:pt>
                <c:pt idx="4">
                  <c:v>0.61</c:v>
                </c:pt>
                <c:pt idx="5">
                  <c:v>10.16</c:v>
                </c:pt>
                <c:pt idx="6">
                  <c:v>16.63</c:v>
                </c:pt>
              </c:numCache>
            </c:numRef>
          </c:val>
        </c:ser>
        <c:dLbls>
          <c:showPercent val="1"/>
        </c:dLbls>
      </c:pie3DChart>
      <c:spPr>
        <a:noFill/>
        <a:ln w="55260">
          <a:noFill/>
        </a:ln>
      </c:spPr>
    </c:plotArea>
    <c:legend>
      <c:legendPos val="t"/>
      <c:layout>
        <c:manualLayout>
          <c:xMode val="edge"/>
          <c:yMode val="edge"/>
          <c:x val="0.14120566237997684"/>
          <c:y val="0.10906914893617099"/>
          <c:w val="0.69564497815516435"/>
          <c:h val="0.46591598257664762"/>
        </c:manualLayout>
      </c:layout>
      <c:txPr>
        <a:bodyPr/>
        <a:lstStyle/>
        <a:p>
          <a:pPr>
            <a:defRPr lang="en-US" sz="1400"/>
          </a:pPr>
          <a:endParaRPr lang="en-US"/>
        </a:p>
      </c:txPr>
    </c:legend>
    <c:plotVisOnly val="1"/>
    <c:dispBlanksAs val="zero"/>
  </c:chart>
  <c:spPr>
    <a:solidFill>
      <a:srgbClr val="FFFFFF"/>
    </a:solidFill>
    <a:ln w="6907">
      <a:solidFill>
        <a:srgbClr val="000000"/>
      </a:solid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9"/>
  <c:chart>
    <c:title>
      <c:layout/>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dLbl>
              <c:idx val="0"/>
              <c:layout/>
              <c:tx>
                <c:rich>
                  <a:bodyPr/>
                  <a:lstStyle/>
                  <a:p>
                    <a:r>
                      <a:t>CNG</a:t>
                    </a:r>
                    <a:r>
                      <a:rPr/>
                      <a:t>
</a:t>
                    </a:r>
                    <a:r>
                      <a:rPr smtClean="0"/>
                      <a:t>77%</a:t>
                    </a:r>
                    <a:endParaRPr/>
                  </a:p>
                </c:rich>
              </c:tx>
              <c:showCatName val="1"/>
              <c:showPercent val="1"/>
            </c:dLbl>
            <c:dLbl>
              <c:idx val="1"/>
              <c:layout/>
              <c:tx>
                <c:rich>
                  <a:bodyPr/>
                  <a:lstStyle/>
                  <a:p>
                    <a:r>
                      <a:t>Comm./ Ind./Others</a:t>
                    </a:r>
                    <a:r>
                      <a:rPr/>
                      <a:t>
</a:t>
                    </a:r>
                    <a:r>
                      <a:rPr smtClean="0"/>
                      <a:t>18%</a:t>
                    </a:r>
                    <a:endParaRPr/>
                  </a:p>
                </c:rich>
              </c:tx>
              <c:showCatName val="1"/>
              <c:showPercent val="1"/>
            </c:dLbl>
            <c:dLbl>
              <c:idx val="2"/>
              <c:layout/>
              <c:tx>
                <c:rich>
                  <a:bodyPr/>
                  <a:lstStyle/>
                  <a:p>
                    <a:r>
                      <a:t>Household</a:t>
                    </a:r>
                    <a:r>
                      <a:rPr/>
                      <a:t>
</a:t>
                    </a:r>
                    <a:r>
                      <a:rPr smtClean="0"/>
                      <a:t>5%</a:t>
                    </a:r>
                    <a:endParaRPr/>
                  </a:p>
                </c:rich>
              </c:tx>
              <c:showCatName val="1"/>
              <c:showPercent val="1"/>
            </c:dLbl>
            <c:txPr>
              <a:bodyPr/>
              <a:lstStyle/>
              <a:p>
                <a:pPr>
                  <a:defRPr lang="en-US" b="1"/>
                </a:pPr>
                <a:endParaRPr lang="en-US"/>
              </a:p>
            </c:txPr>
            <c:showCatName val="1"/>
            <c:showPercent val="1"/>
            <c:showLeaderLines val="1"/>
          </c:dLbls>
          <c:cat>
            <c:strRef>
              <c:f>Sheet1!$B$1:$D$1</c:f>
              <c:strCache>
                <c:ptCount val="3"/>
                <c:pt idx="0">
                  <c:v>CNG</c:v>
                </c:pt>
                <c:pt idx="1">
                  <c:v>Comm./ Ind./Others</c:v>
                </c:pt>
                <c:pt idx="2">
                  <c:v>Household</c:v>
                </c:pt>
              </c:strCache>
            </c:strRef>
          </c:cat>
          <c:val>
            <c:numRef>
              <c:f>Sheet1!$B$2:$D$2</c:f>
              <c:numCache>
                <c:formatCode>#,##0.00_);[Red]\(#,##0.00\)</c:formatCode>
                <c:ptCount val="3"/>
                <c:pt idx="0" formatCode="0.00">
                  <c:v>0.74000000000000143</c:v>
                </c:pt>
                <c:pt idx="1">
                  <c:v>0.21000000000000021</c:v>
                </c:pt>
                <c:pt idx="2" formatCode="0.00">
                  <c:v>0.05</c:v>
                </c:pt>
              </c:numCache>
            </c:numRef>
          </c:val>
        </c:ser>
        <c:dLbls>
          <c:showCatName val="1"/>
          <c:showPercent val="1"/>
        </c:dLbls>
        <c:firstSliceAng val="10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32869374515256"/>
          <c:y val="8.8235300717470946E-2"/>
          <c:w val="0.82864293000882971"/>
          <c:h val="0.63235298847520038"/>
        </c:manualLayout>
      </c:layout>
      <c:lineChart>
        <c:grouping val="stacked"/>
        <c:ser>
          <c:idx val="0"/>
          <c:order val="0"/>
          <c:tx>
            <c:v>EPS</c:v>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tx>
                <c:rich>
                  <a:bodyPr/>
                  <a:lstStyle/>
                  <a:p>
                    <a:r>
                      <a:rPr lang="en-US" sz="1400" baseline="0"/>
                      <a:t>15.39</a:t>
                    </a:r>
                  </a:p>
                </c:rich>
              </c:tx>
              <c:showVal val="1"/>
            </c:dLbl>
            <c:dLbl>
              <c:idx val="1"/>
              <c:layout/>
              <c:tx>
                <c:rich>
                  <a:bodyPr/>
                  <a:lstStyle/>
                  <a:p>
                    <a:r>
                      <a:rPr lang="en-US" sz="1400" baseline="0"/>
                      <a:t>18.55</a:t>
                    </a:r>
                  </a:p>
                </c:rich>
              </c:tx>
              <c:showVal val="1"/>
            </c:dLbl>
            <c:dLbl>
              <c:idx val="2"/>
              <c:layout/>
              <c:tx>
                <c:rich>
                  <a:bodyPr/>
                  <a:lstStyle/>
                  <a:p>
                    <a:r>
                      <a:rPr lang="en-US" sz="1400" baseline="0"/>
                      <a:t>21.89</a:t>
                    </a:r>
                  </a:p>
                </c:rich>
              </c:tx>
              <c:showVal val="1"/>
            </c:dLbl>
            <c:dLbl>
              <c:idx val="3"/>
              <c:layout/>
              <c:tx>
                <c:rich>
                  <a:bodyPr/>
                  <a:lstStyle/>
                  <a:p>
                    <a:r>
                      <a:rPr lang="en-US" sz="1400" baseline="0"/>
                      <a:t>25.29</a:t>
                    </a:r>
                  </a:p>
                </c:rich>
              </c:tx>
              <c:showVal val="1"/>
            </c:dLbl>
            <c:dLbl>
              <c:idx val="4"/>
              <c:layout/>
              <c:tx>
                <c:rich>
                  <a:bodyPr/>
                  <a:lstStyle/>
                  <a:p>
                    <a:r>
                      <a:rPr lang="en-US" sz="1400" baseline="0"/>
                      <a:t>25.73</a:t>
                    </a:r>
                  </a:p>
                </c:rich>
              </c:tx>
              <c:showVal val="1"/>
            </c:dLbl>
            <c:spPr>
              <a:noFill/>
              <a:ln w="25400">
                <a:noFill/>
              </a:ln>
            </c:spPr>
            <c:txPr>
              <a:bodyPr/>
              <a:lstStyle/>
              <a:p>
                <a:pPr>
                  <a:defRPr lang="en-US" sz="1400" b="0" i="0" u="none" strike="noStrike" baseline="0">
                    <a:solidFill>
                      <a:srgbClr val="000000"/>
                    </a:solidFill>
                    <a:latin typeface="Arial"/>
                    <a:ea typeface="Arial"/>
                    <a:cs typeface="Arial"/>
                  </a:defRPr>
                </a:pPr>
                <a:endParaRPr lang="en-US"/>
              </a:p>
            </c:txPr>
            <c:showVal val="1"/>
          </c:dLbls>
          <c:cat>
            <c:strRef>
              <c:f>'[Chart in Microsoft Office PowerPoint]Sheet1'!$M$2:$Q$2</c:f>
              <c:strCache>
                <c:ptCount val="5"/>
                <c:pt idx="0">
                  <c:v>FY10</c:v>
                </c:pt>
                <c:pt idx="1">
                  <c:v>FY11</c:v>
                </c:pt>
                <c:pt idx="2">
                  <c:v>FY12</c:v>
                </c:pt>
                <c:pt idx="3">
                  <c:v>FY13</c:v>
                </c:pt>
                <c:pt idx="4">
                  <c:v>FY14</c:v>
                </c:pt>
              </c:strCache>
            </c:strRef>
          </c:cat>
          <c:val>
            <c:numRef>
              <c:f>'[Chart in Microsoft Office PowerPoint]Sheet1'!$L$3:$P$3</c:f>
              <c:numCache>
                <c:formatCode>0.00</c:formatCode>
                <c:ptCount val="5"/>
                <c:pt idx="0" formatCode="General">
                  <c:v>12.32</c:v>
                </c:pt>
                <c:pt idx="1">
                  <c:v>15.39</c:v>
                </c:pt>
                <c:pt idx="2">
                  <c:v>18.55</c:v>
                </c:pt>
                <c:pt idx="3" formatCode="General">
                  <c:v>21.89</c:v>
                </c:pt>
                <c:pt idx="4" formatCode="General">
                  <c:v>25.29</c:v>
                </c:pt>
              </c:numCache>
            </c:numRef>
          </c:val>
        </c:ser>
        <c:ser>
          <c:idx val="1"/>
          <c:order val="1"/>
          <c:tx>
            <c:v>Book Value</c:v>
          </c:tx>
          <c:spPr>
            <a:ln w="12700">
              <a:solidFill>
                <a:srgbClr val="FF00FF"/>
              </a:solidFill>
              <a:prstDash val="solid"/>
            </a:ln>
          </c:spPr>
          <c:marker>
            <c:symbol val="square"/>
            <c:size val="5"/>
            <c:spPr>
              <a:solidFill>
                <a:srgbClr val="FF00FF"/>
              </a:solidFill>
              <a:ln>
                <a:solidFill>
                  <a:srgbClr val="FF00FF"/>
                </a:solidFill>
                <a:prstDash val="solid"/>
              </a:ln>
            </c:spPr>
          </c:marker>
          <c:dLbls>
            <c:dLbl>
              <c:idx val="0"/>
              <c:layout/>
              <c:tx>
                <c:rich>
                  <a:bodyPr/>
                  <a:lstStyle/>
                  <a:p>
                    <a:r>
                      <a:rPr lang="en-US" sz="1400" baseline="0"/>
                      <a:t>58.96</a:t>
                    </a:r>
                  </a:p>
                </c:rich>
              </c:tx>
              <c:showVal val="1"/>
            </c:dLbl>
            <c:dLbl>
              <c:idx val="1"/>
              <c:layout/>
              <c:tx>
                <c:rich>
                  <a:bodyPr/>
                  <a:lstStyle/>
                  <a:p>
                    <a:r>
                      <a:rPr lang="en-US" sz="1400" baseline="0"/>
                      <a:t>71.70</a:t>
                    </a:r>
                  </a:p>
                </c:rich>
              </c:tx>
              <c:showVal val="1"/>
            </c:dLbl>
            <c:dLbl>
              <c:idx val="2"/>
              <c:layout/>
              <c:tx>
                <c:rich>
                  <a:bodyPr/>
                  <a:lstStyle/>
                  <a:p>
                    <a:r>
                      <a:rPr lang="en-US" sz="1400" baseline="0"/>
                      <a:t>87.78</a:t>
                    </a:r>
                  </a:p>
                </c:rich>
              </c:tx>
              <c:showVal val="1"/>
            </c:dLbl>
            <c:dLbl>
              <c:idx val="3"/>
              <c:layout/>
              <c:tx>
                <c:rich>
                  <a:bodyPr/>
                  <a:lstStyle/>
                  <a:p>
                    <a:r>
                      <a:rPr lang="en-US" sz="1400" baseline="0"/>
                      <a:t>106.64</a:t>
                    </a:r>
                  </a:p>
                </c:rich>
              </c:tx>
              <c:showVal val="1"/>
            </c:dLbl>
            <c:dLbl>
              <c:idx val="4"/>
              <c:layout/>
              <c:tx>
                <c:rich>
                  <a:bodyPr/>
                  <a:lstStyle/>
                  <a:p>
                    <a:r>
                      <a:rPr lang="en-US" sz="1400" baseline="0"/>
                      <a:t>125.94</a:t>
                    </a:r>
                  </a:p>
                </c:rich>
              </c:tx>
              <c:showVal val="1"/>
            </c:dLbl>
            <c:spPr>
              <a:noFill/>
              <a:ln w="25400">
                <a:noFill/>
              </a:ln>
            </c:spPr>
            <c:txPr>
              <a:bodyPr/>
              <a:lstStyle/>
              <a:p>
                <a:pPr>
                  <a:defRPr lang="en-US" sz="1400" b="0" i="0" u="none" strike="noStrike" baseline="0">
                    <a:solidFill>
                      <a:srgbClr val="000000"/>
                    </a:solidFill>
                    <a:latin typeface="Arial"/>
                    <a:ea typeface="Arial"/>
                    <a:cs typeface="Arial"/>
                  </a:defRPr>
                </a:pPr>
                <a:endParaRPr lang="en-US"/>
              </a:p>
            </c:txPr>
            <c:showVal val="1"/>
          </c:dLbls>
          <c:cat>
            <c:strRef>
              <c:f>'[Chart in Microsoft Office PowerPoint]Sheet1'!$M$2:$Q$2</c:f>
              <c:strCache>
                <c:ptCount val="5"/>
                <c:pt idx="0">
                  <c:v>FY10</c:v>
                </c:pt>
                <c:pt idx="1">
                  <c:v>FY11</c:v>
                </c:pt>
                <c:pt idx="2">
                  <c:v>FY12</c:v>
                </c:pt>
                <c:pt idx="3">
                  <c:v>FY13</c:v>
                </c:pt>
                <c:pt idx="4">
                  <c:v>FY14</c:v>
                </c:pt>
              </c:strCache>
            </c:strRef>
          </c:cat>
          <c:val>
            <c:numRef>
              <c:f>'[Chart in Microsoft Office PowerPoint]Sheet1'!$L$4:$P$4</c:f>
              <c:numCache>
                <c:formatCode>General</c:formatCode>
                <c:ptCount val="5"/>
                <c:pt idx="0">
                  <c:v>48.82</c:v>
                </c:pt>
                <c:pt idx="1">
                  <c:v>58.96</c:v>
                </c:pt>
                <c:pt idx="2">
                  <c:v>71.7</c:v>
                </c:pt>
                <c:pt idx="3">
                  <c:v>87.78</c:v>
                </c:pt>
                <c:pt idx="4">
                  <c:v>106.64</c:v>
                </c:pt>
              </c:numCache>
            </c:numRef>
          </c:val>
        </c:ser>
        <c:dLbls>
          <c:showVal val="1"/>
        </c:dLbls>
        <c:marker val="1"/>
        <c:axId val="53867264"/>
        <c:axId val="53868800"/>
      </c:lineChart>
      <c:catAx>
        <c:axId val="53867264"/>
        <c:scaling>
          <c:orientation val="minMax"/>
        </c:scaling>
        <c:axPos val="b"/>
        <c:numFmt formatCode="General" sourceLinked="1"/>
        <c:tickLblPos val="nextTo"/>
        <c:spPr>
          <a:ln w="3175">
            <a:solidFill>
              <a:srgbClr val="000000"/>
            </a:solidFill>
            <a:prstDash val="solid"/>
          </a:ln>
        </c:spPr>
        <c:txPr>
          <a:bodyPr rot="-2700000" vert="horz"/>
          <a:lstStyle/>
          <a:p>
            <a:pPr>
              <a:defRPr lang="en-US" sz="1500" b="0" i="0" u="none" strike="noStrike" baseline="0">
                <a:solidFill>
                  <a:srgbClr val="000000"/>
                </a:solidFill>
                <a:latin typeface="Arial"/>
                <a:ea typeface="Arial"/>
                <a:cs typeface="Arial"/>
              </a:defRPr>
            </a:pPr>
            <a:endParaRPr lang="en-US"/>
          </a:p>
        </c:txPr>
        <c:crossAx val="53868800"/>
        <c:crosses val="autoZero"/>
        <c:auto val="1"/>
        <c:lblAlgn val="ctr"/>
        <c:lblOffset val="100"/>
        <c:tickLblSkip val="1"/>
        <c:tickMarkSkip val="1"/>
      </c:catAx>
      <c:valAx>
        <c:axId val="53868800"/>
        <c:scaling>
          <c:orientation val="minMax"/>
        </c:scaling>
        <c:axPos val="l"/>
        <c:numFmt formatCode="General" sourceLinked="1"/>
        <c:tickLblPos val="nextTo"/>
        <c:spPr>
          <a:ln w="3175">
            <a:solidFill>
              <a:srgbClr val="000000"/>
            </a:solidFill>
            <a:prstDash val="solid"/>
          </a:ln>
        </c:spPr>
        <c:txPr>
          <a:bodyPr rot="0" vert="horz"/>
          <a:lstStyle/>
          <a:p>
            <a:pPr>
              <a:defRPr lang="en-US" sz="1650" b="0" i="0" u="none" strike="noStrike" baseline="0">
                <a:solidFill>
                  <a:srgbClr val="000000"/>
                </a:solidFill>
                <a:latin typeface="Arial"/>
                <a:ea typeface="Arial"/>
                <a:cs typeface="Arial"/>
              </a:defRPr>
            </a:pPr>
            <a:endParaRPr lang="en-US"/>
          </a:p>
        </c:txPr>
        <c:crossAx val="53867264"/>
        <c:crosses val="autoZero"/>
        <c:crossBetween val="between"/>
      </c:valAx>
    </c:plotArea>
    <c:legend>
      <c:legendPos val="r"/>
      <c:legendEntry>
        <c:idx val="1"/>
        <c:txPr>
          <a:bodyPr/>
          <a:lstStyle/>
          <a:p>
            <a:pPr>
              <a:defRPr sz="1400" b="0" i="0" u="none" strike="noStrike" baseline="0">
                <a:solidFill>
                  <a:srgbClr val="000000"/>
                </a:solidFill>
                <a:latin typeface="Arial"/>
                <a:ea typeface="Arial"/>
                <a:cs typeface="Arial"/>
              </a:defRPr>
            </a:pPr>
            <a:endParaRPr lang="en-US"/>
          </a:p>
        </c:txPr>
      </c:legendEntry>
      <c:legendEntry>
        <c:idx val="0"/>
        <c:txPr>
          <a:bodyPr/>
          <a:lstStyle/>
          <a:p>
            <a:pPr>
              <a:defRPr sz="1400" b="0" i="0" u="none" strike="noStrike" baseline="0">
                <a:solidFill>
                  <a:srgbClr val="000000"/>
                </a:solidFill>
                <a:latin typeface="Arial"/>
                <a:ea typeface="Arial"/>
                <a:cs typeface="Arial"/>
              </a:defRPr>
            </a:pPr>
            <a:endParaRPr lang="en-US"/>
          </a:p>
        </c:txPr>
      </c:legendEntry>
      <c:layout>
        <c:manualLayout>
          <c:xMode val="edge"/>
          <c:yMode val="edge"/>
          <c:x val="8.6854706541964283E-2"/>
          <c:y val="0.89106959115662232"/>
          <c:w val="0.90375784012913862"/>
          <c:h val="7.5842864822359524E-2"/>
        </c:manualLayout>
      </c:layout>
      <c:spPr>
        <a:solidFill>
          <a:srgbClr val="FFFFFF"/>
        </a:solidFill>
        <a:ln w="3175">
          <a:solidFill>
            <a:srgbClr val="000000"/>
          </a:solidFill>
          <a:prstDash val="solid"/>
        </a:ln>
      </c:spPr>
      <c:txPr>
        <a:bodyPr/>
        <a:lstStyle/>
        <a:p>
          <a:pPr>
            <a:defRPr lang="en-US" sz="920" b="0" i="0" u="none" strike="noStrike" baseline="0">
              <a:solidFill>
                <a:srgbClr val="000000"/>
              </a:solidFill>
              <a:latin typeface="Arial"/>
              <a:ea typeface="Arial"/>
              <a:cs typeface="Arial"/>
            </a:defRPr>
          </a:pPr>
          <a:endParaRPr lang="en-US"/>
        </a:p>
      </c:txPr>
    </c:legend>
    <c:plotVisOnly val="1"/>
    <c:dispBlanksAs val="zero"/>
  </c:chart>
  <c:spPr>
    <a:solidFill>
      <a:srgbClr val="FFFF00"/>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56381" cy="434382"/>
          </a:xfrm>
          <a:prstGeom prst="rect">
            <a:avLst/>
          </a:prstGeom>
          <a:noFill/>
          <a:ln w="9525">
            <a:noFill/>
            <a:miter lim="800000"/>
            <a:headEnd/>
            <a:tailEnd/>
          </a:ln>
          <a:effectLst/>
        </p:spPr>
        <p:txBody>
          <a:bodyPr vert="horz" wrap="square" lIns="93535" tIns="46768" rIns="93535" bIns="46768" numCol="1" anchor="t" anchorCtr="0" compatLnSpc="1">
            <a:prstTxWarp prst="textNoShape">
              <a:avLst/>
            </a:prstTxWarp>
          </a:bodyPr>
          <a:lstStyle>
            <a:lvl1pPr defTabSz="936028">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88945" y="1"/>
            <a:ext cx="3056381" cy="434382"/>
          </a:xfrm>
          <a:prstGeom prst="rect">
            <a:avLst/>
          </a:prstGeom>
          <a:noFill/>
          <a:ln w="9525">
            <a:noFill/>
            <a:miter lim="800000"/>
            <a:headEnd/>
            <a:tailEnd/>
          </a:ln>
          <a:effectLst/>
        </p:spPr>
        <p:txBody>
          <a:bodyPr vert="horz" wrap="square" lIns="93535" tIns="46768" rIns="93535" bIns="46768" numCol="1" anchor="t" anchorCtr="0" compatLnSpc="1">
            <a:prstTxWarp prst="textNoShape">
              <a:avLst/>
            </a:prstTxWarp>
          </a:bodyPr>
          <a:lstStyle>
            <a:lvl1pPr algn="r" defTabSz="936028">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87276"/>
            <a:ext cx="3056381" cy="439173"/>
          </a:xfrm>
          <a:prstGeom prst="rect">
            <a:avLst/>
          </a:prstGeom>
          <a:noFill/>
          <a:ln w="9525">
            <a:noFill/>
            <a:miter lim="800000"/>
            <a:headEnd/>
            <a:tailEnd/>
          </a:ln>
          <a:effectLst/>
        </p:spPr>
        <p:txBody>
          <a:bodyPr vert="horz" wrap="square" lIns="93535" tIns="46768" rIns="93535" bIns="46768" numCol="1" anchor="b" anchorCtr="0" compatLnSpc="1">
            <a:prstTxWarp prst="textNoShape">
              <a:avLst/>
            </a:prstTxWarp>
          </a:bodyPr>
          <a:lstStyle>
            <a:lvl1pPr defTabSz="936028">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88945" y="8887276"/>
            <a:ext cx="3056381" cy="439173"/>
          </a:xfrm>
          <a:prstGeom prst="rect">
            <a:avLst/>
          </a:prstGeom>
          <a:noFill/>
          <a:ln w="9525">
            <a:noFill/>
            <a:miter lim="800000"/>
            <a:headEnd/>
            <a:tailEnd/>
          </a:ln>
          <a:effectLst/>
        </p:spPr>
        <p:txBody>
          <a:bodyPr vert="horz" wrap="square" lIns="93535" tIns="46768" rIns="93535" bIns="46768" numCol="1" anchor="b" anchorCtr="0" compatLnSpc="1">
            <a:prstTxWarp prst="textNoShape">
              <a:avLst/>
            </a:prstTxWarp>
          </a:bodyPr>
          <a:lstStyle>
            <a:lvl1pPr algn="r" defTabSz="936028">
              <a:defRPr sz="1200">
                <a:latin typeface="Times New Roman" pitchFamily="18" charset="0"/>
              </a:defRPr>
            </a:lvl1pPr>
          </a:lstStyle>
          <a:p>
            <a:pPr>
              <a:defRPr/>
            </a:pPr>
            <a:fld id="{6E544982-CC18-4AD3-9905-7C795B31F0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56381" cy="434382"/>
          </a:xfrm>
          <a:prstGeom prst="rect">
            <a:avLst/>
          </a:prstGeom>
          <a:noFill/>
          <a:ln w="9525">
            <a:noFill/>
            <a:miter lim="800000"/>
            <a:headEnd/>
            <a:tailEnd/>
          </a:ln>
          <a:effectLst/>
        </p:spPr>
        <p:txBody>
          <a:bodyPr vert="horz" wrap="square" lIns="93535" tIns="46768" rIns="93535" bIns="46768" numCol="1" anchor="t" anchorCtr="0" compatLnSpc="1">
            <a:prstTxWarp prst="textNoShape">
              <a:avLst/>
            </a:prstTxWarp>
          </a:bodyPr>
          <a:lstStyle>
            <a:lvl1pPr defTabSz="936028">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88945" y="1"/>
            <a:ext cx="3056381" cy="434382"/>
          </a:xfrm>
          <a:prstGeom prst="rect">
            <a:avLst/>
          </a:prstGeom>
          <a:noFill/>
          <a:ln w="9525">
            <a:noFill/>
            <a:miter lim="800000"/>
            <a:headEnd/>
            <a:tailEnd/>
          </a:ln>
          <a:effectLst/>
        </p:spPr>
        <p:txBody>
          <a:bodyPr vert="horz" wrap="square" lIns="93535" tIns="46768" rIns="93535" bIns="46768" numCol="1" anchor="t" anchorCtr="0" compatLnSpc="1">
            <a:prstTxWarp prst="textNoShape">
              <a:avLst/>
            </a:prstTxWarp>
          </a:bodyPr>
          <a:lstStyle>
            <a:lvl1pPr algn="r" defTabSz="936028">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8563" y="728663"/>
            <a:ext cx="4657725" cy="349408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8951" y="4444437"/>
            <a:ext cx="5167424" cy="4225648"/>
          </a:xfrm>
          <a:prstGeom prst="rect">
            <a:avLst/>
          </a:prstGeom>
          <a:noFill/>
          <a:ln w="9525">
            <a:noFill/>
            <a:miter lim="800000"/>
            <a:headEnd/>
            <a:tailEnd/>
          </a:ln>
          <a:effectLst/>
        </p:spPr>
        <p:txBody>
          <a:bodyPr vert="horz" wrap="square" lIns="93535" tIns="46768" rIns="93535" bIns="4676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1" y="8887276"/>
            <a:ext cx="3056381" cy="439173"/>
          </a:xfrm>
          <a:prstGeom prst="rect">
            <a:avLst/>
          </a:prstGeom>
          <a:noFill/>
          <a:ln w="9525">
            <a:noFill/>
            <a:miter lim="800000"/>
            <a:headEnd/>
            <a:tailEnd/>
          </a:ln>
          <a:effectLst/>
        </p:spPr>
        <p:txBody>
          <a:bodyPr vert="horz" wrap="square" lIns="93535" tIns="46768" rIns="93535" bIns="46768" numCol="1" anchor="b" anchorCtr="0" compatLnSpc="1">
            <a:prstTxWarp prst="textNoShape">
              <a:avLst/>
            </a:prstTxWarp>
          </a:bodyPr>
          <a:lstStyle>
            <a:lvl1pPr defTabSz="936028">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88945" y="8887276"/>
            <a:ext cx="3056381" cy="439173"/>
          </a:xfrm>
          <a:prstGeom prst="rect">
            <a:avLst/>
          </a:prstGeom>
          <a:noFill/>
          <a:ln w="9525">
            <a:noFill/>
            <a:miter lim="800000"/>
            <a:headEnd/>
            <a:tailEnd/>
          </a:ln>
          <a:effectLst/>
        </p:spPr>
        <p:txBody>
          <a:bodyPr vert="horz" wrap="square" lIns="93535" tIns="46768" rIns="93535" bIns="46768" numCol="1" anchor="b" anchorCtr="0" compatLnSpc="1">
            <a:prstTxWarp prst="textNoShape">
              <a:avLst/>
            </a:prstTxWarp>
          </a:bodyPr>
          <a:lstStyle>
            <a:lvl1pPr algn="r" defTabSz="936028">
              <a:defRPr sz="1200">
                <a:latin typeface="Times New Roman" pitchFamily="18" charset="0"/>
              </a:defRPr>
            </a:lvl1pPr>
          </a:lstStyle>
          <a:p>
            <a:pPr>
              <a:defRPr/>
            </a:pPr>
            <a:fld id="{F557AEA0-AB0B-4CF7-AB77-D15C83A918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9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29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4D1EEBA-9B1A-4642-A86E-5A25E94B12B1}" type="datetime1">
              <a:rPr lang="en-US"/>
              <a:pPr>
                <a:defRPr/>
              </a:pPr>
              <a:t>2/24/2015</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2/24/2015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2/24/2015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2/24/2015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2/24/2015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2/24/2015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2/24/2015</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2/24/2015</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2/24/2015</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2/24/2015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2/24/2015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2/24/2015</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userDrawn="1"/>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userDrawn="1"/>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p:oleObj spid="_x0000_s1026" name="Bitmap Image" r:id="rId14" imgW="6609524" imgH="6628571" progId="PBrush">
              <p:embed/>
            </p:oleObj>
          </a:graphicData>
        </a:graphic>
      </p:graphicFrame>
      <p:sp>
        <p:nvSpPr>
          <p:cNvPr id="1228819" name="Text Box 19"/>
          <p:cNvSpPr txBox="1">
            <a:spLocks noChangeArrowheads="1"/>
          </p:cNvSpPr>
          <p:nvPr userDrawn="1"/>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a:noFill/>
        </p:spPr>
        <p:txBody>
          <a:bodyPr/>
          <a:lstStyle/>
          <a:p>
            <a:r>
              <a:rPr lang="en-US" smtClean="0"/>
              <a:t>1</a:t>
            </a:r>
          </a:p>
        </p:txBody>
      </p:sp>
      <p:sp>
        <p:nvSpPr>
          <p:cNvPr id="14339" name="Slide Number Placeholder 4"/>
          <p:cNvSpPr>
            <a:spLocks noGrp="1"/>
          </p:cNvSpPr>
          <p:nvPr>
            <p:ph type="sldNum" sz="quarter" idx="12"/>
          </p:nvPr>
        </p:nvSpPr>
        <p:spPr>
          <a:noFill/>
        </p:spPr>
        <p:txBody>
          <a:bodyPr/>
          <a:lstStyle/>
          <a:p>
            <a:fld id="{3AA64A0D-20DE-4D6D-B3CB-5043C47D4B6B}" type="slidenum">
              <a:rPr lang="en-US" smtClean="0"/>
              <a:pPr/>
              <a:t>1</a:t>
            </a:fld>
            <a:endParaRPr lang="en-US" smtClean="0"/>
          </a:p>
        </p:txBody>
      </p:sp>
      <p:sp>
        <p:nvSpPr>
          <p:cNvPr id="1053700" name="Rectangle 8196"/>
          <p:cNvSpPr>
            <a:spLocks noChangeArrowheads="1"/>
          </p:cNvSpPr>
          <p:nvPr/>
        </p:nvSpPr>
        <p:spPr bwMode="auto">
          <a:xfrm>
            <a:off x="152400" y="762000"/>
            <a:ext cx="8915400" cy="5257800"/>
          </a:xfrm>
          <a:prstGeom prst="rect">
            <a:avLst/>
          </a:prstGeom>
          <a:noFill/>
          <a:ln w="9525">
            <a:noFill/>
            <a:miter lim="800000"/>
            <a:headEnd/>
            <a:tailEnd/>
          </a:ln>
          <a:effectLst/>
        </p:spPr>
        <p:txBody>
          <a:bodyPr anchor="ctr"/>
          <a:lstStyle/>
          <a:p>
            <a:pPr algn="ctr" eaLnBrk="1" hangingPunct="1">
              <a:lnSpc>
                <a:spcPct val="120000"/>
              </a:lnSpc>
              <a:defRPr/>
            </a:pPr>
            <a:r>
              <a:rPr lang="en-US" sz="3000" b="1" i="1" dirty="0">
                <a:solidFill>
                  <a:schemeClr val="tx2"/>
                </a:solidFill>
                <a:effectLst>
                  <a:outerShdw blurRad="38100" dist="38100" dir="2700000" algn="tl">
                    <a:srgbClr val="000000"/>
                  </a:outerShdw>
                </a:effectLst>
                <a:latin typeface="Comic Sans MS" pitchFamily="66" charset="0"/>
              </a:rPr>
              <a:t>INDRAPRASTHA GAS LIMITED </a:t>
            </a:r>
          </a:p>
          <a:p>
            <a:pPr algn="ctr" eaLnBrk="1" hangingPunct="1">
              <a:lnSpc>
                <a:spcPct val="120000"/>
              </a:lnSpc>
              <a:defRPr/>
            </a:pPr>
            <a:r>
              <a:rPr lang="en-US" sz="3000" b="1" i="1" dirty="0">
                <a:solidFill>
                  <a:schemeClr val="tx2"/>
                </a:solidFill>
                <a:effectLst>
                  <a:outerShdw blurRad="38100" dist="38100" dir="2700000" algn="tl">
                    <a:srgbClr val="000000"/>
                  </a:outerShdw>
                </a:effectLst>
                <a:latin typeface="Comic Sans MS" pitchFamily="66" charset="0"/>
              </a:rPr>
              <a:t>An Overview</a:t>
            </a:r>
          </a:p>
          <a:p>
            <a:pPr algn="ctr" eaLnBrk="1" hangingPunct="1">
              <a:lnSpc>
                <a:spcPct val="120000"/>
              </a:lnSpc>
              <a:defRPr/>
            </a:pPr>
            <a:endParaRPr lang="en-US" sz="3000" b="1" i="1" dirty="0">
              <a:solidFill>
                <a:schemeClr val="tx2"/>
              </a:solidFill>
              <a:effectLst>
                <a:outerShdw blurRad="38100" dist="38100" dir="2700000" algn="tl">
                  <a:srgbClr val="00000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p:spPr>
        <p:txBody>
          <a:bodyPr/>
          <a:lstStyle/>
          <a:p>
            <a:r>
              <a:rPr lang="en-US" smtClean="0"/>
              <a:t>1</a:t>
            </a:r>
          </a:p>
        </p:txBody>
      </p:sp>
      <p:sp>
        <p:nvSpPr>
          <p:cNvPr id="9220" name="Slide Number Placeholder 4"/>
          <p:cNvSpPr>
            <a:spLocks noGrp="1"/>
          </p:cNvSpPr>
          <p:nvPr>
            <p:ph type="sldNum" sz="quarter" idx="12"/>
          </p:nvPr>
        </p:nvSpPr>
        <p:spPr>
          <a:noFill/>
        </p:spPr>
        <p:txBody>
          <a:bodyPr/>
          <a:lstStyle/>
          <a:p>
            <a:fld id="{5C0939A6-B2D9-41F7-9FE9-F19EED003B40}" type="slidenum">
              <a:rPr lang="en-US" smtClean="0"/>
              <a:pPr/>
              <a:t>10</a:t>
            </a:fld>
            <a:endParaRPr lang="en-US" smtClean="0"/>
          </a:p>
        </p:txBody>
      </p:sp>
      <p:sp>
        <p:nvSpPr>
          <p:cNvPr id="1349634" name="Rectangle 2"/>
          <p:cNvSpPr>
            <a:spLocks noGrp="1" noRot="1" noChangeArrowheads="1"/>
          </p:cNvSpPr>
          <p:nvPr>
            <p:ph type="title"/>
          </p:nvPr>
        </p:nvSpPr>
        <p:spPr>
          <a:xfrm>
            <a:off x="685800" y="304800"/>
            <a:ext cx="8229600" cy="762000"/>
          </a:xfrm>
        </p:spPr>
        <p:txBody>
          <a:bodyPr/>
          <a:lstStyle/>
          <a:p>
            <a:pPr eaLnBrk="1" hangingPunct="1">
              <a:defRPr/>
            </a:pPr>
            <a:r>
              <a:rPr lang="en-US" sz="3200" i="1" dirty="0" smtClean="0">
                <a:latin typeface="Comic Sans MS" pitchFamily="66" charset="0"/>
              </a:rPr>
              <a:t>PNG Network</a:t>
            </a:r>
          </a:p>
        </p:txBody>
      </p:sp>
      <p:graphicFrame>
        <p:nvGraphicFramePr>
          <p:cNvPr id="9218" name="Object 3"/>
          <p:cNvGraphicFramePr>
            <a:graphicFrameLocks noChangeAspect="1"/>
          </p:cNvGraphicFramePr>
          <p:nvPr/>
        </p:nvGraphicFramePr>
        <p:xfrm>
          <a:off x="381000" y="1828800"/>
          <a:ext cx="8102600" cy="3213100"/>
        </p:xfrm>
        <a:graphic>
          <a:graphicData uri="http://schemas.openxmlformats.org/presentationml/2006/ole">
            <p:oleObj spid="_x0000_s9218" name="Worksheet" r:id="rId3" imgW="3543300" imgH="1400251" progId="Excel.Sheet.8">
              <p:embed/>
            </p:oleObj>
          </a:graphicData>
        </a:graphic>
      </p:graphicFrame>
      <p:sp>
        <p:nvSpPr>
          <p:cNvPr id="9222"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9223"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9224" name="Text Box 6"/>
          <p:cNvSpPr txBox="1">
            <a:spLocks noChangeArrowheads="1"/>
          </p:cNvSpPr>
          <p:nvPr/>
        </p:nvSpPr>
        <p:spPr bwMode="auto">
          <a:xfrm>
            <a:off x="6248400" y="1143000"/>
            <a:ext cx="2819400" cy="701675"/>
          </a:xfrm>
          <a:prstGeom prst="rect">
            <a:avLst/>
          </a:prstGeom>
          <a:noFill/>
          <a:ln w="9525">
            <a:noFill/>
            <a:miter lim="800000"/>
            <a:headEnd/>
            <a:tailEnd/>
          </a:ln>
        </p:spPr>
        <p:txBody>
          <a:bodyPr>
            <a:spAutoFit/>
          </a:bodyPr>
          <a:lstStyle/>
          <a:p>
            <a:r>
              <a:rPr lang="en-US" sz="2000"/>
              <a:t>Figures in kilometers</a:t>
            </a:r>
          </a:p>
          <a:p>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smtClean="0"/>
              <a:t>1</a:t>
            </a:r>
          </a:p>
        </p:txBody>
      </p:sp>
      <p:sp>
        <p:nvSpPr>
          <p:cNvPr id="10244" name="Slide Number Placeholder 4"/>
          <p:cNvSpPr>
            <a:spLocks noGrp="1"/>
          </p:cNvSpPr>
          <p:nvPr>
            <p:ph type="sldNum" sz="quarter" idx="12"/>
          </p:nvPr>
        </p:nvSpPr>
        <p:spPr>
          <a:noFill/>
        </p:spPr>
        <p:txBody>
          <a:bodyPr/>
          <a:lstStyle/>
          <a:p>
            <a:fld id="{31EB89D9-E491-47B5-96E6-6BA5785A4455}" type="slidenum">
              <a:rPr lang="en-US" smtClean="0"/>
              <a:pPr/>
              <a:t>11</a:t>
            </a:fld>
            <a:endParaRPr lang="en-US" smtClean="0"/>
          </a:p>
        </p:txBody>
      </p:sp>
      <p:sp>
        <p:nvSpPr>
          <p:cNvPr id="1332226"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Turnover, Gross Margin &amp; PAT</a:t>
            </a:r>
          </a:p>
        </p:txBody>
      </p:sp>
      <p:graphicFrame>
        <p:nvGraphicFramePr>
          <p:cNvPr id="10242" name="Object 3"/>
          <p:cNvGraphicFramePr>
            <a:graphicFrameLocks noChangeAspect="1"/>
          </p:cNvGraphicFramePr>
          <p:nvPr/>
        </p:nvGraphicFramePr>
        <p:xfrm>
          <a:off x="381000" y="2286000"/>
          <a:ext cx="8293100" cy="2501900"/>
        </p:xfrm>
        <a:graphic>
          <a:graphicData uri="http://schemas.openxmlformats.org/presentationml/2006/ole">
            <p:oleObj spid="_x0000_s10242" name="Worksheet" r:id="rId3" imgW="4324502" imgH="1304849" progId="Excel.Sheet.8">
              <p:embed/>
            </p:oleObj>
          </a:graphicData>
        </a:graphic>
      </p:graphicFrame>
      <p:sp>
        <p:nvSpPr>
          <p:cNvPr id="10246" name="Text Box 4"/>
          <p:cNvSpPr txBox="1">
            <a:spLocks noChangeArrowheads="1"/>
          </p:cNvSpPr>
          <p:nvPr/>
        </p:nvSpPr>
        <p:spPr bwMode="auto">
          <a:xfrm>
            <a:off x="7010400" y="1219200"/>
            <a:ext cx="1752600" cy="396875"/>
          </a:xfrm>
          <a:prstGeom prst="rect">
            <a:avLst/>
          </a:prstGeom>
          <a:noFill/>
          <a:ln w="9525">
            <a:noFill/>
            <a:miter lim="800000"/>
            <a:headEnd/>
            <a:tailEnd/>
          </a:ln>
        </p:spPr>
        <p:txBody>
          <a:bodyPr>
            <a:spAutoFit/>
          </a:bodyPr>
          <a:lstStyle/>
          <a:p>
            <a:pPr>
              <a:spcBef>
                <a:spcPct val="50000"/>
              </a:spcBef>
            </a:pPr>
            <a:r>
              <a:rPr lang="en-US" sz="2000"/>
              <a:t>Rs./Crores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i="1" dirty="0" smtClean="0">
                <a:latin typeface="Comic Sans MS" pitchFamily="66" charset="0"/>
              </a:rPr>
              <a:t>Book Value &amp; EPS</a:t>
            </a:r>
            <a:endParaRPr lang="en-US" sz="3200" i="1" dirty="0">
              <a:latin typeface="Comic Sans MS" pitchFamily="66" charset="0"/>
            </a:endParaRPr>
          </a:p>
        </p:txBody>
      </p:sp>
      <p:sp>
        <p:nvSpPr>
          <p:cNvPr id="11268" name="Footer Placeholder 3"/>
          <p:cNvSpPr>
            <a:spLocks noGrp="1"/>
          </p:cNvSpPr>
          <p:nvPr>
            <p:ph type="ftr" sz="quarter" idx="11"/>
          </p:nvPr>
        </p:nvSpPr>
        <p:spPr>
          <a:noFill/>
        </p:spPr>
        <p:txBody>
          <a:bodyPr/>
          <a:lstStyle/>
          <a:p>
            <a:r>
              <a:rPr lang="en-US" smtClean="0"/>
              <a:t>1</a:t>
            </a:r>
          </a:p>
        </p:txBody>
      </p:sp>
      <p:sp>
        <p:nvSpPr>
          <p:cNvPr id="11269" name="Slide Number Placeholder 4"/>
          <p:cNvSpPr>
            <a:spLocks noGrp="1"/>
          </p:cNvSpPr>
          <p:nvPr>
            <p:ph type="sldNum" sz="quarter" idx="12"/>
          </p:nvPr>
        </p:nvSpPr>
        <p:spPr>
          <a:noFill/>
        </p:spPr>
        <p:txBody>
          <a:bodyPr/>
          <a:lstStyle/>
          <a:p>
            <a:fld id="{C1E274F5-E1A2-4272-BFA5-AEE5C8BF5A7F}" type="slidenum">
              <a:rPr lang="en-US" smtClean="0"/>
              <a:pPr/>
              <a:t>12</a:t>
            </a:fld>
            <a:endParaRPr lang="en-US" smtClean="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i="1" dirty="0" smtClean="0">
                <a:latin typeface="Comic Sans MS" pitchFamily="66" charset="0"/>
              </a:rPr>
              <a:t>Cumulative Capex </a:t>
            </a:r>
            <a:r>
              <a:rPr lang="en-US" sz="2000" i="1" dirty="0" smtClean="0">
                <a:latin typeface="Comic Sans MS" pitchFamily="66" charset="0"/>
              </a:rPr>
              <a:t>(RS. In Crores)</a:t>
            </a:r>
            <a:endParaRPr lang="en-US" sz="2000" i="1" dirty="0">
              <a:latin typeface="Comic Sans MS" pitchFamily="66" charset="0"/>
            </a:endParaRPr>
          </a:p>
        </p:txBody>
      </p:sp>
      <p:sp>
        <p:nvSpPr>
          <p:cNvPr id="12292" name="Footer Placeholder 3"/>
          <p:cNvSpPr>
            <a:spLocks noGrp="1"/>
          </p:cNvSpPr>
          <p:nvPr>
            <p:ph type="ftr" sz="quarter" idx="11"/>
          </p:nvPr>
        </p:nvSpPr>
        <p:spPr>
          <a:noFill/>
        </p:spPr>
        <p:txBody>
          <a:bodyPr/>
          <a:lstStyle/>
          <a:p>
            <a:r>
              <a:rPr lang="en-US" smtClean="0"/>
              <a:t>1</a:t>
            </a:r>
          </a:p>
        </p:txBody>
      </p:sp>
      <p:sp>
        <p:nvSpPr>
          <p:cNvPr id="12293" name="Slide Number Placeholder 4"/>
          <p:cNvSpPr>
            <a:spLocks noGrp="1"/>
          </p:cNvSpPr>
          <p:nvPr>
            <p:ph type="sldNum" sz="quarter" idx="12"/>
          </p:nvPr>
        </p:nvSpPr>
        <p:spPr>
          <a:noFill/>
        </p:spPr>
        <p:txBody>
          <a:bodyPr/>
          <a:lstStyle/>
          <a:p>
            <a:fld id="{B6C8A946-FD08-449C-B970-4F9584A9B06A}" type="slidenum">
              <a:rPr lang="en-US" smtClean="0"/>
              <a:pPr/>
              <a:t>13</a:t>
            </a:fld>
            <a:endParaRPr lang="en-US" smtClean="0"/>
          </a:p>
        </p:txBody>
      </p:sp>
      <p:graphicFrame>
        <p:nvGraphicFramePr>
          <p:cNvPr id="12290" name="Object 5"/>
          <p:cNvGraphicFramePr>
            <a:graphicFrameLocks noChangeAspect="1"/>
          </p:cNvGraphicFramePr>
          <p:nvPr>
            <p:ph idx="1"/>
          </p:nvPr>
        </p:nvGraphicFramePr>
        <p:xfrm>
          <a:off x="1460500" y="1158875"/>
          <a:ext cx="6502400" cy="4832350"/>
        </p:xfrm>
        <a:graphic>
          <a:graphicData uri="http://schemas.openxmlformats.org/presentationml/2006/ole">
            <p:oleObj spid="_x0000_s12290" name="Worksheet" r:id="rId3" imgW="2743200" imgH="2038502" progId="Excel.Sheet.8">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smtClean="0"/>
              <a:t>1</a:t>
            </a:r>
          </a:p>
        </p:txBody>
      </p:sp>
      <p:sp>
        <p:nvSpPr>
          <p:cNvPr id="16387" name="Slide Number Placeholder 4"/>
          <p:cNvSpPr>
            <a:spLocks noGrp="1"/>
          </p:cNvSpPr>
          <p:nvPr>
            <p:ph type="sldNum" sz="quarter" idx="12"/>
          </p:nvPr>
        </p:nvSpPr>
        <p:spPr>
          <a:noFill/>
        </p:spPr>
        <p:txBody>
          <a:bodyPr/>
          <a:lstStyle/>
          <a:p>
            <a:fld id="{7813060E-AA0A-4368-9402-E7B0468E0C74}" type="slidenum">
              <a:rPr lang="en-US" smtClean="0"/>
              <a:pPr/>
              <a:t>14</a:t>
            </a:fld>
            <a:endParaRPr lang="en-US" smtClean="0"/>
          </a:p>
        </p:txBody>
      </p:sp>
      <p:sp>
        <p:nvSpPr>
          <p:cNvPr id="1345538" name="Rectangle 2"/>
          <p:cNvSpPr>
            <a:spLocks noGrp="1" noRot="1" noChangeArrowheads="1"/>
          </p:cNvSpPr>
          <p:nvPr>
            <p:ph type="title"/>
          </p:nvPr>
        </p:nvSpPr>
        <p:spPr>
          <a:xfrm>
            <a:off x="457200" y="274638"/>
            <a:ext cx="8229600" cy="563562"/>
          </a:xfrm>
        </p:spPr>
        <p:txBody>
          <a:bodyPr/>
          <a:lstStyle/>
          <a:p>
            <a:pPr eaLnBrk="1" hangingPunct="1">
              <a:defRPr/>
            </a:pPr>
            <a:r>
              <a:rPr lang="en-US" sz="3200" i="1" dirty="0" smtClean="0">
                <a:latin typeface="Comic Sans MS" pitchFamily="66" charset="0"/>
              </a:rPr>
              <a:t>Dividend Payout </a:t>
            </a:r>
          </a:p>
        </p:txBody>
      </p:sp>
      <p:sp>
        <p:nvSpPr>
          <p:cNvPr id="16389" name="Rectangle 3"/>
          <p:cNvSpPr>
            <a:spLocks noChangeArrowheads="1"/>
          </p:cNvSpPr>
          <p:nvPr/>
        </p:nvSpPr>
        <p:spPr bwMode="auto">
          <a:xfrm>
            <a:off x="762000" y="457200"/>
            <a:ext cx="7239000" cy="8664575"/>
          </a:xfrm>
          <a:prstGeom prst="rect">
            <a:avLst/>
          </a:prstGeom>
          <a:noFill/>
          <a:ln w="9525">
            <a:noFill/>
            <a:miter lim="800000"/>
            <a:headEnd/>
            <a:tailEnd/>
          </a:ln>
        </p:spPr>
        <p:txBody>
          <a:bodyPr>
            <a:spAutoFit/>
          </a:bodyPr>
          <a:lstStyle/>
          <a:p>
            <a:pPr eaLnBrk="1" hangingPunct="1">
              <a:spcBef>
                <a:spcPct val="50000"/>
              </a:spcBef>
            </a:pPr>
            <a:endParaRPr lang="en-US" sz="2000" dirty="0">
              <a:solidFill>
                <a:schemeClr val="tx2"/>
              </a:solidFill>
              <a:latin typeface="Arial Black" pitchFamily="34" charset="0"/>
            </a:endParaRPr>
          </a:p>
          <a:p>
            <a:pPr eaLnBrk="1" hangingPunct="1">
              <a:spcBef>
                <a:spcPct val="50000"/>
              </a:spcBef>
              <a:buSzPct val="85000"/>
              <a:buFontTx/>
              <a:buBlip>
                <a:blip r:embed="rId2"/>
              </a:buBlip>
            </a:pPr>
            <a:r>
              <a:rPr lang="en-US" sz="1800" dirty="0">
                <a:latin typeface="Arial" charset="0"/>
              </a:rPr>
              <a:t>Dividend Policy provides liberal payout</a:t>
            </a:r>
          </a:p>
          <a:p>
            <a:pPr eaLnBrk="1" hangingPunct="1">
              <a:spcBef>
                <a:spcPct val="50000"/>
              </a:spcBef>
              <a:buSzPct val="85000"/>
              <a:buFontTx/>
              <a:buBlip>
                <a:blip r:embed="rId2"/>
              </a:buBlip>
            </a:pPr>
            <a:r>
              <a:rPr lang="en-US" sz="1800" dirty="0">
                <a:latin typeface="Arial" charset="0"/>
              </a:rPr>
              <a:t>Track record</a:t>
            </a:r>
          </a:p>
          <a:p>
            <a:pPr lvl="4" eaLnBrk="1" hangingPunct="1">
              <a:buSzPct val="85000"/>
            </a:pPr>
            <a:r>
              <a:rPr lang="en-US" sz="1800" u="sng" dirty="0">
                <a:latin typeface="Arial" charset="0"/>
              </a:rPr>
              <a:t>Year</a:t>
            </a:r>
            <a:r>
              <a:rPr lang="en-US" sz="1800" dirty="0">
                <a:latin typeface="Arial" charset="0"/>
              </a:rPr>
              <a:t>		</a:t>
            </a:r>
            <a:r>
              <a:rPr lang="en-US" sz="1800" u="sng" dirty="0">
                <a:latin typeface="Arial" charset="0"/>
              </a:rPr>
              <a:t>% of equity</a:t>
            </a:r>
            <a:r>
              <a:rPr lang="en-US" sz="1800" dirty="0">
                <a:latin typeface="Arial" charset="0"/>
              </a:rPr>
              <a:t>	</a:t>
            </a:r>
            <a:endParaRPr lang="en-US" sz="1800" u="sng" dirty="0">
              <a:latin typeface="Arial" charset="0"/>
            </a:endParaRPr>
          </a:p>
          <a:p>
            <a:pPr eaLnBrk="1" hangingPunct="1">
              <a:buSzPct val="85000"/>
            </a:pPr>
            <a:r>
              <a:rPr lang="en-US" sz="1800" dirty="0">
                <a:latin typeface="Arial" charset="0"/>
              </a:rPr>
              <a:t>		FY04	  	     15		</a:t>
            </a:r>
          </a:p>
          <a:p>
            <a:pPr eaLnBrk="1" hangingPunct="1">
              <a:spcBef>
                <a:spcPct val="50000"/>
              </a:spcBef>
              <a:buSzPct val="85000"/>
            </a:pPr>
            <a:r>
              <a:rPr lang="en-US" sz="1800" dirty="0">
                <a:latin typeface="Arial" charset="0"/>
              </a:rPr>
              <a:t>		FY05	     	     20		     	</a:t>
            </a:r>
          </a:p>
          <a:p>
            <a:pPr lvl="2" eaLnBrk="1" hangingPunct="1">
              <a:spcBef>
                <a:spcPct val="50000"/>
              </a:spcBef>
              <a:buSzPct val="85000"/>
            </a:pPr>
            <a:r>
              <a:rPr lang="en-US" sz="1800" dirty="0">
                <a:latin typeface="Arial" charset="0"/>
              </a:rPr>
              <a:t>	FY06 	 	     25		     </a:t>
            </a:r>
          </a:p>
          <a:p>
            <a:pPr lvl="2" eaLnBrk="1" hangingPunct="1">
              <a:spcBef>
                <a:spcPct val="50000"/>
              </a:spcBef>
              <a:buSzPct val="85000"/>
            </a:pPr>
            <a:r>
              <a:rPr lang="en-US" sz="1800" dirty="0">
                <a:latin typeface="Arial" charset="0"/>
              </a:rPr>
              <a:t>	FY07 	 	     30</a:t>
            </a:r>
          </a:p>
          <a:p>
            <a:pPr lvl="2" eaLnBrk="1" hangingPunct="1">
              <a:spcBef>
                <a:spcPct val="50000"/>
              </a:spcBef>
              <a:buSzPct val="85000"/>
            </a:pPr>
            <a:r>
              <a:rPr lang="en-US" sz="1800" dirty="0"/>
              <a:t>	</a:t>
            </a:r>
            <a:r>
              <a:rPr lang="en-US" sz="1800" dirty="0">
                <a:latin typeface="Arial" charset="0"/>
              </a:rPr>
              <a:t>FY08</a:t>
            </a:r>
            <a:r>
              <a:rPr lang="en-US" sz="1800" dirty="0"/>
              <a:t> 	 	     </a:t>
            </a:r>
            <a:r>
              <a:rPr lang="en-US" sz="1800" dirty="0">
                <a:latin typeface="Arial" charset="0"/>
              </a:rPr>
              <a:t>40</a:t>
            </a:r>
          </a:p>
          <a:p>
            <a:pPr lvl="2" eaLnBrk="1" hangingPunct="1">
              <a:spcBef>
                <a:spcPct val="50000"/>
              </a:spcBef>
              <a:buSzPct val="85000"/>
            </a:pPr>
            <a:r>
              <a:rPr lang="en-US" sz="1800" dirty="0"/>
              <a:t>	</a:t>
            </a:r>
            <a:r>
              <a:rPr lang="en-US" sz="1800" dirty="0">
                <a:latin typeface="Arial" charset="0"/>
              </a:rPr>
              <a:t>FY09 	 	     40</a:t>
            </a:r>
          </a:p>
          <a:p>
            <a:pPr lvl="2" eaLnBrk="1" hangingPunct="1">
              <a:spcBef>
                <a:spcPct val="50000"/>
              </a:spcBef>
              <a:buSzPct val="85000"/>
            </a:pPr>
            <a:r>
              <a:rPr lang="en-US" sz="1800" dirty="0">
                <a:latin typeface="Arial" charset="0"/>
              </a:rPr>
              <a:t>	FY10		     45</a:t>
            </a:r>
          </a:p>
          <a:p>
            <a:pPr lvl="2" eaLnBrk="1" hangingPunct="1">
              <a:spcBef>
                <a:spcPct val="50000"/>
              </a:spcBef>
              <a:buSzPct val="85000"/>
            </a:pPr>
            <a:r>
              <a:rPr lang="en-US" sz="1800" dirty="0">
                <a:latin typeface="Arial" charset="0"/>
              </a:rPr>
              <a:t>	FY11		     50</a:t>
            </a:r>
          </a:p>
          <a:p>
            <a:pPr lvl="2" eaLnBrk="1" hangingPunct="1">
              <a:spcBef>
                <a:spcPct val="50000"/>
              </a:spcBef>
              <a:buSzPct val="85000"/>
            </a:pPr>
            <a:r>
              <a:rPr lang="en-US" sz="1800" dirty="0">
                <a:latin typeface="Arial" charset="0"/>
              </a:rPr>
              <a:t>	FY12		     50 </a:t>
            </a:r>
          </a:p>
          <a:p>
            <a:pPr lvl="2" eaLnBrk="1" hangingPunct="1">
              <a:spcBef>
                <a:spcPct val="50000"/>
              </a:spcBef>
              <a:buSzPct val="85000"/>
            </a:pPr>
            <a:r>
              <a:rPr lang="en-US" sz="1800" dirty="0">
                <a:latin typeface="Arial" charset="0"/>
              </a:rPr>
              <a:t>	FY 13		     </a:t>
            </a:r>
            <a:r>
              <a:rPr lang="en-US" sz="1800" dirty="0" smtClean="0">
                <a:latin typeface="Arial" charset="0"/>
              </a:rPr>
              <a:t>55</a:t>
            </a:r>
            <a:endParaRPr lang="en-US" sz="1800" dirty="0">
              <a:latin typeface="Arial" charset="0"/>
            </a:endParaRPr>
          </a:p>
          <a:p>
            <a:pPr lvl="2" eaLnBrk="1" hangingPunct="1">
              <a:spcBef>
                <a:spcPct val="50000"/>
              </a:spcBef>
              <a:buSzPct val="85000"/>
            </a:pPr>
            <a:r>
              <a:rPr lang="en-US" sz="1800" dirty="0">
                <a:latin typeface="Arial" charset="0"/>
              </a:rPr>
              <a:t>	</a:t>
            </a:r>
            <a:r>
              <a:rPr lang="en-US" sz="1800" dirty="0" smtClean="0">
                <a:latin typeface="Arial" charset="0"/>
              </a:rPr>
              <a:t>FY 14		     55 	</a:t>
            </a:r>
            <a:endParaRPr lang="en-US" sz="1800" dirty="0">
              <a:latin typeface="Arial" charset="0"/>
            </a:endParaRPr>
          </a:p>
          <a:p>
            <a:pPr lvl="2" eaLnBrk="1" hangingPunct="1">
              <a:spcBef>
                <a:spcPct val="50000"/>
              </a:spcBef>
              <a:buSzPct val="85000"/>
            </a:pPr>
            <a:r>
              <a:rPr lang="en-US" sz="18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r>
              <a:rPr lang="en-US" sz="20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15</a:t>
            </a:fld>
            <a:endParaRPr lang="en-US" smtClean="0"/>
          </a:p>
        </p:txBody>
      </p:sp>
      <p:sp>
        <p:nvSpPr>
          <p:cNvPr id="1348610" name="Rectangle 2"/>
          <p:cNvSpPr>
            <a:spLocks noGrp="1" noRot="1" noChangeArrowheads="1"/>
          </p:cNvSpPr>
          <p:nvPr>
            <p:ph type="title"/>
          </p:nvPr>
        </p:nvSpPr>
        <p:spPr>
          <a:xfrm>
            <a:off x="457200" y="274638"/>
            <a:ext cx="8229600" cy="792162"/>
          </a:xfrm>
        </p:spPr>
        <p:txBody>
          <a:bodyPr/>
          <a:lstStyle/>
          <a:p>
            <a:pPr eaLnBrk="1" hangingPunct="1">
              <a:defRPr/>
            </a:pPr>
            <a:r>
              <a:rPr lang="en-US" sz="3200" i="1" dirty="0" smtClean="0">
                <a:latin typeface="Comic Sans MS" pitchFamily="66" charset="0"/>
              </a:rPr>
              <a:t>Growth-Strategy </a:t>
            </a:r>
          </a:p>
        </p:txBody>
      </p:sp>
      <p:sp>
        <p:nvSpPr>
          <p:cNvPr id="1348611" name="Rectangle 3"/>
          <p:cNvSpPr>
            <a:spLocks noGrp="1" noChangeArrowheads="1"/>
          </p:cNvSpPr>
          <p:nvPr>
            <p:ph type="body" idx="1"/>
          </p:nvPr>
        </p:nvSpPr>
        <p:spPr>
          <a:xfrm>
            <a:off x="457200" y="1447800"/>
            <a:ext cx="8458200" cy="4678363"/>
          </a:xfrm>
        </p:spPr>
        <p:txBody>
          <a:bodyPr/>
          <a:lstStyle/>
          <a:p>
            <a:pPr algn="just" eaLnBrk="1" hangingPunct="1">
              <a:spcBef>
                <a:spcPct val="10000"/>
              </a:spcBef>
              <a:buFont typeface="Wingdings" pitchFamily="2" charset="2"/>
              <a:buBlip>
                <a:blip r:embed="rId2"/>
              </a:buBlip>
              <a:defRPr/>
            </a:pPr>
            <a:r>
              <a:rPr lang="en-US" sz="2400" dirty="0" smtClean="0">
                <a:latin typeface="Comic Sans MS" pitchFamily="66" charset="0"/>
              </a:rPr>
              <a:t>Improve/Augment CNG infrastructure/Stations in Delhi &amp; NCR to meet the additional demand in view of conversion of private cars</a:t>
            </a:r>
          </a:p>
          <a:p>
            <a:pPr algn="just" eaLnBrk="1" hangingPunct="1">
              <a:spcBef>
                <a:spcPct val="10000"/>
              </a:spcBef>
              <a:buFont typeface="Wingdings" pitchFamily="2" charset="2"/>
              <a:buBlip>
                <a:blip r:embed="rId2"/>
              </a:buBlip>
              <a:defRPr/>
            </a:pPr>
            <a:endParaRPr lang="en-US" sz="2400" dirty="0" smtClean="0">
              <a:latin typeface="Comic Sans MS" pitchFamily="66" charset="0"/>
            </a:endParaRPr>
          </a:p>
          <a:p>
            <a:pPr algn="just" eaLnBrk="1" hangingPunct="1">
              <a:spcBef>
                <a:spcPct val="10000"/>
              </a:spcBef>
              <a:buFont typeface="Wingdings" pitchFamily="2" charset="2"/>
              <a:buNone/>
              <a:defRPr/>
            </a:pPr>
            <a:endParaRPr lang="en-US" sz="2400" dirty="0" smtClean="0">
              <a:latin typeface="Comic Sans MS" pitchFamily="66" charset="0"/>
            </a:endParaRPr>
          </a:p>
          <a:p>
            <a:pPr algn="just" eaLnBrk="1" hangingPunct="1">
              <a:spcBef>
                <a:spcPct val="10000"/>
              </a:spcBef>
              <a:buFont typeface="Wingdings" pitchFamily="2" charset="2"/>
              <a:buBlip>
                <a:blip r:embed="rId2"/>
              </a:buBlip>
              <a:defRPr/>
            </a:pPr>
            <a:r>
              <a:rPr lang="en-US" sz="2400" dirty="0" smtClean="0">
                <a:latin typeface="Comic Sans MS" pitchFamily="66" charset="0"/>
              </a:rPr>
              <a:t>Improve penetration of  PNG business :</a:t>
            </a:r>
          </a:p>
          <a:p>
            <a:pPr lvl="2" algn="just" eaLnBrk="1" hangingPunct="1">
              <a:spcBef>
                <a:spcPct val="10000"/>
              </a:spcBef>
              <a:buFont typeface="Wingdings" pitchFamily="2" charset="2"/>
              <a:buChar char="Ø"/>
              <a:defRPr/>
            </a:pPr>
            <a:r>
              <a:rPr lang="en-US" dirty="0" smtClean="0">
                <a:latin typeface="Comic Sans MS" pitchFamily="66" charset="0"/>
              </a:rPr>
              <a:t>Penetration of network in all charge areas</a:t>
            </a:r>
          </a:p>
          <a:p>
            <a:pPr lvl="2" algn="just" eaLnBrk="1" hangingPunct="1">
              <a:spcBef>
                <a:spcPct val="10000"/>
              </a:spcBef>
              <a:buFont typeface="Wingdings" pitchFamily="2" charset="2"/>
              <a:buChar char="Ø"/>
              <a:defRPr/>
            </a:pPr>
            <a:r>
              <a:rPr lang="en-US" dirty="0" smtClean="0">
                <a:latin typeface="Comic Sans MS" pitchFamily="66" charset="0"/>
              </a:rPr>
              <a:t>Target Industrial/Commercial customers in both Delhi &amp; NCR</a:t>
            </a: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sz="2800"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16</a:t>
            </a:fld>
            <a:endParaRPr lang="en-US" smtClean="0"/>
          </a:p>
        </p:txBody>
      </p:sp>
      <p:sp>
        <p:nvSpPr>
          <p:cNvPr id="1347586" name="Rectangle 2"/>
          <p:cNvSpPr>
            <a:spLocks noGrp="1" noRot="1" noChangeArrowheads="1"/>
          </p:cNvSpPr>
          <p:nvPr>
            <p:ph type="title"/>
          </p:nvPr>
        </p:nvSpPr>
        <p:spPr>
          <a:xfrm>
            <a:off x="457200" y="228600"/>
            <a:ext cx="8229600" cy="762000"/>
          </a:xfrm>
        </p:spPr>
        <p:txBody>
          <a:bodyPr/>
          <a:lstStyle/>
          <a:p>
            <a:pPr eaLnBrk="1" hangingPunct="1">
              <a:defRPr/>
            </a:pPr>
            <a:r>
              <a:rPr lang="en-US" sz="3200" i="1" dirty="0" smtClean="0">
                <a:latin typeface="Comic Sans MS" pitchFamily="66" charset="0"/>
              </a:rPr>
              <a:t>Growth-Strategy</a:t>
            </a:r>
          </a:p>
        </p:txBody>
      </p:sp>
      <p:sp>
        <p:nvSpPr>
          <p:cNvPr id="1347587" name="Rectangle 3"/>
          <p:cNvSpPr>
            <a:spLocks noGrp="1" noChangeArrowheads="1"/>
          </p:cNvSpPr>
          <p:nvPr>
            <p:ph type="body" idx="1"/>
          </p:nvPr>
        </p:nvSpPr>
        <p:spPr>
          <a:xfrm>
            <a:off x="381000" y="1371600"/>
            <a:ext cx="8382000" cy="4953000"/>
          </a:xfrm>
        </p:spPr>
        <p:txBody>
          <a:bodyPr/>
          <a:lstStyle/>
          <a:p>
            <a:pPr lvl="1" algn="just" eaLnBrk="1" hangingPunct="1">
              <a:buClr>
                <a:schemeClr val="hlink"/>
              </a:buClr>
              <a:buFont typeface="Arial" pitchFamily="34" charset="0"/>
              <a:buChar char="•"/>
              <a:defRPr/>
            </a:pPr>
            <a:r>
              <a:rPr lang="en-US" sz="2400" dirty="0" smtClean="0">
                <a:latin typeface="Comic Sans MS" pitchFamily="66" charset="0"/>
              </a:rPr>
              <a:t>Last year, IGL  acquired 50% equity share capital of Central UP Gas Limited (CUGL) for Rs. 69 crores.  CUGL is engaged in the CGD in the cities of Kanpur and Bareilly in Uttar Pradesh.</a:t>
            </a:r>
          </a:p>
          <a:p>
            <a:pPr lvl="1" algn="just" eaLnBrk="1" hangingPunct="1">
              <a:buClr>
                <a:schemeClr val="hlink"/>
              </a:buClr>
              <a:buFont typeface="Arial" pitchFamily="34" charset="0"/>
              <a:buChar char="•"/>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400" dirty="0" smtClean="0">
                <a:latin typeface="Comic Sans MS" pitchFamily="66" charset="0"/>
              </a:rPr>
              <a:t>During the current year, IGL has signed share purchase agreements to acquire up to 50% equity share capital of Maharashtra Natural  Gas Limited (MNGL) at a price of Rs.38 per equity share aggregating to Rs. 190 crores, from certain financial investor shareholders of MNGL.  MNGL is engaged in the CGD in the city of Pune. </a:t>
            </a:r>
          </a:p>
          <a:p>
            <a:pPr lvl="1" algn="just" eaLnBrk="1" hangingPunct="1">
              <a:buClr>
                <a:schemeClr val="hlink"/>
              </a:buClr>
              <a:buFont typeface="Arial" pitchFamily="34" charset="0"/>
              <a:buChar char="•"/>
              <a:defRPr/>
            </a:pPr>
            <a:endParaRPr lang="en-US" sz="2400" dirty="0" smtClean="0">
              <a:latin typeface="Comic Sans MS" pitchFamily="66" charset="0"/>
            </a:endParaRPr>
          </a:p>
          <a:p>
            <a:pPr lvl="1" algn="just" eaLnBrk="1" hangingPunct="1">
              <a:buClr>
                <a:schemeClr val="hlink"/>
              </a:buClr>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17</a:t>
            </a:fld>
            <a:endParaRPr lang="en-US" smtClean="0"/>
          </a:p>
        </p:txBody>
      </p:sp>
      <p:sp>
        <p:nvSpPr>
          <p:cNvPr id="1347586" name="Rectangle 2"/>
          <p:cNvSpPr>
            <a:spLocks noGrp="1" noRot="1" noChangeArrowheads="1"/>
          </p:cNvSpPr>
          <p:nvPr>
            <p:ph type="title"/>
          </p:nvPr>
        </p:nvSpPr>
        <p:spPr>
          <a:xfrm>
            <a:off x="457200" y="0"/>
            <a:ext cx="8229600" cy="990600"/>
          </a:xfrm>
        </p:spPr>
        <p:txBody>
          <a:bodyPr/>
          <a:lstStyle/>
          <a:p>
            <a:pPr eaLnBrk="1" hangingPunct="1">
              <a:defRPr/>
            </a:pPr>
            <a:r>
              <a:rPr lang="en-US" sz="3200" i="1" dirty="0" smtClean="0">
                <a:latin typeface="Comic Sans MS" pitchFamily="66" charset="0"/>
              </a:rPr>
              <a:t>Credit Strength</a:t>
            </a:r>
          </a:p>
        </p:txBody>
      </p:sp>
      <p:sp>
        <p:nvSpPr>
          <p:cNvPr id="1347587" name="Rectangle 3"/>
          <p:cNvSpPr>
            <a:spLocks noGrp="1" noChangeArrowheads="1"/>
          </p:cNvSpPr>
          <p:nvPr>
            <p:ph type="body" idx="1"/>
          </p:nvPr>
        </p:nvSpPr>
        <p:spPr>
          <a:xfrm>
            <a:off x="381000" y="762000"/>
            <a:ext cx="8382000" cy="5410200"/>
          </a:xfrm>
        </p:spPr>
        <p:txBody>
          <a:bodyPr/>
          <a:lstStyle/>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400" dirty="0" smtClean="0">
                <a:latin typeface="Comic Sans MS" pitchFamily="66" charset="0"/>
              </a:rPr>
              <a:t>Healthy profitability and cash generations from operations.</a:t>
            </a:r>
          </a:p>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400" dirty="0" smtClean="0">
                <a:latin typeface="Comic Sans MS" pitchFamily="66" charset="0"/>
              </a:rPr>
              <a:t>Maintaining low debt at present with debt equity ratio of </a:t>
            </a:r>
            <a:r>
              <a:rPr lang="en-US" sz="2400" dirty="0" smtClean="0">
                <a:latin typeface="Comic Sans MS" pitchFamily="66" charset="0"/>
              </a:rPr>
              <a:t>0.09.</a:t>
            </a:r>
            <a:endParaRPr lang="en-US" sz="2400" dirty="0" smtClean="0">
              <a:latin typeface="Comic Sans MS" pitchFamily="66" charset="0"/>
            </a:endParaRPr>
          </a:p>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400" dirty="0" smtClean="0">
                <a:latin typeface="Comic Sans MS" pitchFamily="66" charset="0"/>
              </a:rPr>
              <a:t>ICRA Limited (An associate of Moody’s Investors Service)  has reaffirmed highest credit ratings of AAA (Stable) for term loan and A1+ for short term loan.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18</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200" i="1" dirty="0" smtClean="0">
                <a:latin typeface="Comic Sans MS" pitchFamily="66" charset="0"/>
              </a:rPr>
              <a:t>Risks &amp; Mitigations</a:t>
            </a:r>
          </a:p>
        </p:txBody>
      </p:sp>
      <p:sp>
        <p:nvSpPr>
          <p:cNvPr id="1347587" name="Rectangle 3"/>
          <p:cNvSpPr>
            <a:spLocks noGrp="1" noChangeArrowheads="1"/>
          </p:cNvSpPr>
          <p:nvPr>
            <p:ph type="body" idx="1"/>
          </p:nvPr>
        </p:nvSpPr>
        <p:spPr>
          <a:xfrm>
            <a:off x="685800" y="914400"/>
            <a:ext cx="8001000" cy="5410200"/>
          </a:xfrm>
        </p:spPr>
        <p:txBody>
          <a:bodyPr/>
          <a:lstStyle/>
          <a:p>
            <a:pPr eaLnBrk="1" hangingPunct="1">
              <a:defRPr/>
            </a:pPr>
            <a:r>
              <a:rPr lang="en-US" sz="2400" dirty="0" smtClean="0">
                <a:latin typeface="Comic Sans MS" pitchFamily="66" charset="0"/>
              </a:rPr>
              <a:t>Gas price increase</a:t>
            </a:r>
          </a:p>
          <a:p>
            <a:pPr lvl="1" algn="just" eaLnBrk="1" hangingPunct="1">
              <a:buFont typeface="Wingdings" pitchFamily="2" charset="2"/>
              <a:buChar char="Ø"/>
              <a:defRPr/>
            </a:pPr>
            <a:r>
              <a:rPr lang="en-US" sz="2400" dirty="0" smtClean="0">
                <a:latin typeface="Comic Sans MS" pitchFamily="66" charset="0"/>
              </a:rPr>
              <a:t>CNG price still remains competitive vis-à-vis petrol</a:t>
            </a:r>
          </a:p>
          <a:p>
            <a:pPr lvl="1" algn="just" eaLnBrk="1" hangingPunct="1">
              <a:buNone/>
              <a:defRPr/>
            </a:pPr>
            <a:endParaRPr lang="en-US" sz="2400" dirty="0" smtClean="0">
              <a:latin typeface="Comic Sans MS" pitchFamily="66" charset="0"/>
            </a:endParaRPr>
          </a:p>
          <a:p>
            <a:pPr algn="just" eaLnBrk="1" hangingPunct="1">
              <a:defRPr/>
            </a:pPr>
            <a:r>
              <a:rPr lang="en-US" sz="2400" dirty="0" smtClean="0">
                <a:latin typeface="Comic Sans MS" pitchFamily="66" charset="0"/>
              </a:rPr>
              <a:t>Availability of gas</a:t>
            </a:r>
          </a:p>
          <a:p>
            <a:pPr lvl="1" algn="just" eaLnBrk="1" hangingPunct="1">
              <a:buFont typeface="Wingdings" pitchFamily="2" charset="2"/>
              <a:buChar char="Ø"/>
              <a:defRPr/>
            </a:pPr>
            <a:r>
              <a:rPr lang="en-US" sz="2400" dirty="0" smtClean="0">
                <a:latin typeface="Comic Sans MS" pitchFamily="66" charset="0"/>
              </a:rPr>
              <a:t>Firm allocation from Govt. of India</a:t>
            </a:r>
          </a:p>
          <a:p>
            <a:pPr lvl="1" algn="just" eaLnBrk="1" hangingPunct="1">
              <a:buFont typeface="Wingdings" pitchFamily="2" charset="2"/>
              <a:buChar char="Ø"/>
              <a:defRPr/>
            </a:pPr>
            <a:r>
              <a:rPr lang="en-US" sz="2400" dirty="0" smtClean="0">
                <a:latin typeface="Comic Sans MS" pitchFamily="66" charset="0"/>
              </a:rPr>
              <a:t>Buying gas from Promoter Companies GAIL/BPCL</a:t>
            </a:r>
          </a:p>
          <a:p>
            <a:pPr lvl="1" algn="just" eaLnBrk="1" hangingPunct="1">
              <a:buFont typeface="Wingdings" pitchFamily="2" charset="2"/>
              <a:buChar char="Ø"/>
              <a:defRPr/>
            </a:pPr>
            <a:r>
              <a:rPr lang="en-US" sz="2400" dirty="0" smtClean="0">
                <a:latin typeface="Comic Sans MS" pitchFamily="66" charset="0"/>
              </a:rPr>
              <a:t>Have entered into framework gas supply agreements with other major gas suppliers in India </a:t>
            </a:r>
            <a:r>
              <a:rPr lang="en-US" sz="2400" dirty="0" err="1" smtClean="0">
                <a:latin typeface="Comic Sans MS" pitchFamily="66" charset="0"/>
              </a:rPr>
              <a:t>viz</a:t>
            </a:r>
            <a:r>
              <a:rPr lang="en-US" sz="2400" dirty="0" smtClean="0">
                <a:latin typeface="Comic Sans MS" pitchFamily="66" charset="0"/>
              </a:rPr>
              <a:t> Shell (</a:t>
            </a:r>
            <a:r>
              <a:rPr lang="en-US" sz="2400" dirty="0" err="1" smtClean="0">
                <a:latin typeface="Comic Sans MS" pitchFamily="66" charset="0"/>
              </a:rPr>
              <a:t>Hazira</a:t>
            </a:r>
            <a:r>
              <a:rPr lang="en-US" sz="2400" dirty="0" smtClean="0">
                <a:latin typeface="Comic Sans MS" pitchFamily="66" charset="0"/>
              </a:rPr>
              <a:t> LNG Pvt. Ltd.), GSPC Ltd., BG India Energy Solutions Pvt. Ltd., IOCL. </a:t>
            </a: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1</a:t>
            </a:r>
          </a:p>
        </p:txBody>
      </p:sp>
      <p:sp>
        <p:nvSpPr>
          <p:cNvPr id="20483" name="Slide Number Placeholder 5"/>
          <p:cNvSpPr>
            <a:spLocks noGrp="1"/>
          </p:cNvSpPr>
          <p:nvPr>
            <p:ph type="sldNum" sz="quarter" idx="12"/>
          </p:nvPr>
        </p:nvSpPr>
        <p:spPr>
          <a:noFill/>
        </p:spPr>
        <p:txBody>
          <a:bodyPr/>
          <a:lstStyle/>
          <a:p>
            <a:fld id="{656329E4-B676-4EBC-A381-3866562E0ABB}" type="slidenum">
              <a:rPr lang="en-US" smtClean="0"/>
              <a:pPr/>
              <a:t>19</a:t>
            </a:fld>
            <a:endParaRPr lang="en-US" smtClean="0"/>
          </a:p>
        </p:txBody>
      </p:sp>
      <p:sp>
        <p:nvSpPr>
          <p:cNvPr id="1351682" name="Rectangle 2"/>
          <p:cNvSpPr>
            <a:spLocks noGrp="1" noRot="1" noChangeArrowheads="1"/>
          </p:cNvSpPr>
          <p:nvPr>
            <p:ph type="title"/>
          </p:nvPr>
        </p:nvSpPr>
        <p:spPr>
          <a:xfrm>
            <a:off x="457200" y="0"/>
            <a:ext cx="8229600" cy="1143000"/>
          </a:xfrm>
        </p:spPr>
        <p:txBody>
          <a:bodyPr/>
          <a:lstStyle/>
          <a:p>
            <a:pPr eaLnBrk="1" hangingPunct="1">
              <a:defRPr/>
            </a:pPr>
            <a:r>
              <a:rPr lang="en-US" sz="3200" i="1" dirty="0" smtClean="0">
                <a:latin typeface="Comic Sans MS" pitchFamily="66" charset="0"/>
              </a:rPr>
              <a:t>Safe Harbor Statement</a:t>
            </a:r>
          </a:p>
        </p:txBody>
      </p:sp>
      <p:sp>
        <p:nvSpPr>
          <p:cNvPr id="1351683" name="Rectangle 3"/>
          <p:cNvSpPr>
            <a:spLocks noGrp="1" noChangeArrowheads="1"/>
          </p:cNvSpPr>
          <p:nvPr>
            <p:ph type="body" idx="1"/>
          </p:nvPr>
        </p:nvSpPr>
        <p:spPr>
          <a:xfrm>
            <a:off x="533400" y="1066800"/>
            <a:ext cx="8458200" cy="5181600"/>
          </a:xfrm>
        </p:spPr>
        <p:txBody>
          <a:bodyPr/>
          <a:lstStyle/>
          <a:p>
            <a:pPr algn="just" eaLnBrk="1" hangingPunct="1">
              <a:defRPr/>
            </a:pPr>
            <a:r>
              <a:rPr lang="en-US" sz="2300" dirty="0" smtClean="0">
                <a:latin typeface="Comic Sans MS" pitchFamily="66" charset="0"/>
              </a:rPr>
              <a:t>This presentation has been prepared by Indraprastha Gas Limited solely for providing information about the company.</a:t>
            </a:r>
          </a:p>
          <a:p>
            <a:pPr algn="just" eaLnBrk="1" hangingPunct="1">
              <a:defRPr/>
            </a:pPr>
            <a:r>
              <a:rPr lang="en-US" sz="2300" dirty="0" smtClean="0">
                <a:latin typeface="Comic Sans MS" pitchFamily="66" charset="0"/>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algn="just" eaLnBrk="1" hangingPunct="1">
              <a:defRPr/>
            </a:pPr>
            <a:r>
              <a:rPr lang="en-US" sz="2300" dirty="0" smtClean="0">
                <a:latin typeface="Comic Sans MS" pitchFamily="66" charset="0"/>
              </a:rPr>
              <a:t>The Company may alter, modify or otherwise change in any manner the content of this presentation, without obligation to notify any person of such revision or changes. </a:t>
            </a:r>
          </a:p>
          <a:p>
            <a:pPr lvl="1" algn="just" eaLnBrk="1" hangingPunct="1">
              <a:buFont typeface="Wingdings" pitchFamily="2" charset="2"/>
              <a:buNone/>
              <a:defRPr/>
            </a:pPr>
            <a:endParaRPr lang="en-US" sz="2400" dirty="0" smtClean="0">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1</a:t>
            </a:r>
          </a:p>
        </p:txBody>
      </p:sp>
      <p:sp>
        <p:nvSpPr>
          <p:cNvPr id="15363" name="Slide Number Placeholder 4"/>
          <p:cNvSpPr>
            <a:spLocks noGrp="1"/>
          </p:cNvSpPr>
          <p:nvPr>
            <p:ph type="sldNum" sz="quarter" idx="12"/>
          </p:nvPr>
        </p:nvSpPr>
        <p:spPr>
          <a:noFill/>
        </p:spPr>
        <p:txBody>
          <a:bodyPr/>
          <a:lstStyle/>
          <a:p>
            <a:fld id="{BEA704E2-94C9-4F32-AF8A-616CD546B6ED}" type="slidenum">
              <a:rPr lang="en-US" smtClean="0"/>
              <a:pPr/>
              <a:t>2</a:t>
            </a:fld>
            <a:endParaRPr lang="en-US" smtClean="0"/>
          </a:p>
        </p:txBody>
      </p:sp>
      <p:sp>
        <p:nvSpPr>
          <p:cNvPr id="1308674" name="Rectangle 2"/>
          <p:cNvSpPr>
            <a:spLocks noGrp="1" noRot="1" noChangeArrowheads="1"/>
          </p:cNvSpPr>
          <p:nvPr>
            <p:ph type="title"/>
          </p:nvPr>
        </p:nvSpPr>
        <p:spPr>
          <a:xfrm>
            <a:off x="457200" y="274638"/>
            <a:ext cx="8229600" cy="411162"/>
          </a:xfrm>
        </p:spPr>
        <p:txBody>
          <a:bodyPr/>
          <a:lstStyle/>
          <a:p>
            <a:pPr eaLnBrk="1" hangingPunct="1">
              <a:defRPr/>
            </a:pPr>
            <a:r>
              <a:rPr lang="en-US" sz="3200" i="1" dirty="0" smtClean="0">
                <a:latin typeface="Comic Sans MS" pitchFamily="66" charset="0"/>
              </a:rPr>
              <a:t>Background</a:t>
            </a:r>
            <a:endParaRPr lang="en-US" sz="3600" i="1" dirty="0" smtClean="0">
              <a:latin typeface="Comic Sans MS" pitchFamily="66" charset="0"/>
            </a:endParaRPr>
          </a:p>
        </p:txBody>
      </p:sp>
      <p:sp>
        <p:nvSpPr>
          <p:cNvPr id="15365" name="Rectangle 3"/>
          <p:cNvSpPr>
            <a:spLocks noChangeArrowheads="1"/>
          </p:cNvSpPr>
          <p:nvPr/>
        </p:nvSpPr>
        <p:spPr bwMode="auto">
          <a:xfrm>
            <a:off x="762000" y="457200"/>
            <a:ext cx="7239000" cy="1311275"/>
          </a:xfrm>
          <a:prstGeom prst="rect">
            <a:avLst/>
          </a:prstGeom>
          <a:noFill/>
          <a:ln w="9525">
            <a:noFill/>
            <a:miter lim="800000"/>
            <a:headEnd/>
            <a:tailEnd/>
          </a:ln>
        </p:spPr>
        <p:txBody>
          <a:bodyPr>
            <a:spAutoFit/>
          </a:bodyPr>
          <a:lstStyle/>
          <a:p>
            <a:pPr eaLnBrk="1" hangingPunct="1">
              <a:spcBef>
                <a:spcPct val="50000"/>
              </a:spcBef>
            </a:pPr>
            <a:endParaRPr lang="en-US" sz="2000">
              <a:solidFill>
                <a:schemeClr val="tx2"/>
              </a:solidFill>
              <a:latin typeface="Arial Black" pitchFamily="34" charset="0"/>
            </a:endParaRPr>
          </a:p>
          <a:p>
            <a:pPr lvl="2" eaLnBrk="1" hangingPunct="1">
              <a:spcBef>
                <a:spcPct val="50000"/>
              </a:spcBef>
              <a:buSzPct val="85000"/>
            </a:pPr>
            <a:endParaRPr lang="en-US" sz="2000">
              <a:latin typeface="Arial" charset="0"/>
            </a:endParaRPr>
          </a:p>
          <a:p>
            <a:pPr lvl="2" eaLnBrk="1" hangingPunct="1">
              <a:spcBef>
                <a:spcPct val="50000"/>
              </a:spcBef>
              <a:buSzPct val="85000"/>
            </a:pPr>
            <a:endParaRPr lang="en-US" sz="2000">
              <a:latin typeface="Arial" charset="0"/>
            </a:endParaRPr>
          </a:p>
        </p:txBody>
      </p:sp>
      <p:sp>
        <p:nvSpPr>
          <p:cNvPr id="15366" name="Rectangle 4"/>
          <p:cNvSpPr>
            <a:spLocks noChangeArrowheads="1"/>
          </p:cNvSpPr>
          <p:nvPr/>
        </p:nvSpPr>
        <p:spPr bwMode="auto">
          <a:xfrm>
            <a:off x="457200" y="1371600"/>
            <a:ext cx="8458200" cy="6370638"/>
          </a:xfrm>
          <a:prstGeom prst="rect">
            <a:avLst/>
          </a:prstGeom>
          <a:noFill/>
          <a:ln w="9525">
            <a:noFill/>
            <a:miter lim="800000"/>
            <a:headEnd/>
            <a:tailEnd/>
          </a:ln>
        </p:spPr>
        <p:txBody>
          <a:bodyPr>
            <a:spAutoFit/>
          </a:bodyPr>
          <a:lstStyle/>
          <a:p>
            <a:r>
              <a:rPr lang="en-US" dirty="0">
                <a:latin typeface="Comic Sans MS" pitchFamily="66" charset="0"/>
              </a:rPr>
              <a:t>Incorporated in 1998, IGL is a Joint Venture of GAIL and BPCL. Govt. of NCT of Delhi is also holding 5% equity </a:t>
            </a:r>
          </a:p>
          <a:p>
            <a:r>
              <a:rPr lang="en-US" dirty="0">
                <a:latin typeface="Comic Sans MS" pitchFamily="66" charset="0"/>
              </a:rPr>
              <a:t> </a:t>
            </a:r>
          </a:p>
          <a:p>
            <a:r>
              <a:rPr lang="en-US" dirty="0">
                <a:latin typeface="Comic Sans MS" pitchFamily="66" charset="0"/>
              </a:rPr>
              <a:t>IGL started its operations in NCT of Delhi in 1999 with only 9 CNG stations and 1000 PNG consumers</a:t>
            </a:r>
          </a:p>
          <a:p>
            <a:endParaRPr lang="en-US" dirty="0">
              <a:latin typeface="Comic Sans MS" pitchFamily="66" charset="0"/>
            </a:endParaRPr>
          </a:p>
          <a:p>
            <a:r>
              <a:rPr lang="en-US" dirty="0">
                <a:latin typeface="Comic Sans MS" pitchFamily="66" charset="0"/>
              </a:rPr>
              <a:t>Today IGL has its operations in NCT of Delhi, Noida, Greater Noida and Ghaziabad with </a:t>
            </a:r>
            <a:r>
              <a:rPr lang="en-US" dirty="0" smtClean="0">
                <a:latin typeface="Comic Sans MS" pitchFamily="66" charset="0"/>
              </a:rPr>
              <a:t>322 </a:t>
            </a:r>
            <a:r>
              <a:rPr lang="en-US" dirty="0">
                <a:latin typeface="Comic Sans MS" pitchFamily="66" charset="0"/>
              </a:rPr>
              <a:t>CNG stations, </a:t>
            </a:r>
            <a:r>
              <a:rPr lang="en-US" dirty="0" smtClean="0">
                <a:latin typeface="Comic Sans MS" pitchFamily="66" charset="0"/>
              </a:rPr>
              <a:t>5 lacs residential </a:t>
            </a:r>
            <a:r>
              <a:rPr lang="en-US" dirty="0">
                <a:latin typeface="Comic Sans MS" pitchFamily="66" charset="0"/>
              </a:rPr>
              <a:t>consumers and </a:t>
            </a:r>
            <a:r>
              <a:rPr lang="en-US" dirty="0" smtClean="0">
                <a:latin typeface="Comic Sans MS" pitchFamily="66" charset="0"/>
              </a:rPr>
              <a:t>2 thousand </a:t>
            </a:r>
            <a:r>
              <a:rPr lang="en-US" dirty="0">
                <a:latin typeface="Comic Sans MS" pitchFamily="66" charset="0"/>
              </a:rPr>
              <a:t>industrial / commercial customers</a:t>
            </a:r>
          </a:p>
          <a:p>
            <a:endParaRPr lang="en-US" dirty="0">
              <a:latin typeface="Comic Sans MS" pitchFamily="66" charset="0"/>
            </a:endParaRPr>
          </a:p>
          <a:p>
            <a:r>
              <a:rPr lang="en-US" dirty="0">
                <a:latin typeface="Comic Sans MS" pitchFamily="66" charset="0"/>
              </a:rPr>
              <a:t>Fuelling the largest CNG Bus fleet in the World</a:t>
            </a: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en-US" smtClean="0"/>
              <a:t>1</a:t>
            </a:r>
          </a:p>
        </p:txBody>
      </p:sp>
      <p:sp>
        <p:nvSpPr>
          <p:cNvPr id="21507" name="Slide Number Placeholder 3"/>
          <p:cNvSpPr>
            <a:spLocks noGrp="1"/>
          </p:cNvSpPr>
          <p:nvPr>
            <p:ph type="sldNum" sz="quarter" idx="12"/>
          </p:nvPr>
        </p:nvSpPr>
        <p:spPr>
          <a:noFill/>
        </p:spPr>
        <p:txBody>
          <a:bodyPr/>
          <a:lstStyle/>
          <a:p>
            <a:fld id="{852D1114-53E7-4C65-B4B9-C981CAF9E1C6}" type="slidenum">
              <a:rPr lang="en-US" smtClean="0"/>
              <a:pPr/>
              <a:t>20</a:t>
            </a:fld>
            <a:endParaRPr lang="en-US" smtClean="0"/>
          </a:p>
        </p:txBody>
      </p:sp>
      <p:sp>
        <p:nvSpPr>
          <p:cNvPr id="21508" name="Rectangle 2"/>
          <p:cNvSpPr>
            <a:spLocks noChangeArrowheads="1"/>
          </p:cNvSpPr>
          <p:nvPr/>
        </p:nvSpPr>
        <p:spPr bwMode="auto">
          <a:xfrm>
            <a:off x="304800" y="2438400"/>
            <a:ext cx="8382000" cy="1828800"/>
          </a:xfrm>
          <a:prstGeom prst="rect">
            <a:avLst/>
          </a:prstGeom>
          <a:noFill/>
          <a:ln w="9525">
            <a:noFill/>
            <a:miter lim="800000"/>
            <a:headEnd/>
            <a:tailEnd/>
          </a:ln>
        </p:spPr>
        <p:txBody>
          <a:bodyPr anchor="ctr"/>
          <a:lstStyle/>
          <a:p>
            <a:pPr algn="ctr"/>
            <a:r>
              <a:rPr lang="en-US" sz="4000" b="1" dirty="0">
                <a:solidFill>
                  <a:schemeClr val="tx2"/>
                </a:solidFill>
                <a:latin typeface="Comic Sans MS" pitchFamily="66" charset="0"/>
              </a:rPr>
              <a:t>THANK YOU</a:t>
            </a:r>
            <a:endParaRPr lang="en-AU" sz="4000" b="1" dirty="0">
              <a:solidFill>
                <a:schemeClr val="tx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noFill/>
        </p:spPr>
        <p:txBody>
          <a:bodyPr/>
          <a:lstStyle/>
          <a:p>
            <a:r>
              <a:rPr lang="en-US" smtClean="0"/>
              <a:t>1</a:t>
            </a:r>
          </a:p>
        </p:txBody>
      </p:sp>
      <p:sp>
        <p:nvSpPr>
          <p:cNvPr id="2052" name="Slide Number Placeholder 4"/>
          <p:cNvSpPr>
            <a:spLocks noGrp="1"/>
          </p:cNvSpPr>
          <p:nvPr>
            <p:ph type="sldNum" sz="quarter" idx="12"/>
          </p:nvPr>
        </p:nvSpPr>
        <p:spPr>
          <a:noFill/>
        </p:spPr>
        <p:txBody>
          <a:bodyPr/>
          <a:lstStyle/>
          <a:p>
            <a:fld id="{264FF193-27E9-44EE-A970-C46E2DC2B03C}" type="slidenum">
              <a:rPr lang="en-US" smtClean="0"/>
              <a:pPr/>
              <a:t>3</a:t>
            </a:fld>
            <a:endParaRPr lang="en-US" smtClean="0"/>
          </a:p>
        </p:txBody>
      </p:sp>
      <p:sp>
        <p:nvSpPr>
          <p:cNvPr id="1278978"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Shareholding Pattern </a:t>
            </a:r>
          </a:p>
        </p:txBody>
      </p:sp>
      <p:graphicFrame>
        <p:nvGraphicFramePr>
          <p:cNvPr id="6" name="Object 7"/>
          <p:cNvGraphicFramePr>
            <a:graphicFrameLocks noChangeAspect="1"/>
          </p:cNvGraphicFramePr>
          <p:nvPr/>
        </p:nvGraphicFramePr>
        <p:xfrm>
          <a:off x="533400" y="1295400"/>
          <a:ext cx="8102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i="1" dirty="0" smtClean="0">
                <a:latin typeface="Comic Sans MS" pitchFamily="66" charset="0"/>
              </a:rPr>
              <a:t>Sales Volume Mix</a:t>
            </a:r>
            <a:endParaRPr lang="en-US" sz="3200" i="1" dirty="0">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4</a:t>
            </a:fld>
            <a:endParaRPr lang="en-US" smtClean="0"/>
          </a:p>
        </p:txBody>
      </p:sp>
      <p:graphicFrame>
        <p:nvGraphicFramePr>
          <p:cNvPr id="6" name="Object 3"/>
          <p:cNvGraphicFramePr>
            <a:graphicFrameLocks noGrp="1" noChangeAspect="1"/>
          </p:cNvGraphicFramePr>
          <p:nvPr>
            <p:ph idx="1"/>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n-US" smtClean="0"/>
              <a:t>1</a:t>
            </a:r>
          </a:p>
        </p:txBody>
      </p:sp>
      <p:sp>
        <p:nvSpPr>
          <p:cNvPr id="4100" name="Slide Number Placeholder 4"/>
          <p:cNvSpPr>
            <a:spLocks noGrp="1"/>
          </p:cNvSpPr>
          <p:nvPr>
            <p:ph type="sldNum" sz="quarter" idx="12"/>
          </p:nvPr>
        </p:nvSpPr>
        <p:spPr>
          <a:noFill/>
        </p:spPr>
        <p:txBody>
          <a:bodyPr/>
          <a:lstStyle/>
          <a:p>
            <a:fld id="{C9CA05ED-FB4A-4233-9343-C391F718A111}" type="slidenum">
              <a:rPr lang="en-US" smtClean="0"/>
              <a:pPr/>
              <a:t>5</a:t>
            </a:fld>
            <a:endParaRPr lang="en-US" smtClean="0"/>
          </a:p>
        </p:txBody>
      </p:sp>
      <p:sp>
        <p:nvSpPr>
          <p:cNvPr id="1270786"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Sales Volumes</a:t>
            </a:r>
          </a:p>
        </p:txBody>
      </p:sp>
      <p:graphicFrame>
        <p:nvGraphicFramePr>
          <p:cNvPr id="4098" name="Object 4"/>
          <p:cNvGraphicFramePr>
            <a:graphicFrameLocks noChangeAspect="1"/>
          </p:cNvGraphicFramePr>
          <p:nvPr/>
        </p:nvGraphicFramePr>
        <p:xfrm>
          <a:off x="457200" y="1905000"/>
          <a:ext cx="8013700" cy="3835400"/>
        </p:xfrm>
        <a:graphic>
          <a:graphicData uri="http://schemas.openxmlformats.org/presentationml/2006/ole">
            <p:oleObj spid="_x0000_s4098" name="Worksheet" r:id="rId3" imgW="3829202" imgH="1838249" progId="Excel.Sheet.8">
              <p:embed/>
            </p:oleObj>
          </a:graphicData>
        </a:graphic>
      </p:graphicFrame>
      <p:sp>
        <p:nvSpPr>
          <p:cNvPr id="4102" name="Text Box 5"/>
          <p:cNvSpPr txBox="1">
            <a:spLocks noChangeArrowheads="1"/>
          </p:cNvSpPr>
          <p:nvPr/>
        </p:nvSpPr>
        <p:spPr bwMode="auto">
          <a:xfrm>
            <a:off x="6248400" y="990600"/>
            <a:ext cx="2514600" cy="400110"/>
          </a:xfrm>
          <a:prstGeom prst="rect">
            <a:avLst/>
          </a:prstGeom>
          <a:noFill/>
          <a:ln w="9525">
            <a:noFill/>
            <a:miter lim="800000"/>
            <a:headEnd/>
            <a:tailEnd/>
          </a:ln>
        </p:spPr>
        <p:txBody>
          <a:bodyPr wrap="square">
            <a:spAutoFit/>
          </a:bodyPr>
          <a:lstStyle/>
          <a:p>
            <a:pPr>
              <a:spcBef>
                <a:spcPct val="50000"/>
              </a:spcBef>
            </a:pPr>
            <a:r>
              <a:rPr lang="en-US" sz="2000" dirty="0"/>
              <a:t>Figures in MMSCM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n-US" smtClean="0"/>
              <a:t>1</a:t>
            </a:r>
          </a:p>
        </p:txBody>
      </p:sp>
      <p:sp>
        <p:nvSpPr>
          <p:cNvPr id="5124" name="Slide Number Placeholder 4"/>
          <p:cNvSpPr>
            <a:spLocks noGrp="1"/>
          </p:cNvSpPr>
          <p:nvPr>
            <p:ph type="sldNum" sz="quarter" idx="12"/>
          </p:nvPr>
        </p:nvSpPr>
        <p:spPr>
          <a:noFill/>
        </p:spPr>
        <p:txBody>
          <a:bodyPr/>
          <a:lstStyle/>
          <a:p>
            <a:fld id="{77F71D44-BC00-4EDF-9A57-32472524B5D0}" type="slidenum">
              <a:rPr lang="en-US" smtClean="0"/>
              <a:pPr/>
              <a:t>6</a:t>
            </a:fld>
            <a:endParaRPr lang="en-US" smtClean="0"/>
          </a:p>
        </p:txBody>
      </p:sp>
      <p:sp>
        <p:nvSpPr>
          <p:cNvPr id="1265666"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Growth in CNG </a:t>
            </a:r>
          </a:p>
        </p:txBody>
      </p:sp>
      <p:graphicFrame>
        <p:nvGraphicFramePr>
          <p:cNvPr id="5122" name="Object 6"/>
          <p:cNvGraphicFramePr>
            <a:graphicFrameLocks noChangeAspect="1"/>
          </p:cNvGraphicFramePr>
          <p:nvPr/>
        </p:nvGraphicFramePr>
        <p:xfrm>
          <a:off x="304800" y="1828800"/>
          <a:ext cx="8318500" cy="2882900"/>
        </p:xfrm>
        <a:graphic>
          <a:graphicData uri="http://schemas.openxmlformats.org/presentationml/2006/ole">
            <p:oleObj spid="_x0000_s5122" name="Worksheet" r:id="rId3" imgW="4419600" imgH="1543202" progId="Excel.Shee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n-US" smtClean="0"/>
              <a:t>1</a:t>
            </a:r>
          </a:p>
        </p:txBody>
      </p:sp>
      <p:sp>
        <p:nvSpPr>
          <p:cNvPr id="6148" name="Slide Number Placeholder 4"/>
          <p:cNvSpPr>
            <a:spLocks noGrp="1"/>
          </p:cNvSpPr>
          <p:nvPr>
            <p:ph type="sldNum" sz="quarter" idx="12"/>
          </p:nvPr>
        </p:nvSpPr>
        <p:spPr>
          <a:noFill/>
        </p:spPr>
        <p:txBody>
          <a:bodyPr/>
          <a:lstStyle/>
          <a:p>
            <a:fld id="{F950DE5D-AD61-4874-8FAF-3EB36CF759A1}" type="slidenum">
              <a:rPr lang="en-US" smtClean="0"/>
              <a:pPr/>
              <a:t>7</a:t>
            </a:fld>
            <a:endParaRPr lang="en-US" smtClean="0"/>
          </a:p>
        </p:txBody>
      </p:sp>
      <p:sp>
        <p:nvSpPr>
          <p:cNvPr id="1272834"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CNG Station Network</a:t>
            </a:r>
          </a:p>
        </p:txBody>
      </p:sp>
      <p:graphicFrame>
        <p:nvGraphicFramePr>
          <p:cNvPr id="6146" name="Object 3"/>
          <p:cNvGraphicFramePr>
            <a:graphicFrameLocks noChangeAspect="1"/>
          </p:cNvGraphicFramePr>
          <p:nvPr/>
        </p:nvGraphicFramePr>
        <p:xfrm>
          <a:off x="838200" y="1905000"/>
          <a:ext cx="7569200" cy="3314700"/>
        </p:xfrm>
        <a:graphic>
          <a:graphicData uri="http://schemas.openxmlformats.org/presentationml/2006/ole">
            <p:oleObj spid="_x0000_s6146" name="Worksheet" r:id="rId3" imgW="3581400" imgH="1571549" progId="Excel.Sheet.8">
              <p:embed/>
            </p:oleObj>
          </a:graphicData>
        </a:graphic>
      </p:graphicFrame>
      <p:sp>
        <p:nvSpPr>
          <p:cNvPr id="6150" name="Text Box 5"/>
          <p:cNvSpPr txBox="1">
            <a:spLocks noChangeArrowheads="1"/>
          </p:cNvSpPr>
          <p:nvPr/>
        </p:nvSpPr>
        <p:spPr bwMode="auto">
          <a:xfrm>
            <a:off x="6781800" y="1143000"/>
            <a:ext cx="2362200" cy="762000"/>
          </a:xfrm>
          <a:prstGeom prst="rect">
            <a:avLst/>
          </a:prstGeom>
          <a:noFill/>
          <a:ln w="9525">
            <a:noFill/>
            <a:miter lim="800000"/>
            <a:headEnd/>
            <a:tailEnd/>
          </a:ln>
        </p:spPr>
        <p:txBody>
          <a:bodyPr>
            <a:spAutoFit/>
          </a:bodyPr>
          <a:lstStyle/>
          <a:p>
            <a:r>
              <a:rPr lang="en-US" sz="2000"/>
              <a:t>Figures in numbers</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xfrm>
            <a:off x="3048000" y="6463030"/>
            <a:ext cx="2971800" cy="483870"/>
          </a:xfrm>
          <a:noFill/>
        </p:spPr>
        <p:txBody>
          <a:bodyPr/>
          <a:lstStyle/>
          <a:p>
            <a:r>
              <a:rPr lang="en-US" dirty="0" smtClean="0"/>
              <a:t>1</a:t>
            </a:r>
          </a:p>
        </p:txBody>
      </p:sp>
      <p:sp>
        <p:nvSpPr>
          <p:cNvPr id="7172" name="Slide Number Placeholder 4"/>
          <p:cNvSpPr>
            <a:spLocks noGrp="1"/>
          </p:cNvSpPr>
          <p:nvPr>
            <p:ph type="sldNum" sz="quarter" idx="12"/>
          </p:nvPr>
        </p:nvSpPr>
        <p:spPr>
          <a:noFill/>
        </p:spPr>
        <p:txBody>
          <a:bodyPr/>
          <a:lstStyle/>
          <a:p>
            <a:fld id="{30445C7D-5B96-47D1-96D1-3B32288E27D9}" type="slidenum">
              <a:rPr lang="en-US" smtClean="0"/>
              <a:pPr/>
              <a:t>8</a:t>
            </a:fld>
            <a:endParaRPr lang="en-US" smtClean="0"/>
          </a:p>
        </p:txBody>
      </p:sp>
      <p:sp>
        <p:nvSpPr>
          <p:cNvPr id="1271810"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CNG Vehicles</a:t>
            </a:r>
          </a:p>
        </p:txBody>
      </p:sp>
      <p:graphicFrame>
        <p:nvGraphicFramePr>
          <p:cNvPr id="7170" name="Object 3"/>
          <p:cNvGraphicFramePr>
            <a:graphicFrameLocks noChangeAspect="1"/>
          </p:cNvGraphicFramePr>
          <p:nvPr/>
        </p:nvGraphicFramePr>
        <p:xfrm>
          <a:off x="381000" y="2133600"/>
          <a:ext cx="8305800" cy="3162300"/>
        </p:xfrm>
        <a:graphic>
          <a:graphicData uri="http://schemas.openxmlformats.org/presentationml/2006/ole">
            <p:oleObj spid="_x0000_s7170" name="Worksheet" r:id="rId3" imgW="3581400" imgH="1362151" progId="Excel.Sheet.8">
              <p:embed/>
            </p:oleObj>
          </a:graphicData>
        </a:graphic>
      </p:graphicFrame>
      <p:sp>
        <p:nvSpPr>
          <p:cNvPr id="7174" name="Rectangle 4"/>
          <p:cNvSpPr>
            <a:spLocks noChangeArrowheads="1"/>
          </p:cNvSpPr>
          <p:nvPr/>
        </p:nvSpPr>
        <p:spPr bwMode="auto">
          <a:xfrm>
            <a:off x="6553200" y="1271588"/>
            <a:ext cx="2389188" cy="396875"/>
          </a:xfrm>
          <a:prstGeom prst="rect">
            <a:avLst/>
          </a:prstGeom>
          <a:noFill/>
          <a:ln w="9525">
            <a:noFill/>
            <a:miter lim="800000"/>
            <a:headEnd/>
            <a:tailEnd/>
          </a:ln>
        </p:spPr>
        <p:txBody>
          <a:bodyPr>
            <a:spAutoFit/>
          </a:bodyPr>
          <a:lstStyle/>
          <a:p>
            <a:r>
              <a:rPr lang="en-US" sz="2000"/>
              <a:t>Figures in numbers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n-US" smtClean="0"/>
              <a:t>1</a:t>
            </a:r>
          </a:p>
        </p:txBody>
      </p:sp>
      <p:sp>
        <p:nvSpPr>
          <p:cNvPr id="8196" name="Slide Number Placeholder 4"/>
          <p:cNvSpPr>
            <a:spLocks noGrp="1"/>
          </p:cNvSpPr>
          <p:nvPr>
            <p:ph type="sldNum" sz="quarter" idx="12"/>
          </p:nvPr>
        </p:nvSpPr>
        <p:spPr>
          <a:noFill/>
        </p:spPr>
        <p:txBody>
          <a:bodyPr/>
          <a:lstStyle/>
          <a:p>
            <a:fld id="{6CB84743-C6F6-4337-BE8E-D3025A094E19}" type="slidenum">
              <a:rPr lang="en-US" smtClean="0"/>
              <a:pPr/>
              <a:t>9</a:t>
            </a:fld>
            <a:endParaRPr lang="en-US" smtClean="0"/>
          </a:p>
        </p:txBody>
      </p:sp>
      <p:sp>
        <p:nvSpPr>
          <p:cNvPr id="1273858" name="Rectangle 2"/>
          <p:cNvSpPr>
            <a:spLocks noGrp="1" noRot="1" noChangeArrowheads="1"/>
          </p:cNvSpPr>
          <p:nvPr>
            <p:ph type="title"/>
          </p:nvPr>
        </p:nvSpPr>
        <p:spPr>
          <a:xfrm>
            <a:off x="685800" y="304800"/>
            <a:ext cx="8229600" cy="762000"/>
          </a:xfrm>
        </p:spPr>
        <p:txBody>
          <a:bodyPr/>
          <a:lstStyle/>
          <a:p>
            <a:pPr eaLnBrk="1" hangingPunct="1">
              <a:defRPr/>
            </a:pPr>
            <a:r>
              <a:rPr lang="en-US" sz="3200" i="1" dirty="0" smtClean="0">
                <a:latin typeface="Comic Sans MS" pitchFamily="66" charset="0"/>
              </a:rPr>
              <a:t>PNG Users</a:t>
            </a:r>
          </a:p>
        </p:txBody>
      </p:sp>
      <p:graphicFrame>
        <p:nvGraphicFramePr>
          <p:cNvPr id="8194" name="Object 3"/>
          <p:cNvGraphicFramePr>
            <a:graphicFrameLocks noChangeAspect="1"/>
          </p:cNvGraphicFramePr>
          <p:nvPr/>
        </p:nvGraphicFramePr>
        <p:xfrm>
          <a:off x="914400" y="1981200"/>
          <a:ext cx="7480300" cy="2768600"/>
        </p:xfrm>
        <a:graphic>
          <a:graphicData uri="http://schemas.openxmlformats.org/presentationml/2006/ole">
            <p:oleObj spid="_x0000_s8194" name="Worksheet" r:id="rId3" imgW="5019751" imgH="1848002" progId="Excel.Sheet.8">
              <p:embed/>
            </p:oleObj>
          </a:graphicData>
        </a:graphic>
      </p:graphicFrame>
      <p:sp>
        <p:nvSpPr>
          <p:cNvPr id="8198"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8199"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8200" name="Text Box 7"/>
          <p:cNvSpPr txBox="1">
            <a:spLocks noChangeArrowheads="1"/>
          </p:cNvSpPr>
          <p:nvPr/>
        </p:nvSpPr>
        <p:spPr bwMode="auto">
          <a:xfrm>
            <a:off x="6248400" y="914400"/>
            <a:ext cx="2819400" cy="701675"/>
          </a:xfrm>
          <a:prstGeom prst="rect">
            <a:avLst/>
          </a:prstGeom>
          <a:noFill/>
          <a:ln w="9525">
            <a:noFill/>
            <a:miter lim="800000"/>
            <a:headEnd/>
            <a:tailEnd/>
          </a:ln>
        </p:spPr>
        <p:txBody>
          <a:bodyPr>
            <a:spAutoFit/>
          </a:bodyPr>
          <a:lstStyle/>
          <a:p>
            <a:r>
              <a:rPr lang="en-US" sz="2000"/>
              <a:t>Figures in numbers</a:t>
            </a:r>
          </a:p>
          <a:p>
            <a:endParaRPr lang="en-US"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23399</TotalTime>
  <Words>592</Words>
  <Application>Microsoft PowerPoint</Application>
  <PresentationFormat>On-screen Show (4:3)</PresentationFormat>
  <Paragraphs>148</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1_Stream</vt:lpstr>
      <vt:lpstr>Bitmap Image</vt:lpstr>
      <vt:lpstr>Microsoft Office Excel 97-2003 Worksheet</vt:lpstr>
      <vt:lpstr>Slide 1</vt:lpstr>
      <vt:lpstr>Background</vt:lpstr>
      <vt:lpstr>Shareholding Pattern </vt:lpstr>
      <vt:lpstr>Sales Volume Mix</vt:lpstr>
      <vt:lpstr>Sales Volumes</vt:lpstr>
      <vt:lpstr>Growth in CNG </vt:lpstr>
      <vt:lpstr>CNG Station Network</vt:lpstr>
      <vt:lpstr>CNG Vehicles</vt:lpstr>
      <vt:lpstr>PNG Users</vt:lpstr>
      <vt:lpstr>PNG Network</vt:lpstr>
      <vt:lpstr>Turnover, Gross Margin &amp; PAT</vt:lpstr>
      <vt:lpstr>Book Value &amp; EPS</vt:lpstr>
      <vt:lpstr>Cumulative Capex (RS. In Crores)</vt:lpstr>
      <vt:lpstr>Dividend Payout </vt:lpstr>
      <vt:lpstr>Growth-Strategy </vt:lpstr>
      <vt:lpstr>Growth-Strategy</vt:lpstr>
      <vt:lpstr>Credit Strength</vt:lpstr>
      <vt:lpstr>Risks &amp; Mitigations</vt:lpstr>
      <vt:lpstr>Safe Harbor Statement</vt:lpstr>
      <vt:lpstr>Slide 20</vt:lpstr>
    </vt:vector>
  </TitlesOfParts>
  <Company>IGL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naveen.lalwani</cp:lastModifiedBy>
  <cp:revision>1692</cp:revision>
  <cp:lastPrinted>2003-07-03T08:42:09Z</cp:lastPrinted>
  <dcterms:created xsi:type="dcterms:W3CDTF">1999-03-06T04:48:52Z</dcterms:created>
  <dcterms:modified xsi:type="dcterms:W3CDTF">2015-02-24T04:22:36Z</dcterms:modified>
</cp:coreProperties>
</file>