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69" r:id="rId1"/>
  </p:sldMasterIdLst>
  <p:notesMasterIdLst>
    <p:notesMasterId r:id="rId27"/>
  </p:notesMasterIdLst>
  <p:handoutMasterIdLst>
    <p:handoutMasterId r:id="rId28"/>
  </p:handoutMasterIdLst>
  <p:sldIdLst>
    <p:sldId id="1000" r:id="rId2"/>
    <p:sldId id="1051" r:id="rId3"/>
    <p:sldId id="1031" r:id="rId4"/>
    <p:sldId id="1091" r:id="rId5"/>
    <p:sldId id="1089" r:id="rId6"/>
    <p:sldId id="1094" r:id="rId7"/>
    <p:sldId id="1079" r:id="rId8"/>
    <p:sldId id="1077" r:id="rId9"/>
    <p:sldId id="1090" r:id="rId10"/>
    <p:sldId id="1086" r:id="rId11"/>
    <p:sldId id="1019" r:id="rId12"/>
    <p:sldId id="1026" r:id="rId13"/>
    <p:sldId id="1025" r:id="rId14"/>
    <p:sldId id="1027" r:id="rId15"/>
    <p:sldId id="1075" r:id="rId16"/>
    <p:sldId id="1069" r:id="rId17"/>
    <p:sldId id="1081" r:id="rId18"/>
    <p:sldId id="1071" r:id="rId19"/>
    <p:sldId id="1084" r:id="rId20"/>
    <p:sldId id="1092" r:id="rId21"/>
    <p:sldId id="1074" r:id="rId22"/>
    <p:sldId id="1083" r:id="rId23"/>
    <p:sldId id="1073" r:id="rId24"/>
    <p:sldId id="1076" r:id="rId25"/>
    <p:sldId id="1014" r:id="rId26"/>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Garamond" pitchFamily="18" charset="0"/>
        <a:ea typeface="+mn-ea"/>
        <a:cs typeface="+mn-cs"/>
      </a:defRPr>
    </a:lvl1pPr>
    <a:lvl2pPr marL="457200" algn="l" rtl="0" eaLnBrk="0" fontAlgn="base" hangingPunct="0">
      <a:spcBef>
        <a:spcPct val="0"/>
      </a:spcBef>
      <a:spcAft>
        <a:spcPct val="0"/>
      </a:spcAft>
      <a:defRPr sz="2400" kern="1200">
        <a:solidFill>
          <a:schemeClr val="tx1"/>
        </a:solidFill>
        <a:latin typeface="Garamond" pitchFamily="18" charset="0"/>
        <a:ea typeface="+mn-ea"/>
        <a:cs typeface="+mn-cs"/>
      </a:defRPr>
    </a:lvl2pPr>
    <a:lvl3pPr marL="914400" algn="l" rtl="0" eaLnBrk="0" fontAlgn="base" hangingPunct="0">
      <a:spcBef>
        <a:spcPct val="0"/>
      </a:spcBef>
      <a:spcAft>
        <a:spcPct val="0"/>
      </a:spcAft>
      <a:defRPr sz="2400" kern="1200">
        <a:solidFill>
          <a:schemeClr val="tx1"/>
        </a:solidFill>
        <a:latin typeface="Garamond"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Garamond"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Garamond" pitchFamily="18" charset="0"/>
        <a:ea typeface="+mn-ea"/>
        <a:cs typeface="+mn-cs"/>
      </a:defRPr>
    </a:lvl5pPr>
    <a:lvl6pPr marL="2286000" algn="l" defTabSz="914400" rtl="0" eaLnBrk="1" latinLnBrk="0" hangingPunct="1">
      <a:defRPr sz="2400" kern="1200">
        <a:solidFill>
          <a:schemeClr val="tx1"/>
        </a:solidFill>
        <a:latin typeface="Garamond" pitchFamily="18" charset="0"/>
        <a:ea typeface="+mn-ea"/>
        <a:cs typeface="+mn-cs"/>
      </a:defRPr>
    </a:lvl6pPr>
    <a:lvl7pPr marL="2743200" algn="l" defTabSz="914400" rtl="0" eaLnBrk="1" latinLnBrk="0" hangingPunct="1">
      <a:defRPr sz="2400" kern="1200">
        <a:solidFill>
          <a:schemeClr val="tx1"/>
        </a:solidFill>
        <a:latin typeface="Garamond" pitchFamily="18" charset="0"/>
        <a:ea typeface="+mn-ea"/>
        <a:cs typeface="+mn-cs"/>
      </a:defRPr>
    </a:lvl7pPr>
    <a:lvl8pPr marL="3200400" algn="l" defTabSz="914400" rtl="0" eaLnBrk="1" latinLnBrk="0" hangingPunct="1">
      <a:defRPr sz="2400" kern="1200">
        <a:solidFill>
          <a:schemeClr val="tx1"/>
        </a:solidFill>
        <a:latin typeface="Garamond" pitchFamily="18" charset="0"/>
        <a:ea typeface="+mn-ea"/>
        <a:cs typeface="+mn-cs"/>
      </a:defRPr>
    </a:lvl8pPr>
    <a:lvl9pPr marL="3657600" algn="l" defTabSz="914400" rtl="0" eaLnBrk="1" latinLnBrk="0" hangingPunct="1">
      <a:defRPr sz="2400" kern="1200">
        <a:solidFill>
          <a:schemeClr val="tx1"/>
        </a:solidFill>
        <a:latin typeface="Garamond"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00FF"/>
    <a:srgbClr val="5A9468"/>
    <a:srgbClr val="00FF00"/>
    <a:srgbClr val="CCFFCC"/>
    <a:srgbClr val="C0C0C0"/>
    <a:srgbClr val="99FF99"/>
    <a:srgbClr val="99CCFF"/>
    <a:srgbClr val="66FFFF"/>
    <a:srgbClr val="99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06" autoAdjust="0"/>
    <p:restoredTop sz="94576" autoAdjust="0"/>
  </p:normalViewPr>
  <p:slideViewPr>
    <p:cSldViewPr>
      <p:cViewPr>
        <p:scale>
          <a:sx n="75" d="100"/>
          <a:sy n="75" d="100"/>
        </p:scale>
        <p:origin x="-1002" y="186"/>
      </p:cViewPr>
      <p:guideLst>
        <p:guide orient="horz" pos="2160"/>
        <p:guide pos="2832"/>
      </p:guideLst>
    </p:cSldViewPr>
  </p:slideViewPr>
  <p:outlineViewPr>
    <p:cViewPr>
      <p:scale>
        <a:sx n="33" d="100"/>
        <a:sy n="33" d="100"/>
      </p:scale>
      <p:origin x="0" y="0"/>
    </p:cViewPr>
    <p:sldLst>
      <p:sld r:id="rId1" collapse="1"/>
      <p:sld r:id="rId2" collapse="1"/>
      <p:sld r:id="rId3" collapse="1"/>
    </p:sldLst>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35" d="100"/>
          <a:sy n="35" d="100"/>
        </p:scale>
        <p:origin x="-1608" y="-78"/>
      </p:cViewPr>
      <p:guideLst>
        <p:guide orient="horz" pos="2927"/>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_rels/viewProps.xml.rels><?xml version="1.0" encoding="UTF-8" standalone="yes"?>
<Relationships xmlns="http://schemas.openxmlformats.org/package/2006/relationships"><Relationship Id="rId3" Type="http://schemas.openxmlformats.org/officeDocument/2006/relationships/slide" Target="slides/slide21.xml"/><Relationship Id="rId2" Type="http://schemas.openxmlformats.org/officeDocument/2006/relationships/slide" Target="slides/slide5.xml"/><Relationship Id="rId1" Type="http://schemas.openxmlformats.org/officeDocument/2006/relationships/slide" Target="slides/slide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xPr>
        <a:bodyPr/>
        <a:lstStyle/>
        <a:p>
          <a:pPr>
            <a:defRPr lang="en-US"/>
          </a:pPr>
          <a:endParaRPr lang="en-US"/>
        </a:p>
      </c:txPr>
    </c:title>
    <c:autoTitleDeleted val="0"/>
    <c:view3D>
      <c:rotX val="15"/>
      <c:rotY val="0"/>
      <c:rAngAx val="0"/>
      <c:perspective val="0"/>
    </c:view3D>
    <c:floor>
      <c:thickness val="0"/>
    </c:floor>
    <c:sideWall>
      <c:thickness val="0"/>
    </c:sideWall>
    <c:backWall>
      <c:thickness val="0"/>
    </c:backWall>
    <c:plotArea>
      <c:layout>
        <c:manualLayout>
          <c:layoutTarget val="inner"/>
          <c:xMode val="edge"/>
          <c:yMode val="edge"/>
          <c:x val="2.8017179670723556E-2"/>
          <c:y val="0.59124267046406465"/>
          <c:w val="0.93612865006294277"/>
          <c:h val="0.35260617356341467"/>
        </c:manualLayout>
      </c:layout>
      <c:pie3DChart>
        <c:varyColors val="1"/>
        <c:ser>
          <c:idx val="0"/>
          <c:order val="0"/>
          <c:tx>
            <c:strRef>
              <c:f>Sheet1!$C$3</c:f>
              <c:strCache>
                <c:ptCount val="1"/>
                <c:pt idx="0">
                  <c:v>% HOLDING</c:v>
                </c:pt>
              </c:strCache>
            </c:strRef>
          </c:tx>
          <c:spPr>
            <a:solidFill>
              <a:srgbClr val="9999FF"/>
            </a:solidFill>
            <a:ln w="27630">
              <a:solidFill>
                <a:srgbClr val="000000"/>
              </a:solidFill>
              <a:prstDash val="solid"/>
            </a:ln>
          </c:spPr>
          <c:dPt>
            <c:idx val="0"/>
            <c:bubble3D val="0"/>
            <c:spPr>
              <a:solidFill>
                <a:srgbClr val="9999FF"/>
              </a:solidFill>
              <a:ln w="27630">
                <a:solidFill>
                  <a:srgbClr val="FF00FF"/>
                </a:solidFill>
                <a:prstDash val="solid"/>
              </a:ln>
            </c:spPr>
          </c:dPt>
          <c:dPt>
            <c:idx val="1"/>
            <c:bubble3D val="0"/>
            <c:spPr>
              <a:solidFill>
                <a:srgbClr val="993366"/>
              </a:solidFill>
              <a:ln w="27630">
                <a:solidFill>
                  <a:srgbClr val="000000"/>
                </a:solidFill>
                <a:prstDash val="solid"/>
              </a:ln>
            </c:spPr>
          </c:dPt>
          <c:dPt>
            <c:idx val="2"/>
            <c:bubble3D val="0"/>
            <c:spPr>
              <a:solidFill>
                <a:srgbClr val="FFFFCC"/>
              </a:solidFill>
              <a:ln w="27630">
                <a:solidFill>
                  <a:srgbClr val="000000"/>
                </a:solidFill>
                <a:prstDash val="solid"/>
              </a:ln>
            </c:spPr>
          </c:dPt>
          <c:dPt>
            <c:idx val="3"/>
            <c:bubble3D val="0"/>
            <c:spPr>
              <a:solidFill>
                <a:srgbClr val="CCFFFF"/>
              </a:solidFill>
              <a:ln w="27630">
                <a:solidFill>
                  <a:schemeClr val="accent1"/>
                </a:solidFill>
                <a:prstDash val="solid"/>
              </a:ln>
            </c:spPr>
          </c:dPt>
          <c:dPt>
            <c:idx val="4"/>
            <c:bubble3D val="0"/>
            <c:spPr>
              <a:solidFill>
                <a:srgbClr val="660066"/>
              </a:solidFill>
              <a:ln w="27630">
                <a:solidFill>
                  <a:srgbClr val="000000"/>
                </a:solidFill>
                <a:prstDash val="solid"/>
              </a:ln>
            </c:spPr>
          </c:dPt>
          <c:dPt>
            <c:idx val="5"/>
            <c:bubble3D val="0"/>
            <c:spPr>
              <a:solidFill>
                <a:srgbClr val="FF8080"/>
              </a:solidFill>
              <a:ln w="27630">
                <a:solidFill>
                  <a:srgbClr val="000000"/>
                </a:solidFill>
                <a:prstDash val="solid"/>
              </a:ln>
            </c:spPr>
          </c:dPt>
          <c:dPt>
            <c:idx val="6"/>
            <c:bubble3D val="0"/>
            <c:spPr>
              <a:solidFill>
                <a:srgbClr val="FFFF00"/>
              </a:solidFill>
              <a:ln w="25400" cap="flat" cmpd="sng" algn="ctr">
                <a:solidFill>
                  <a:schemeClr val="accent1"/>
                </a:solidFill>
                <a:prstDash val="solid"/>
              </a:ln>
              <a:effectLst/>
            </c:spPr>
          </c:dPt>
          <c:dLbls>
            <c:dLbl>
              <c:idx val="2"/>
              <c:tx>
                <c:rich>
                  <a:bodyPr/>
                  <a:lstStyle/>
                  <a:p>
                    <a:r>
                      <a:rPr lang="en-US" dirty="0" smtClean="0"/>
                      <a:t>21%</a:t>
                    </a:r>
                    <a:endParaRPr lang="en-US" dirty="0"/>
                  </a:p>
                </c:rich>
              </c:tx>
              <c:showLegendKey val="0"/>
              <c:showVal val="0"/>
              <c:showCatName val="0"/>
              <c:showSerName val="0"/>
              <c:showPercent val="1"/>
              <c:showBubbleSize val="0"/>
            </c:dLbl>
            <c:dLbl>
              <c:idx val="3"/>
              <c:tx>
                <c:rich>
                  <a:bodyPr/>
                  <a:lstStyle/>
                  <a:p>
                    <a:r>
                      <a:rPr lang="en-US" dirty="0" smtClean="0"/>
                      <a:t>10%</a:t>
                    </a:r>
                    <a:endParaRPr lang="en-US" dirty="0"/>
                  </a:p>
                </c:rich>
              </c:tx>
              <c:showLegendKey val="0"/>
              <c:showVal val="0"/>
              <c:showCatName val="0"/>
              <c:showSerName val="0"/>
              <c:showPercent val="1"/>
              <c:showBubbleSize val="0"/>
            </c:dLbl>
            <c:dLbl>
              <c:idx val="5"/>
              <c:tx>
                <c:rich>
                  <a:bodyPr/>
                  <a:lstStyle/>
                  <a:p>
                    <a:r>
                      <a:rPr lang="en-US" dirty="0" smtClean="0"/>
                      <a:t>4%</a:t>
                    </a:r>
                    <a:endParaRPr lang="en-US" dirty="0"/>
                  </a:p>
                </c:rich>
              </c:tx>
              <c:showLegendKey val="0"/>
              <c:showVal val="0"/>
              <c:showCatName val="0"/>
              <c:showSerName val="0"/>
              <c:showPercent val="1"/>
              <c:showBubbleSize val="0"/>
            </c:dLbl>
            <c:dLbl>
              <c:idx val="6"/>
              <c:tx>
                <c:rich>
                  <a:bodyPr/>
                  <a:lstStyle/>
                  <a:p>
                    <a:r>
                      <a:rPr lang="en-US" dirty="0" smtClean="0"/>
                      <a:t>14%</a:t>
                    </a:r>
                    <a:endParaRPr lang="en-US" dirty="0"/>
                  </a:p>
                </c:rich>
              </c:tx>
              <c:showLegendKey val="0"/>
              <c:showVal val="0"/>
              <c:showCatName val="0"/>
              <c:showSerName val="0"/>
              <c:showPercent val="1"/>
              <c:showBubbleSize val="0"/>
            </c:dLbl>
            <c:spPr>
              <a:noFill/>
              <a:ln w="55260">
                <a:noFill/>
              </a:ln>
            </c:spPr>
            <c:txPr>
              <a:bodyPr/>
              <a:lstStyle/>
              <a:p>
                <a:pPr>
                  <a:defRPr lang="en-US" sz="1740" b="0" i="0" u="none" strike="noStrike" baseline="0">
                    <a:solidFill>
                      <a:srgbClr val="000000"/>
                    </a:solidFill>
                    <a:latin typeface="Arial"/>
                    <a:ea typeface="Arial"/>
                    <a:cs typeface="Arial"/>
                  </a:defRPr>
                </a:pPr>
                <a:endParaRPr lang="en-US"/>
              </a:p>
            </c:txPr>
            <c:showLegendKey val="0"/>
            <c:showVal val="0"/>
            <c:showCatName val="0"/>
            <c:showSerName val="0"/>
            <c:showPercent val="1"/>
            <c:showBubbleSize val="0"/>
            <c:showLeaderLines val="0"/>
          </c:dLbls>
          <c:cat>
            <c:strRef>
              <c:f>Sheet1!$B$4:$B$10</c:f>
              <c:strCache>
                <c:ptCount val="7"/>
                <c:pt idx="0">
                  <c:v>Promoters - 45% (GAIL-22.5% &amp; BPCL- 22.5%)</c:v>
                </c:pt>
                <c:pt idx="1">
                  <c:v>Government of NCT of Delhi - 5%</c:v>
                </c:pt>
                <c:pt idx="2">
                  <c:v>Foreign Institution Investors - 21%</c:v>
                </c:pt>
                <c:pt idx="3">
                  <c:v>Mutual Funds - 10%</c:v>
                </c:pt>
                <c:pt idx="4">
                  <c:v>Indian Financial Institutions  &amp; Banks - 1%</c:v>
                </c:pt>
                <c:pt idx="5">
                  <c:v>Insurance Companies - 4%</c:v>
                </c:pt>
                <c:pt idx="6">
                  <c:v>Public / Others - 14%</c:v>
                </c:pt>
              </c:strCache>
            </c:strRef>
          </c:cat>
          <c:val>
            <c:numRef>
              <c:f>Sheet1!$C$4:$C$10</c:f>
              <c:numCache>
                <c:formatCode>0</c:formatCode>
                <c:ptCount val="7"/>
                <c:pt idx="0">
                  <c:v>45</c:v>
                </c:pt>
                <c:pt idx="1">
                  <c:v>5</c:v>
                </c:pt>
                <c:pt idx="2">
                  <c:v>21.45</c:v>
                </c:pt>
                <c:pt idx="3">
                  <c:v>9.51</c:v>
                </c:pt>
                <c:pt idx="4">
                  <c:v>0.67</c:v>
                </c:pt>
                <c:pt idx="5">
                  <c:v>4.28</c:v>
                </c:pt>
                <c:pt idx="6">
                  <c:v>14</c:v>
                </c:pt>
              </c:numCache>
            </c:numRef>
          </c:val>
        </c:ser>
        <c:ser>
          <c:idx val="1"/>
          <c:order val="1"/>
          <c:tx>
            <c:strRef>
              <c:f>Sheet1!$C$3</c:f>
              <c:strCache>
                <c:ptCount val="1"/>
                <c:pt idx="0">
                  <c:v>% HOLDING</c:v>
                </c:pt>
              </c:strCache>
            </c:strRef>
          </c:tx>
          <c:spPr>
            <a:solidFill>
              <a:srgbClr val="9999FF"/>
            </a:solidFill>
            <a:ln w="27630">
              <a:solidFill>
                <a:srgbClr val="000000"/>
              </a:solidFill>
              <a:prstDash val="solid"/>
            </a:ln>
          </c:spPr>
          <c:dPt>
            <c:idx val="0"/>
            <c:bubble3D val="0"/>
            <c:spPr/>
          </c:dPt>
          <c:dPt>
            <c:idx val="1"/>
            <c:bubble3D val="0"/>
            <c:spPr>
              <a:solidFill>
                <a:srgbClr val="993366"/>
              </a:solidFill>
              <a:ln w="27630">
                <a:solidFill>
                  <a:srgbClr val="000000"/>
                </a:solidFill>
                <a:prstDash val="solid"/>
              </a:ln>
            </c:spPr>
          </c:dPt>
          <c:dPt>
            <c:idx val="2"/>
            <c:bubble3D val="0"/>
            <c:spPr>
              <a:solidFill>
                <a:srgbClr val="FFFFCC"/>
              </a:solidFill>
              <a:ln w="27630">
                <a:solidFill>
                  <a:srgbClr val="000000"/>
                </a:solidFill>
                <a:prstDash val="solid"/>
              </a:ln>
            </c:spPr>
          </c:dPt>
          <c:dPt>
            <c:idx val="3"/>
            <c:bubble3D val="0"/>
            <c:spPr>
              <a:solidFill>
                <a:srgbClr val="CCFFFF"/>
              </a:solidFill>
              <a:ln w="27630">
                <a:solidFill>
                  <a:srgbClr val="000000"/>
                </a:solidFill>
                <a:prstDash val="solid"/>
              </a:ln>
            </c:spPr>
          </c:dPt>
          <c:dPt>
            <c:idx val="4"/>
            <c:bubble3D val="0"/>
            <c:spPr>
              <a:solidFill>
                <a:srgbClr val="660066"/>
              </a:solidFill>
              <a:ln w="27630">
                <a:solidFill>
                  <a:srgbClr val="000000"/>
                </a:solidFill>
                <a:prstDash val="solid"/>
              </a:ln>
            </c:spPr>
          </c:dPt>
          <c:dPt>
            <c:idx val="5"/>
            <c:bubble3D val="0"/>
            <c:spPr>
              <a:solidFill>
                <a:srgbClr val="FF8080"/>
              </a:solidFill>
              <a:ln w="27630">
                <a:solidFill>
                  <a:srgbClr val="000000"/>
                </a:solidFill>
                <a:prstDash val="solid"/>
              </a:ln>
            </c:spPr>
          </c:dPt>
          <c:cat>
            <c:strRef>
              <c:f>Sheet1!$B$4:$B$10</c:f>
              <c:strCache>
                <c:ptCount val="7"/>
                <c:pt idx="0">
                  <c:v>Promoters - 45% (GAIL-22.5% &amp; BPCL- 22.5%)</c:v>
                </c:pt>
                <c:pt idx="1">
                  <c:v>Government of NCT of Delhi - 5%</c:v>
                </c:pt>
                <c:pt idx="2">
                  <c:v>Foreign Institution Investors - 21%</c:v>
                </c:pt>
                <c:pt idx="3">
                  <c:v>Mutual Funds - 10%</c:v>
                </c:pt>
                <c:pt idx="4">
                  <c:v>Indian Financial Institutions  &amp; Banks - 1%</c:v>
                </c:pt>
                <c:pt idx="5">
                  <c:v>Insurance Companies - 4%</c:v>
                </c:pt>
                <c:pt idx="6">
                  <c:v>Public / Others - 14%</c:v>
                </c:pt>
              </c:strCache>
            </c:strRef>
          </c:cat>
          <c:val>
            <c:numRef>
              <c:f>Sheet1!$C$4:$C$10</c:f>
              <c:numCache>
                <c:formatCode>0</c:formatCode>
                <c:ptCount val="7"/>
                <c:pt idx="0">
                  <c:v>45</c:v>
                </c:pt>
                <c:pt idx="1">
                  <c:v>5</c:v>
                </c:pt>
                <c:pt idx="2">
                  <c:v>21.45</c:v>
                </c:pt>
                <c:pt idx="3">
                  <c:v>9.51</c:v>
                </c:pt>
                <c:pt idx="4">
                  <c:v>0.67</c:v>
                </c:pt>
                <c:pt idx="5">
                  <c:v>4.28</c:v>
                </c:pt>
                <c:pt idx="6">
                  <c:v>14</c:v>
                </c:pt>
              </c:numCache>
            </c:numRef>
          </c:val>
        </c:ser>
        <c:dLbls>
          <c:showLegendKey val="0"/>
          <c:showVal val="0"/>
          <c:showCatName val="0"/>
          <c:showSerName val="0"/>
          <c:showPercent val="1"/>
          <c:showBubbleSize val="0"/>
          <c:showLeaderLines val="0"/>
        </c:dLbls>
      </c:pie3DChart>
      <c:spPr>
        <a:noFill/>
        <a:ln w="55260">
          <a:noFill/>
        </a:ln>
      </c:spPr>
    </c:plotArea>
    <c:legend>
      <c:legendPos val="t"/>
      <c:layout>
        <c:manualLayout>
          <c:xMode val="edge"/>
          <c:yMode val="edge"/>
          <c:x val="0.14120566237997684"/>
          <c:y val="0.10906914893617214"/>
          <c:w val="0.69564497815517135"/>
          <c:h val="0.4659159825766499"/>
        </c:manualLayout>
      </c:layout>
      <c:overlay val="0"/>
      <c:txPr>
        <a:bodyPr/>
        <a:lstStyle/>
        <a:p>
          <a:pPr>
            <a:defRPr lang="en-US" sz="1400" b="1"/>
          </a:pPr>
          <a:endParaRPr lang="en-US"/>
        </a:p>
      </c:txPr>
    </c:legend>
    <c:plotVisOnly val="1"/>
    <c:dispBlanksAs val="zero"/>
    <c:showDLblsOverMax val="0"/>
  </c:chart>
  <c:spPr>
    <a:solidFill>
      <a:srgbClr val="FFFFFF"/>
    </a:solidFill>
    <a:ln w="6907">
      <a:solidFill>
        <a:srgbClr val="000000"/>
      </a:solidFill>
      <a:prstDash val="solid"/>
    </a:ln>
  </c:spPr>
  <c:txPr>
    <a:bodyPr/>
    <a:lstStyle/>
    <a:p>
      <a:pPr>
        <a:defRPr sz="1740" b="0" i="0" u="none" strike="noStrike" baseline="0">
          <a:solidFill>
            <a:srgbClr val="000000"/>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9"/>
    </mc:Choice>
    <mc:Fallback>
      <c:style val="39"/>
    </mc:Fallback>
  </mc:AlternateContent>
  <c:chart>
    <c:title>
      <c:overlay val="0"/>
      <c:txPr>
        <a:bodyPr/>
        <a:lstStyle/>
        <a:p>
          <a:pPr>
            <a:defRPr lang="en-US"/>
          </a:pPr>
          <a:endParaRPr lang="en-US"/>
        </a:p>
      </c:txPr>
    </c:title>
    <c:autoTitleDeleted val="0"/>
    <c:plotArea>
      <c:layout/>
      <c:pieChart>
        <c:varyColors val="1"/>
        <c:ser>
          <c:idx val="0"/>
          <c:order val="0"/>
          <c:tx>
            <c:strRef>
              <c:f>Sheet1!$A$2</c:f>
              <c:strCache>
                <c:ptCount val="1"/>
              </c:strCache>
            </c:strRef>
          </c:tx>
          <c:spPr>
            <a:ln>
              <a:solidFill>
                <a:srgbClr val="FFC000"/>
              </a:solidFill>
            </a:ln>
          </c:spPr>
          <c:dPt>
            <c:idx val="0"/>
            <c:bubble3D val="0"/>
            <c:spPr>
              <a:solidFill>
                <a:schemeClr val="bg1">
                  <a:lumMod val="20000"/>
                  <a:lumOff val="80000"/>
                </a:schemeClr>
              </a:solidFill>
              <a:ln>
                <a:solidFill>
                  <a:srgbClr val="FFC000"/>
                </a:solidFill>
              </a:ln>
            </c:spPr>
          </c:dPt>
          <c:dPt>
            <c:idx val="1"/>
            <c:bubble3D val="0"/>
            <c:spPr>
              <a:solidFill>
                <a:srgbClr val="5A9468"/>
              </a:solidFill>
              <a:ln>
                <a:solidFill>
                  <a:srgbClr val="FFC000"/>
                </a:solidFill>
              </a:ln>
            </c:spPr>
          </c:dPt>
          <c:dPt>
            <c:idx val="2"/>
            <c:bubble3D val="0"/>
            <c:spPr>
              <a:solidFill>
                <a:srgbClr val="7030A0"/>
              </a:solidFill>
              <a:ln>
                <a:solidFill>
                  <a:srgbClr val="FFC000"/>
                </a:solidFill>
              </a:ln>
            </c:spPr>
          </c:dPt>
          <c:dLbls>
            <c:dLbl>
              <c:idx val="0"/>
              <c:tx>
                <c:rich>
                  <a:bodyPr/>
                  <a:lstStyle/>
                  <a:p>
                    <a:r>
                      <a:rPr lang="en-US" dirty="0"/>
                      <a:t>CNG
</a:t>
                    </a:r>
                    <a:r>
                      <a:rPr lang="en-US" dirty="0" smtClean="0"/>
                      <a:t>76%</a:t>
                    </a:r>
                    <a:endParaRPr lang="en-US" dirty="0"/>
                  </a:p>
                </c:rich>
              </c:tx>
              <c:showLegendKey val="0"/>
              <c:showVal val="0"/>
              <c:showCatName val="1"/>
              <c:showSerName val="0"/>
              <c:showPercent val="1"/>
              <c:showBubbleSize val="0"/>
            </c:dLbl>
            <c:dLbl>
              <c:idx val="1"/>
              <c:tx>
                <c:rich>
                  <a:bodyPr/>
                  <a:lstStyle/>
                  <a:p>
                    <a:r>
                      <a:rPr lang="en-US" dirty="0"/>
                      <a:t>Comm./ </a:t>
                    </a:r>
                    <a:r>
                      <a:rPr lang="en-US" dirty="0" smtClean="0"/>
                      <a:t>Ind.</a:t>
                    </a:r>
                    <a:r>
                      <a:rPr lang="en-US" dirty="0"/>
                      <a:t>
</a:t>
                    </a:r>
                    <a:r>
                      <a:rPr lang="en-US" dirty="0" smtClean="0"/>
                      <a:t>10%</a:t>
                    </a:r>
                    <a:endParaRPr lang="en-US" dirty="0"/>
                  </a:p>
                </c:rich>
              </c:tx>
              <c:showLegendKey val="0"/>
              <c:showVal val="0"/>
              <c:showCatName val="1"/>
              <c:showSerName val="0"/>
              <c:showPercent val="1"/>
              <c:showBubbleSize val="0"/>
            </c:dLbl>
            <c:dLbl>
              <c:idx val="2"/>
              <c:layout>
                <c:manualLayout>
                  <c:x val="6.8019742724467125E-3"/>
                  <c:y val="4.7573187966888824E-3"/>
                </c:manualLayout>
              </c:layout>
              <c:tx>
                <c:rich>
                  <a:bodyPr/>
                  <a:lstStyle/>
                  <a:p>
                    <a:r>
                      <a:rPr lang="en-US" dirty="0" smtClean="0"/>
                      <a:t> Sale to other CGD Cos.</a:t>
                    </a:r>
                    <a:r>
                      <a:rPr lang="en-US" dirty="0"/>
                      <a:t>
</a:t>
                    </a:r>
                    <a:r>
                      <a:rPr lang="en-US" dirty="0" smtClean="0"/>
                      <a:t>9%</a:t>
                    </a:r>
                    <a:endParaRPr lang="en-US" dirty="0"/>
                  </a:p>
                </c:rich>
              </c:tx>
              <c:showLegendKey val="0"/>
              <c:showVal val="0"/>
              <c:showCatName val="1"/>
              <c:showSerName val="0"/>
              <c:showPercent val="1"/>
              <c:showBubbleSize val="0"/>
            </c:dLbl>
            <c:dLbl>
              <c:idx val="3"/>
              <c:tx>
                <c:rich>
                  <a:bodyPr/>
                  <a:lstStyle/>
                  <a:p>
                    <a:r>
                      <a:rPr lang="en-US" dirty="0" smtClean="0"/>
                      <a:t>Residential
5%</a:t>
                    </a:r>
                    <a:endParaRPr lang="en-US" dirty="0"/>
                  </a:p>
                </c:rich>
              </c:tx>
              <c:showLegendKey val="0"/>
              <c:showVal val="0"/>
              <c:showCatName val="1"/>
              <c:showSerName val="0"/>
              <c:showPercent val="1"/>
              <c:showBubbleSize val="0"/>
            </c:dLbl>
            <c:txPr>
              <a:bodyPr/>
              <a:lstStyle/>
              <a:p>
                <a:pPr>
                  <a:defRPr lang="en-US" b="1"/>
                </a:pPr>
                <a:endParaRPr lang="en-US"/>
              </a:p>
            </c:txPr>
            <c:showLegendKey val="0"/>
            <c:showVal val="0"/>
            <c:showCatName val="1"/>
            <c:showSerName val="0"/>
            <c:showPercent val="1"/>
            <c:showBubbleSize val="0"/>
            <c:showLeaderLines val="0"/>
          </c:dLbls>
          <c:cat>
            <c:strRef>
              <c:f>Sheet1!$B$1:$E$1</c:f>
              <c:strCache>
                <c:ptCount val="4"/>
                <c:pt idx="0">
                  <c:v>CNG</c:v>
                </c:pt>
                <c:pt idx="1">
                  <c:v>Comm./ Ind./Others</c:v>
                </c:pt>
                <c:pt idx="2">
                  <c:v>NG</c:v>
                </c:pt>
                <c:pt idx="3">
                  <c:v>Household</c:v>
                </c:pt>
              </c:strCache>
            </c:strRef>
          </c:cat>
          <c:val>
            <c:numRef>
              <c:f>Sheet1!$B$2:$E$2</c:f>
              <c:numCache>
                <c:formatCode>#,##0.00_);[Red]\(#,##0.00\)</c:formatCode>
                <c:ptCount val="4"/>
                <c:pt idx="0" formatCode="0.00">
                  <c:v>0.76</c:v>
                </c:pt>
                <c:pt idx="1">
                  <c:v>0.1</c:v>
                </c:pt>
                <c:pt idx="2">
                  <c:v>0.09</c:v>
                </c:pt>
                <c:pt idx="3" formatCode="0.00">
                  <c:v>0.05</c:v>
                </c:pt>
              </c:numCache>
            </c:numRef>
          </c:val>
        </c:ser>
        <c:dLbls>
          <c:showLegendKey val="0"/>
          <c:showVal val="0"/>
          <c:showCatName val="1"/>
          <c:showSerName val="0"/>
          <c:showPercent val="1"/>
          <c:showBubbleSize val="0"/>
          <c:showLeaderLines val="0"/>
        </c:dLbls>
        <c:firstSliceAng val="100"/>
      </c:pieChart>
    </c:plotArea>
    <c:plotVisOnly val="1"/>
    <c:dispBlanksAs val="zero"/>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9"/>
    </mc:Choice>
    <mc:Fallback>
      <c:style val="39"/>
    </mc:Fallback>
  </mc:AlternateContent>
  <c:chart>
    <c:title>
      <c:overlay val="0"/>
      <c:txPr>
        <a:bodyPr/>
        <a:lstStyle/>
        <a:p>
          <a:pPr>
            <a:defRPr lang="en-US"/>
          </a:pPr>
          <a:endParaRPr lang="en-US"/>
        </a:p>
      </c:txPr>
    </c:title>
    <c:autoTitleDeleted val="0"/>
    <c:plotArea>
      <c:layout/>
      <c:pieChart>
        <c:varyColors val="1"/>
        <c:ser>
          <c:idx val="0"/>
          <c:order val="0"/>
          <c:tx>
            <c:strRef>
              <c:f>Sheet1!$A$2</c:f>
              <c:strCache>
                <c:ptCount val="1"/>
              </c:strCache>
            </c:strRef>
          </c:tx>
          <c:spPr>
            <a:ln>
              <a:solidFill>
                <a:srgbClr val="FFC000"/>
              </a:solidFill>
            </a:ln>
          </c:spPr>
          <c:dPt>
            <c:idx val="0"/>
            <c:bubble3D val="0"/>
            <c:spPr>
              <a:solidFill>
                <a:schemeClr val="bg1">
                  <a:lumMod val="20000"/>
                  <a:lumOff val="80000"/>
                </a:schemeClr>
              </a:solidFill>
              <a:ln>
                <a:solidFill>
                  <a:srgbClr val="FFC000"/>
                </a:solidFill>
              </a:ln>
            </c:spPr>
          </c:dPt>
          <c:dPt>
            <c:idx val="1"/>
            <c:bubble3D val="0"/>
            <c:spPr>
              <a:solidFill>
                <a:srgbClr val="5A9468"/>
              </a:solidFill>
              <a:ln>
                <a:solidFill>
                  <a:srgbClr val="FFC000"/>
                </a:solidFill>
              </a:ln>
            </c:spPr>
          </c:dPt>
          <c:dPt>
            <c:idx val="2"/>
            <c:bubble3D val="0"/>
            <c:spPr>
              <a:solidFill>
                <a:srgbClr val="7030A0"/>
              </a:solidFill>
              <a:ln>
                <a:solidFill>
                  <a:srgbClr val="FFC000"/>
                </a:solidFill>
              </a:ln>
            </c:spPr>
          </c:dPt>
          <c:dLbls>
            <c:dLbl>
              <c:idx val="0"/>
              <c:layout>
                <c:manualLayout>
                  <c:x val="-0.12760664532318067"/>
                  <c:y val="-0.32150656167979447"/>
                </c:manualLayout>
              </c:layout>
              <c:tx>
                <c:rich>
                  <a:bodyPr/>
                  <a:lstStyle/>
                  <a:p>
                    <a:r>
                      <a:rPr lang="en-US" dirty="0" smtClean="0"/>
                      <a:t>APM</a:t>
                    </a:r>
                    <a:r>
                      <a:rPr lang="en-US" dirty="0"/>
                      <a:t>
</a:t>
                    </a:r>
                    <a:r>
                      <a:rPr lang="en-US" dirty="0" smtClean="0"/>
                      <a:t>67%</a:t>
                    </a:r>
                    <a:endParaRPr lang="en-US" dirty="0"/>
                  </a:p>
                </c:rich>
              </c:tx>
              <c:showLegendKey val="0"/>
              <c:showVal val="0"/>
              <c:showCatName val="1"/>
              <c:showSerName val="0"/>
              <c:showPercent val="1"/>
              <c:showBubbleSize val="0"/>
            </c:dLbl>
            <c:dLbl>
              <c:idx val="1"/>
              <c:layout>
                <c:manualLayout>
                  <c:x val="2.2603304394642986E-2"/>
                  <c:y val="-3.4766807995154454E-3"/>
                </c:manualLayout>
              </c:layout>
              <c:tx>
                <c:rich>
                  <a:bodyPr/>
                  <a:lstStyle/>
                  <a:p>
                    <a:r>
                      <a:rPr lang="en-US" dirty="0" smtClean="0"/>
                      <a:t>PMT</a:t>
                    </a:r>
                    <a:r>
                      <a:rPr lang="en-US" dirty="0"/>
                      <a:t>
</a:t>
                    </a:r>
                    <a:r>
                      <a:rPr lang="en-US" dirty="0" smtClean="0"/>
                      <a:t>22%</a:t>
                    </a:r>
                    <a:endParaRPr lang="en-US" dirty="0"/>
                  </a:p>
                </c:rich>
              </c:tx>
              <c:showLegendKey val="0"/>
              <c:showVal val="0"/>
              <c:showCatName val="1"/>
              <c:showSerName val="0"/>
              <c:showPercent val="1"/>
              <c:showBubbleSize val="0"/>
            </c:dLbl>
            <c:dLbl>
              <c:idx val="2"/>
              <c:delete val="1"/>
            </c:dLbl>
            <c:dLbl>
              <c:idx val="3"/>
              <c:tx>
                <c:rich>
                  <a:bodyPr/>
                  <a:lstStyle/>
                  <a:p>
                    <a:r>
                      <a:rPr lang="en-US"/>
                      <a:t>
</a:t>
                    </a:r>
                  </a:p>
                </c:rich>
              </c:tx>
              <c:showLegendKey val="0"/>
              <c:showVal val="0"/>
              <c:showCatName val="1"/>
              <c:showSerName val="0"/>
              <c:showPercent val="1"/>
              <c:showBubbleSize val="0"/>
            </c:dLbl>
            <c:dLbl>
              <c:idx val="4"/>
              <c:layout>
                <c:manualLayout>
                  <c:x val="2.0484218318864286E-3"/>
                  <c:y val="-0.12471269937411669"/>
                </c:manualLayout>
              </c:layout>
              <c:tx>
                <c:rich>
                  <a:bodyPr/>
                  <a:lstStyle/>
                  <a:p>
                    <a:r>
                      <a:rPr lang="en-US" dirty="0" smtClean="0"/>
                      <a:t>RLNG</a:t>
                    </a:r>
                    <a:r>
                      <a:rPr lang="en-US" baseline="0" dirty="0" smtClean="0"/>
                      <a:t> 11%</a:t>
                    </a:r>
                    <a:endParaRPr lang="en-US" dirty="0"/>
                  </a:p>
                </c:rich>
              </c:tx>
              <c:showLegendKey val="0"/>
              <c:showVal val="0"/>
              <c:showCatName val="1"/>
              <c:showSerName val="0"/>
              <c:showPercent val="1"/>
              <c:showBubbleSize val="0"/>
            </c:dLbl>
            <c:txPr>
              <a:bodyPr/>
              <a:lstStyle/>
              <a:p>
                <a:pPr>
                  <a:defRPr lang="en-US" b="1"/>
                </a:pPr>
                <a:endParaRPr lang="en-US"/>
              </a:p>
            </c:txPr>
            <c:showLegendKey val="0"/>
            <c:showVal val="0"/>
            <c:showCatName val="1"/>
            <c:showSerName val="0"/>
            <c:showPercent val="1"/>
            <c:showBubbleSize val="0"/>
            <c:showLeaderLines val="0"/>
          </c:dLbls>
          <c:cat>
            <c:strRef>
              <c:f>Sheet1!$B$1:$F$1</c:f>
              <c:strCache>
                <c:ptCount val="3"/>
                <c:pt idx="0">
                  <c:v>APM</c:v>
                </c:pt>
                <c:pt idx="1">
                  <c:v>PMT</c:v>
                </c:pt>
                <c:pt idx="2">
                  <c:v>RLNG</c:v>
                </c:pt>
              </c:strCache>
            </c:strRef>
          </c:cat>
          <c:val>
            <c:numRef>
              <c:f>Sheet1!$B$2:$F$2</c:f>
              <c:numCache>
                <c:formatCode>0.00</c:formatCode>
                <c:ptCount val="5"/>
                <c:pt idx="0">
                  <c:v>0.67000000000000071</c:v>
                </c:pt>
                <c:pt idx="1">
                  <c:v>0.22</c:v>
                </c:pt>
                <c:pt idx="2" formatCode="#,##0.00_);[Red]\(#,##0.00\)">
                  <c:v>0.11</c:v>
                </c:pt>
              </c:numCache>
            </c:numRef>
          </c:val>
        </c:ser>
        <c:dLbls>
          <c:showLegendKey val="0"/>
          <c:showVal val="0"/>
          <c:showCatName val="1"/>
          <c:showSerName val="0"/>
          <c:showPercent val="1"/>
          <c:showBubbleSize val="0"/>
          <c:showLeaderLines val="0"/>
        </c:dLbls>
        <c:firstSliceAng val="100"/>
      </c:pieChart>
    </c:plotArea>
    <c:plotVisOnly val="1"/>
    <c:dispBlanksAs val="zero"/>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2562" name="Rectangle 2"/>
          <p:cNvSpPr>
            <a:spLocks noGrp="1" noChangeArrowheads="1"/>
          </p:cNvSpPr>
          <p:nvPr>
            <p:ph type="hdr" sz="quarter"/>
          </p:nvPr>
        </p:nvSpPr>
        <p:spPr bwMode="auto">
          <a:xfrm>
            <a:off x="1" y="1"/>
            <a:ext cx="3041230" cy="432095"/>
          </a:xfrm>
          <a:prstGeom prst="rect">
            <a:avLst/>
          </a:prstGeom>
          <a:noFill/>
          <a:ln w="9525">
            <a:noFill/>
            <a:miter lim="800000"/>
            <a:headEnd/>
            <a:tailEnd/>
          </a:ln>
          <a:effectLst/>
        </p:spPr>
        <p:txBody>
          <a:bodyPr vert="horz" wrap="square" lIns="93049" tIns="46525" rIns="93049" bIns="46525" numCol="1" anchor="t" anchorCtr="0" compatLnSpc="1">
            <a:prstTxWarp prst="textNoShape">
              <a:avLst/>
            </a:prstTxWarp>
          </a:bodyPr>
          <a:lstStyle>
            <a:lvl1pPr defTabSz="931161">
              <a:defRPr sz="1200">
                <a:latin typeface="Times New Roman" pitchFamily="18" charset="0"/>
              </a:defRPr>
            </a:lvl1pPr>
          </a:lstStyle>
          <a:p>
            <a:pPr>
              <a:defRPr/>
            </a:pPr>
            <a:endParaRPr lang="en-US"/>
          </a:p>
        </p:txBody>
      </p:sp>
      <p:sp>
        <p:nvSpPr>
          <p:cNvPr id="322563" name="Rectangle 3"/>
          <p:cNvSpPr>
            <a:spLocks noGrp="1" noChangeArrowheads="1"/>
          </p:cNvSpPr>
          <p:nvPr>
            <p:ph type="dt" sz="quarter" idx="1"/>
          </p:nvPr>
        </p:nvSpPr>
        <p:spPr bwMode="auto">
          <a:xfrm>
            <a:off x="3969172" y="1"/>
            <a:ext cx="3041230" cy="432095"/>
          </a:xfrm>
          <a:prstGeom prst="rect">
            <a:avLst/>
          </a:prstGeom>
          <a:noFill/>
          <a:ln w="9525">
            <a:noFill/>
            <a:miter lim="800000"/>
            <a:headEnd/>
            <a:tailEnd/>
          </a:ln>
          <a:effectLst/>
        </p:spPr>
        <p:txBody>
          <a:bodyPr vert="horz" wrap="square" lIns="93049" tIns="46525" rIns="93049" bIns="46525" numCol="1" anchor="t" anchorCtr="0" compatLnSpc="1">
            <a:prstTxWarp prst="textNoShape">
              <a:avLst/>
            </a:prstTxWarp>
          </a:bodyPr>
          <a:lstStyle>
            <a:lvl1pPr algn="r" defTabSz="931161">
              <a:defRPr sz="1200">
                <a:latin typeface="Times New Roman" pitchFamily="18" charset="0"/>
              </a:defRPr>
            </a:lvl1pPr>
          </a:lstStyle>
          <a:p>
            <a:pPr>
              <a:defRPr/>
            </a:pPr>
            <a:endParaRPr lang="en-US"/>
          </a:p>
        </p:txBody>
      </p:sp>
      <p:sp>
        <p:nvSpPr>
          <p:cNvPr id="322564" name="Rectangle 4"/>
          <p:cNvSpPr>
            <a:spLocks noGrp="1" noChangeArrowheads="1"/>
          </p:cNvSpPr>
          <p:nvPr>
            <p:ph type="ftr" sz="quarter" idx="2"/>
          </p:nvPr>
        </p:nvSpPr>
        <p:spPr bwMode="auto">
          <a:xfrm>
            <a:off x="1" y="8840477"/>
            <a:ext cx="3041230" cy="436860"/>
          </a:xfrm>
          <a:prstGeom prst="rect">
            <a:avLst/>
          </a:prstGeom>
          <a:noFill/>
          <a:ln w="9525">
            <a:noFill/>
            <a:miter lim="800000"/>
            <a:headEnd/>
            <a:tailEnd/>
          </a:ln>
          <a:effectLst/>
        </p:spPr>
        <p:txBody>
          <a:bodyPr vert="horz" wrap="square" lIns="93049" tIns="46525" rIns="93049" bIns="46525" numCol="1" anchor="b" anchorCtr="0" compatLnSpc="1">
            <a:prstTxWarp prst="textNoShape">
              <a:avLst/>
            </a:prstTxWarp>
          </a:bodyPr>
          <a:lstStyle>
            <a:lvl1pPr defTabSz="931161">
              <a:defRPr sz="1200">
                <a:latin typeface="Times New Roman" pitchFamily="18" charset="0"/>
              </a:defRPr>
            </a:lvl1pPr>
          </a:lstStyle>
          <a:p>
            <a:pPr>
              <a:defRPr/>
            </a:pPr>
            <a:endParaRPr lang="en-US"/>
          </a:p>
        </p:txBody>
      </p:sp>
      <p:sp>
        <p:nvSpPr>
          <p:cNvPr id="322565" name="Rectangle 5"/>
          <p:cNvSpPr>
            <a:spLocks noGrp="1" noChangeArrowheads="1"/>
          </p:cNvSpPr>
          <p:nvPr>
            <p:ph type="sldNum" sz="quarter" idx="3"/>
          </p:nvPr>
        </p:nvSpPr>
        <p:spPr bwMode="auto">
          <a:xfrm>
            <a:off x="3969172" y="8840477"/>
            <a:ext cx="3041230" cy="436860"/>
          </a:xfrm>
          <a:prstGeom prst="rect">
            <a:avLst/>
          </a:prstGeom>
          <a:noFill/>
          <a:ln w="9525">
            <a:noFill/>
            <a:miter lim="800000"/>
            <a:headEnd/>
            <a:tailEnd/>
          </a:ln>
          <a:effectLst/>
        </p:spPr>
        <p:txBody>
          <a:bodyPr vert="horz" wrap="square" lIns="93049" tIns="46525" rIns="93049" bIns="46525" numCol="1" anchor="b" anchorCtr="0" compatLnSpc="1">
            <a:prstTxWarp prst="textNoShape">
              <a:avLst/>
            </a:prstTxWarp>
          </a:bodyPr>
          <a:lstStyle>
            <a:lvl1pPr algn="r" defTabSz="931161">
              <a:defRPr sz="1200">
                <a:latin typeface="Times New Roman" pitchFamily="18" charset="0"/>
              </a:defRPr>
            </a:lvl1pPr>
          </a:lstStyle>
          <a:p>
            <a:pPr>
              <a:defRPr/>
            </a:pPr>
            <a:fld id="{6E544982-CC18-4AD3-9905-7C795B31F03E}" type="slidenum">
              <a:rPr lang="en-US"/>
              <a:pPr>
                <a:defRPr/>
              </a:pPr>
              <a:t>‹#›</a:t>
            </a:fld>
            <a:endParaRPr lang="en-US"/>
          </a:p>
        </p:txBody>
      </p:sp>
    </p:spTree>
    <p:extLst>
      <p:ext uri="{BB962C8B-B14F-4D97-AF65-F5344CB8AC3E}">
        <p14:creationId xmlns:p14="http://schemas.microsoft.com/office/powerpoint/2010/main" val="12867463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hdr" sz="quarter"/>
          </p:nvPr>
        </p:nvSpPr>
        <p:spPr bwMode="auto">
          <a:xfrm>
            <a:off x="1" y="1"/>
            <a:ext cx="3041230" cy="432095"/>
          </a:xfrm>
          <a:prstGeom prst="rect">
            <a:avLst/>
          </a:prstGeom>
          <a:noFill/>
          <a:ln w="9525">
            <a:noFill/>
            <a:miter lim="800000"/>
            <a:headEnd/>
            <a:tailEnd/>
          </a:ln>
          <a:effectLst/>
        </p:spPr>
        <p:txBody>
          <a:bodyPr vert="horz" wrap="square" lIns="93049" tIns="46525" rIns="93049" bIns="46525" numCol="1" anchor="t" anchorCtr="0" compatLnSpc="1">
            <a:prstTxWarp prst="textNoShape">
              <a:avLst/>
            </a:prstTxWarp>
          </a:bodyPr>
          <a:lstStyle>
            <a:lvl1pPr defTabSz="931161">
              <a:defRPr sz="1200">
                <a:latin typeface="Times New Roman" pitchFamily="18" charset="0"/>
              </a:defRPr>
            </a:lvl1pPr>
          </a:lstStyle>
          <a:p>
            <a:pPr>
              <a:defRPr/>
            </a:pPr>
            <a:endParaRPr lang="en-US"/>
          </a:p>
        </p:txBody>
      </p:sp>
      <p:sp>
        <p:nvSpPr>
          <p:cNvPr id="82947" name="Rectangle 3"/>
          <p:cNvSpPr>
            <a:spLocks noGrp="1" noChangeArrowheads="1"/>
          </p:cNvSpPr>
          <p:nvPr>
            <p:ph type="dt" idx="1"/>
          </p:nvPr>
        </p:nvSpPr>
        <p:spPr bwMode="auto">
          <a:xfrm>
            <a:off x="3969172" y="1"/>
            <a:ext cx="3041230" cy="432095"/>
          </a:xfrm>
          <a:prstGeom prst="rect">
            <a:avLst/>
          </a:prstGeom>
          <a:noFill/>
          <a:ln w="9525">
            <a:noFill/>
            <a:miter lim="800000"/>
            <a:headEnd/>
            <a:tailEnd/>
          </a:ln>
          <a:effectLst/>
        </p:spPr>
        <p:txBody>
          <a:bodyPr vert="horz" wrap="square" lIns="93049" tIns="46525" rIns="93049" bIns="46525" numCol="1" anchor="t" anchorCtr="0" compatLnSpc="1">
            <a:prstTxWarp prst="textNoShape">
              <a:avLst/>
            </a:prstTxWarp>
          </a:bodyPr>
          <a:lstStyle>
            <a:lvl1pPr algn="r" defTabSz="931161">
              <a:defRPr sz="1200">
                <a:latin typeface="Times New Roman" pitchFamily="18" charset="0"/>
              </a:defRPr>
            </a:lvl1pPr>
          </a:lstStyle>
          <a:p>
            <a:pPr>
              <a:defRPr/>
            </a:pPr>
            <a:endParaRPr lang="en-US"/>
          </a:p>
        </p:txBody>
      </p:sp>
      <p:sp>
        <p:nvSpPr>
          <p:cNvPr id="22532" name="Rectangle 4"/>
          <p:cNvSpPr>
            <a:spLocks noGrp="1" noRot="1" noChangeAspect="1" noChangeArrowheads="1" noTextEdit="1"/>
          </p:cNvSpPr>
          <p:nvPr>
            <p:ph type="sldImg" idx="2"/>
          </p:nvPr>
        </p:nvSpPr>
        <p:spPr bwMode="auto">
          <a:xfrm>
            <a:off x="1193800" y="725488"/>
            <a:ext cx="4632325" cy="3475037"/>
          </a:xfrm>
          <a:prstGeom prst="rect">
            <a:avLst/>
          </a:prstGeom>
          <a:noFill/>
          <a:ln w="9525">
            <a:solidFill>
              <a:srgbClr val="000000"/>
            </a:solidFill>
            <a:miter lim="800000"/>
            <a:headEnd/>
            <a:tailEnd/>
          </a:ln>
        </p:spPr>
      </p:sp>
      <p:sp>
        <p:nvSpPr>
          <p:cNvPr id="82949" name="Rectangle 5"/>
          <p:cNvSpPr>
            <a:spLocks noGrp="1" noChangeArrowheads="1"/>
          </p:cNvSpPr>
          <p:nvPr>
            <p:ph type="body" sz="quarter" idx="3"/>
          </p:nvPr>
        </p:nvSpPr>
        <p:spPr bwMode="auto">
          <a:xfrm>
            <a:off x="934296" y="4421033"/>
            <a:ext cx="5141808" cy="4203396"/>
          </a:xfrm>
          <a:prstGeom prst="rect">
            <a:avLst/>
          </a:prstGeom>
          <a:noFill/>
          <a:ln w="9525">
            <a:noFill/>
            <a:miter lim="800000"/>
            <a:headEnd/>
            <a:tailEnd/>
          </a:ln>
          <a:effectLst/>
        </p:spPr>
        <p:txBody>
          <a:bodyPr vert="horz" wrap="square" lIns="93049" tIns="46525" rIns="93049" bIns="46525" numCol="1" anchor="t" anchorCtr="0" compatLnSpc="1">
            <a:prstTxWarp prst="textNoShape">
              <a:avLst/>
            </a:prstTxWarp>
          </a:bodyPr>
          <a:lstStyle/>
          <a:p>
            <a:pPr lvl="0"/>
            <a:r>
              <a:rPr lang="en-US" noProof="0" smtClean="0"/>
              <a:t>Click to edit Master text styles</a:t>
            </a:r>
          </a:p>
          <a:p>
            <a:pPr lvl="0"/>
            <a:r>
              <a:rPr lang="en-US" noProof="0" smtClean="0"/>
              <a:t>Second level</a:t>
            </a:r>
          </a:p>
          <a:p>
            <a:pPr lvl="0"/>
            <a:r>
              <a:rPr lang="en-US" noProof="0" smtClean="0"/>
              <a:t>Third level</a:t>
            </a:r>
          </a:p>
          <a:p>
            <a:pPr lvl="0"/>
            <a:r>
              <a:rPr lang="en-US" noProof="0" smtClean="0"/>
              <a:t>Fourth level</a:t>
            </a:r>
          </a:p>
          <a:p>
            <a:pPr lvl="0"/>
            <a:r>
              <a:rPr lang="en-US" noProof="0" smtClean="0"/>
              <a:t>Fifth level</a:t>
            </a:r>
          </a:p>
        </p:txBody>
      </p:sp>
      <p:sp>
        <p:nvSpPr>
          <p:cNvPr id="82950" name="Rectangle 6"/>
          <p:cNvSpPr>
            <a:spLocks noGrp="1" noChangeArrowheads="1"/>
          </p:cNvSpPr>
          <p:nvPr>
            <p:ph type="ftr" sz="quarter" idx="4"/>
          </p:nvPr>
        </p:nvSpPr>
        <p:spPr bwMode="auto">
          <a:xfrm>
            <a:off x="1" y="8840477"/>
            <a:ext cx="3041230" cy="436860"/>
          </a:xfrm>
          <a:prstGeom prst="rect">
            <a:avLst/>
          </a:prstGeom>
          <a:noFill/>
          <a:ln w="9525">
            <a:noFill/>
            <a:miter lim="800000"/>
            <a:headEnd/>
            <a:tailEnd/>
          </a:ln>
          <a:effectLst/>
        </p:spPr>
        <p:txBody>
          <a:bodyPr vert="horz" wrap="square" lIns="93049" tIns="46525" rIns="93049" bIns="46525" numCol="1" anchor="b" anchorCtr="0" compatLnSpc="1">
            <a:prstTxWarp prst="textNoShape">
              <a:avLst/>
            </a:prstTxWarp>
          </a:bodyPr>
          <a:lstStyle>
            <a:lvl1pPr defTabSz="931161">
              <a:defRPr sz="1200">
                <a:latin typeface="Times New Roman" pitchFamily="18" charset="0"/>
              </a:defRPr>
            </a:lvl1pPr>
          </a:lstStyle>
          <a:p>
            <a:pPr>
              <a:defRPr/>
            </a:pPr>
            <a:endParaRPr lang="en-US"/>
          </a:p>
        </p:txBody>
      </p:sp>
      <p:sp>
        <p:nvSpPr>
          <p:cNvPr id="82951" name="Rectangle 7"/>
          <p:cNvSpPr>
            <a:spLocks noGrp="1" noChangeArrowheads="1"/>
          </p:cNvSpPr>
          <p:nvPr>
            <p:ph type="sldNum" sz="quarter" idx="5"/>
          </p:nvPr>
        </p:nvSpPr>
        <p:spPr bwMode="auto">
          <a:xfrm>
            <a:off x="3969172" y="8840477"/>
            <a:ext cx="3041230" cy="436860"/>
          </a:xfrm>
          <a:prstGeom prst="rect">
            <a:avLst/>
          </a:prstGeom>
          <a:noFill/>
          <a:ln w="9525">
            <a:noFill/>
            <a:miter lim="800000"/>
            <a:headEnd/>
            <a:tailEnd/>
          </a:ln>
          <a:effectLst/>
        </p:spPr>
        <p:txBody>
          <a:bodyPr vert="horz" wrap="square" lIns="93049" tIns="46525" rIns="93049" bIns="46525" numCol="1" anchor="b" anchorCtr="0" compatLnSpc="1">
            <a:prstTxWarp prst="textNoShape">
              <a:avLst/>
            </a:prstTxWarp>
          </a:bodyPr>
          <a:lstStyle>
            <a:lvl1pPr algn="r" defTabSz="931161">
              <a:defRPr sz="1200">
                <a:latin typeface="Times New Roman" pitchFamily="18" charset="0"/>
              </a:defRPr>
            </a:lvl1pPr>
          </a:lstStyle>
          <a:p>
            <a:pPr>
              <a:defRPr/>
            </a:pPr>
            <a:fld id="{F557AEA0-AB0B-4CF7-AB77-D15C83A9186E}" type="slidenum">
              <a:rPr lang="en-US"/>
              <a:pPr>
                <a:defRPr/>
              </a:pPr>
              <a:t>‹#›</a:t>
            </a:fld>
            <a:endParaRPr lang="en-US"/>
          </a:p>
        </p:txBody>
      </p:sp>
    </p:spTree>
    <p:extLst>
      <p:ext uri="{BB962C8B-B14F-4D97-AF65-F5344CB8AC3E}">
        <p14:creationId xmlns:p14="http://schemas.microsoft.com/office/powerpoint/2010/main" val="26896662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742950" indent="-28575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11430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a:p>
            </p:txBody>
          </p:sp>
          <p:sp>
            <p:nvSpPr>
              <p:cNvPr id="11"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a:defRPr/>
                </a:pPr>
                <a:endParaRPr lang="en-US"/>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p>
          </p:txBody>
        </p:sp>
        <p:sp>
          <p:nvSpPr>
            <p:cNvPr id="7"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p>
          </p:txBody>
        </p:sp>
      </p:grpSp>
      <p:sp>
        <p:nvSpPr>
          <p:cNvPr id="1229835" name="Rectangle 11"/>
          <p:cNvSpPr>
            <a:spLocks noGrp="1" noChangeArrowheads="1"/>
          </p:cNvSpPr>
          <p:nvPr>
            <p:ph type="ctrTitle" sz="quarter"/>
          </p:nvPr>
        </p:nvSpPr>
        <p:spPr>
          <a:xfrm>
            <a:off x="685800" y="1736725"/>
            <a:ext cx="7772400" cy="1920875"/>
          </a:xfrm>
        </p:spPr>
        <p:txBody>
          <a:bodyPr/>
          <a:lstStyle>
            <a:lvl1pPr>
              <a:defRPr sz="6000"/>
            </a:lvl1pPr>
          </a:lstStyle>
          <a:p>
            <a:r>
              <a:rPr lang="en-US"/>
              <a:t>Click to edit Master title style</a:t>
            </a:r>
          </a:p>
        </p:txBody>
      </p:sp>
      <p:sp>
        <p:nvSpPr>
          <p:cNvPr id="1229836"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pPr>
              <a:defRPr/>
            </a:pPr>
            <a:fld id="{74D1EEBA-9B1A-4642-A86E-5A25E94B12B1}" type="datetime1">
              <a:rPr lang="en-US"/>
              <a:pPr>
                <a:defRPr/>
              </a:pPr>
              <a:t>11/17/2016</a:t>
            </a:fld>
            <a:endParaRPr lang="en-US"/>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pPr>
              <a:defRPr/>
            </a:pPr>
            <a:r>
              <a:rPr lang="en-US"/>
              <a:t>1</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fld id="{B22336F6-27B1-43B8-8938-8DAB8E5FECF9}" type="datetime1">
              <a:rPr lang="en-US"/>
              <a:pPr>
                <a:defRPr/>
              </a:pPr>
              <a:t>11/17/2016</a:t>
            </a:fld>
            <a:endParaRPr lang="en-US"/>
          </a:p>
        </p:txBody>
      </p:sp>
      <p:sp>
        <p:nvSpPr>
          <p:cNvPr id="5" name="Rectangle 14"/>
          <p:cNvSpPr>
            <a:spLocks noGrp="1" noChangeArrowheads="1"/>
          </p:cNvSpPr>
          <p:nvPr>
            <p:ph type="ftr" sz="quarter" idx="11"/>
          </p:nvPr>
        </p:nvSpPr>
        <p:spPr>
          <a:ln/>
        </p:spPr>
        <p:txBody>
          <a:bodyPr/>
          <a:lstStyle>
            <a:lvl1pPr>
              <a:defRPr/>
            </a:lvl1pPr>
          </a:lstStyle>
          <a:p>
            <a:pPr>
              <a:defRPr/>
            </a:pPr>
            <a:r>
              <a:rPr lang="en-US"/>
              <a:t>1</a:t>
            </a:r>
          </a:p>
        </p:txBody>
      </p:sp>
      <p:sp>
        <p:nvSpPr>
          <p:cNvPr id="6" name="Rectangle 3"/>
          <p:cNvSpPr>
            <a:spLocks noGrp="1" noChangeArrowheads="1"/>
          </p:cNvSpPr>
          <p:nvPr>
            <p:ph type="sldNum" sz="quarter" idx="12"/>
          </p:nvPr>
        </p:nvSpPr>
        <p:spPr>
          <a:ln/>
        </p:spPr>
        <p:txBody>
          <a:bodyPr/>
          <a:lstStyle>
            <a:lvl1pPr>
              <a:defRPr/>
            </a:lvl1pPr>
          </a:lstStyle>
          <a:p>
            <a:pPr>
              <a:defRPr/>
            </a:pPr>
            <a:fld id="{1136063F-583C-4ACB-864B-285CDD45600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fld id="{4EFFF938-5B5F-43AB-834E-A9C0602DA695}" type="datetime1">
              <a:rPr lang="en-US"/>
              <a:pPr>
                <a:defRPr/>
              </a:pPr>
              <a:t>11/17/2016</a:t>
            </a:fld>
            <a:endParaRPr lang="en-US"/>
          </a:p>
        </p:txBody>
      </p:sp>
      <p:sp>
        <p:nvSpPr>
          <p:cNvPr id="5" name="Rectangle 14"/>
          <p:cNvSpPr>
            <a:spLocks noGrp="1" noChangeArrowheads="1"/>
          </p:cNvSpPr>
          <p:nvPr>
            <p:ph type="ftr" sz="quarter" idx="11"/>
          </p:nvPr>
        </p:nvSpPr>
        <p:spPr>
          <a:ln/>
        </p:spPr>
        <p:txBody>
          <a:bodyPr/>
          <a:lstStyle>
            <a:lvl1pPr>
              <a:defRPr/>
            </a:lvl1pPr>
          </a:lstStyle>
          <a:p>
            <a:pPr>
              <a:defRPr/>
            </a:pPr>
            <a:r>
              <a:rPr lang="en-US"/>
              <a:t>1</a:t>
            </a:r>
          </a:p>
        </p:txBody>
      </p:sp>
      <p:sp>
        <p:nvSpPr>
          <p:cNvPr id="6" name="Rectangle 3"/>
          <p:cNvSpPr>
            <a:spLocks noGrp="1" noChangeArrowheads="1"/>
          </p:cNvSpPr>
          <p:nvPr>
            <p:ph type="sldNum" sz="quarter" idx="12"/>
          </p:nvPr>
        </p:nvSpPr>
        <p:spPr>
          <a:ln/>
        </p:spPr>
        <p:txBody>
          <a:bodyPr/>
          <a:lstStyle>
            <a:lvl1pPr>
              <a:defRPr/>
            </a:lvl1pPr>
          </a:lstStyle>
          <a:p>
            <a:pPr>
              <a:defRPr/>
            </a:pPr>
            <a:fld id="{31D71108-EB14-4187-BF24-78FA4D1AF06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fld id="{95E3C408-DC88-4950-BC23-9F27D638404B}" type="datetime1">
              <a:rPr lang="en-US"/>
              <a:pPr>
                <a:defRPr/>
              </a:pPr>
              <a:t>11/17/2016</a:t>
            </a:fld>
            <a:endParaRPr lang="en-US"/>
          </a:p>
        </p:txBody>
      </p:sp>
      <p:sp>
        <p:nvSpPr>
          <p:cNvPr id="5" name="Rectangle 14"/>
          <p:cNvSpPr>
            <a:spLocks noGrp="1" noChangeArrowheads="1"/>
          </p:cNvSpPr>
          <p:nvPr>
            <p:ph type="ftr" sz="quarter" idx="11"/>
          </p:nvPr>
        </p:nvSpPr>
        <p:spPr>
          <a:ln/>
        </p:spPr>
        <p:txBody>
          <a:bodyPr/>
          <a:lstStyle>
            <a:lvl1pPr>
              <a:defRPr/>
            </a:lvl1pPr>
          </a:lstStyle>
          <a:p>
            <a:pPr>
              <a:defRPr/>
            </a:pPr>
            <a:r>
              <a:rPr lang="en-US"/>
              <a:t>1</a:t>
            </a:r>
          </a:p>
        </p:txBody>
      </p:sp>
      <p:sp>
        <p:nvSpPr>
          <p:cNvPr id="6" name="Rectangle 3"/>
          <p:cNvSpPr>
            <a:spLocks noGrp="1" noChangeArrowheads="1"/>
          </p:cNvSpPr>
          <p:nvPr>
            <p:ph type="sldNum" sz="quarter" idx="12"/>
          </p:nvPr>
        </p:nvSpPr>
        <p:spPr>
          <a:ln/>
        </p:spPr>
        <p:txBody>
          <a:bodyPr/>
          <a:lstStyle>
            <a:lvl1pPr>
              <a:defRPr/>
            </a:lvl1pPr>
          </a:lstStyle>
          <a:p>
            <a:pPr>
              <a:defRPr/>
            </a:pPr>
            <a:fld id="{A20C9229-468A-4B77-9FD1-A851FA028C0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fld id="{273BCE8B-0547-4D54-B565-6840A87567A4}" type="datetime1">
              <a:rPr lang="en-US"/>
              <a:pPr>
                <a:defRPr/>
              </a:pPr>
              <a:t>11/17/2016</a:t>
            </a:fld>
            <a:endParaRPr lang="en-US"/>
          </a:p>
        </p:txBody>
      </p:sp>
      <p:sp>
        <p:nvSpPr>
          <p:cNvPr id="5" name="Rectangle 14"/>
          <p:cNvSpPr>
            <a:spLocks noGrp="1" noChangeArrowheads="1"/>
          </p:cNvSpPr>
          <p:nvPr>
            <p:ph type="ftr" sz="quarter" idx="11"/>
          </p:nvPr>
        </p:nvSpPr>
        <p:spPr>
          <a:ln/>
        </p:spPr>
        <p:txBody>
          <a:bodyPr/>
          <a:lstStyle>
            <a:lvl1pPr>
              <a:defRPr/>
            </a:lvl1pPr>
          </a:lstStyle>
          <a:p>
            <a:pPr>
              <a:defRPr/>
            </a:pPr>
            <a:r>
              <a:rPr lang="en-US"/>
              <a:t>1</a:t>
            </a:r>
          </a:p>
        </p:txBody>
      </p:sp>
      <p:sp>
        <p:nvSpPr>
          <p:cNvPr id="6" name="Rectangle 3"/>
          <p:cNvSpPr>
            <a:spLocks noGrp="1" noChangeArrowheads="1"/>
          </p:cNvSpPr>
          <p:nvPr>
            <p:ph type="sldNum" sz="quarter" idx="12"/>
          </p:nvPr>
        </p:nvSpPr>
        <p:spPr>
          <a:ln/>
        </p:spPr>
        <p:txBody>
          <a:bodyPr/>
          <a:lstStyle>
            <a:lvl1pPr>
              <a:defRPr/>
            </a:lvl1pPr>
          </a:lstStyle>
          <a:p>
            <a:pPr>
              <a:defRPr/>
            </a:pPr>
            <a:fld id="{D085F682-9420-43FC-B718-4396955D769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fld id="{D7DA89EA-337C-4E2E-A36D-BA166E5756E5}" type="datetime1">
              <a:rPr lang="en-US"/>
              <a:pPr>
                <a:defRPr/>
              </a:pPr>
              <a:t>11/17/2016</a:t>
            </a:fld>
            <a:endParaRPr lang="en-US"/>
          </a:p>
        </p:txBody>
      </p:sp>
      <p:sp>
        <p:nvSpPr>
          <p:cNvPr id="6" name="Rectangle 14"/>
          <p:cNvSpPr>
            <a:spLocks noGrp="1" noChangeArrowheads="1"/>
          </p:cNvSpPr>
          <p:nvPr>
            <p:ph type="ftr" sz="quarter" idx="11"/>
          </p:nvPr>
        </p:nvSpPr>
        <p:spPr>
          <a:ln/>
        </p:spPr>
        <p:txBody>
          <a:bodyPr/>
          <a:lstStyle>
            <a:lvl1pPr>
              <a:defRPr/>
            </a:lvl1pPr>
          </a:lstStyle>
          <a:p>
            <a:pPr>
              <a:defRPr/>
            </a:pPr>
            <a:r>
              <a:rPr lang="en-US"/>
              <a:t>1</a:t>
            </a:r>
          </a:p>
        </p:txBody>
      </p:sp>
      <p:sp>
        <p:nvSpPr>
          <p:cNvPr id="7" name="Rectangle 3"/>
          <p:cNvSpPr>
            <a:spLocks noGrp="1" noChangeArrowheads="1"/>
          </p:cNvSpPr>
          <p:nvPr>
            <p:ph type="sldNum" sz="quarter" idx="12"/>
          </p:nvPr>
        </p:nvSpPr>
        <p:spPr>
          <a:ln/>
        </p:spPr>
        <p:txBody>
          <a:bodyPr/>
          <a:lstStyle>
            <a:lvl1pPr>
              <a:defRPr/>
            </a:lvl1pPr>
          </a:lstStyle>
          <a:p>
            <a:pPr>
              <a:defRPr/>
            </a:pPr>
            <a:fld id="{C706F40E-AFBA-4625-AD34-DCB391D285C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a:ln/>
        </p:spPr>
        <p:txBody>
          <a:bodyPr/>
          <a:lstStyle>
            <a:lvl1pPr>
              <a:defRPr/>
            </a:lvl1pPr>
          </a:lstStyle>
          <a:p>
            <a:pPr>
              <a:defRPr/>
            </a:pPr>
            <a:fld id="{CEAD3258-C4F1-48B6-BA82-16A1796BB1D9}" type="datetime1">
              <a:rPr lang="en-US"/>
              <a:pPr>
                <a:defRPr/>
              </a:pPr>
              <a:t>11/17/2016</a:t>
            </a:fld>
            <a:endParaRPr lang="en-US"/>
          </a:p>
        </p:txBody>
      </p:sp>
      <p:sp>
        <p:nvSpPr>
          <p:cNvPr id="8" name="Rectangle 14"/>
          <p:cNvSpPr>
            <a:spLocks noGrp="1" noChangeArrowheads="1"/>
          </p:cNvSpPr>
          <p:nvPr>
            <p:ph type="ftr" sz="quarter" idx="11"/>
          </p:nvPr>
        </p:nvSpPr>
        <p:spPr>
          <a:ln/>
        </p:spPr>
        <p:txBody>
          <a:bodyPr/>
          <a:lstStyle>
            <a:lvl1pPr>
              <a:defRPr/>
            </a:lvl1pPr>
          </a:lstStyle>
          <a:p>
            <a:pPr>
              <a:defRPr/>
            </a:pPr>
            <a:r>
              <a:rPr lang="en-US"/>
              <a:t>1</a:t>
            </a:r>
          </a:p>
        </p:txBody>
      </p:sp>
      <p:sp>
        <p:nvSpPr>
          <p:cNvPr id="9" name="Rectangle 3"/>
          <p:cNvSpPr>
            <a:spLocks noGrp="1" noChangeArrowheads="1"/>
          </p:cNvSpPr>
          <p:nvPr>
            <p:ph type="sldNum" sz="quarter" idx="12"/>
          </p:nvPr>
        </p:nvSpPr>
        <p:spPr>
          <a:ln/>
        </p:spPr>
        <p:txBody>
          <a:bodyPr/>
          <a:lstStyle>
            <a:lvl1pPr>
              <a:defRPr/>
            </a:lvl1pPr>
          </a:lstStyle>
          <a:p>
            <a:pPr>
              <a:defRPr/>
            </a:pPr>
            <a:fld id="{245BE089-E4DA-4587-9103-897F657FD9C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a:ln/>
        </p:spPr>
        <p:txBody>
          <a:bodyPr/>
          <a:lstStyle>
            <a:lvl1pPr>
              <a:defRPr/>
            </a:lvl1pPr>
          </a:lstStyle>
          <a:p>
            <a:pPr>
              <a:defRPr/>
            </a:pPr>
            <a:fld id="{3F24D4E5-2415-4D29-8F13-418CE996F23F}" type="datetime1">
              <a:rPr lang="en-US"/>
              <a:pPr>
                <a:defRPr/>
              </a:pPr>
              <a:t>11/17/2016</a:t>
            </a:fld>
            <a:endParaRPr lang="en-US"/>
          </a:p>
        </p:txBody>
      </p:sp>
      <p:sp>
        <p:nvSpPr>
          <p:cNvPr id="4" name="Rectangle 14"/>
          <p:cNvSpPr>
            <a:spLocks noGrp="1" noChangeArrowheads="1"/>
          </p:cNvSpPr>
          <p:nvPr>
            <p:ph type="ftr" sz="quarter" idx="11"/>
          </p:nvPr>
        </p:nvSpPr>
        <p:spPr>
          <a:ln/>
        </p:spPr>
        <p:txBody>
          <a:bodyPr/>
          <a:lstStyle>
            <a:lvl1pPr>
              <a:defRPr/>
            </a:lvl1pPr>
          </a:lstStyle>
          <a:p>
            <a:pPr>
              <a:defRPr/>
            </a:pPr>
            <a:r>
              <a:rPr lang="en-US"/>
              <a:t>1</a:t>
            </a:r>
          </a:p>
        </p:txBody>
      </p:sp>
      <p:sp>
        <p:nvSpPr>
          <p:cNvPr id="5" name="Rectangle 3"/>
          <p:cNvSpPr>
            <a:spLocks noGrp="1" noChangeArrowheads="1"/>
          </p:cNvSpPr>
          <p:nvPr>
            <p:ph type="sldNum" sz="quarter" idx="12"/>
          </p:nvPr>
        </p:nvSpPr>
        <p:spPr>
          <a:ln/>
        </p:spPr>
        <p:txBody>
          <a:bodyPr/>
          <a:lstStyle>
            <a:lvl1pPr>
              <a:defRPr/>
            </a:lvl1pPr>
          </a:lstStyle>
          <a:p>
            <a:pPr>
              <a:defRPr/>
            </a:pPr>
            <a:fld id="{3A3C945A-86BC-4DDE-B7E5-889FC1CD658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fld id="{C43A2BFA-D747-453F-BD7F-4AE5DB4AE8D4}" type="datetime1">
              <a:rPr lang="en-US"/>
              <a:pPr>
                <a:defRPr/>
              </a:pPr>
              <a:t>11/17/2016</a:t>
            </a:fld>
            <a:endParaRPr lang="en-US"/>
          </a:p>
        </p:txBody>
      </p:sp>
      <p:sp>
        <p:nvSpPr>
          <p:cNvPr id="3" name="Rectangle 14"/>
          <p:cNvSpPr>
            <a:spLocks noGrp="1" noChangeArrowheads="1"/>
          </p:cNvSpPr>
          <p:nvPr>
            <p:ph type="ftr" sz="quarter" idx="11"/>
          </p:nvPr>
        </p:nvSpPr>
        <p:spPr>
          <a:ln/>
        </p:spPr>
        <p:txBody>
          <a:bodyPr/>
          <a:lstStyle>
            <a:lvl1pPr>
              <a:defRPr/>
            </a:lvl1pPr>
          </a:lstStyle>
          <a:p>
            <a:pPr>
              <a:defRPr/>
            </a:pPr>
            <a:r>
              <a:rPr lang="en-US"/>
              <a:t>1</a:t>
            </a:r>
          </a:p>
        </p:txBody>
      </p:sp>
      <p:sp>
        <p:nvSpPr>
          <p:cNvPr id="4" name="Rectangle 3"/>
          <p:cNvSpPr>
            <a:spLocks noGrp="1" noChangeArrowheads="1"/>
          </p:cNvSpPr>
          <p:nvPr>
            <p:ph type="sldNum" sz="quarter" idx="12"/>
          </p:nvPr>
        </p:nvSpPr>
        <p:spPr>
          <a:ln/>
        </p:spPr>
        <p:txBody>
          <a:bodyPr/>
          <a:lstStyle>
            <a:lvl1pPr>
              <a:defRPr/>
            </a:lvl1pPr>
          </a:lstStyle>
          <a:p>
            <a:pPr>
              <a:defRPr/>
            </a:pPr>
            <a:fld id="{76B6285A-095E-4A8F-8616-D063DC275E6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fld id="{DC5ECF43-337F-4982-AFBC-FD82695A8ED1}" type="datetime1">
              <a:rPr lang="en-US"/>
              <a:pPr>
                <a:defRPr/>
              </a:pPr>
              <a:t>11/17/2016</a:t>
            </a:fld>
            <a:endParaRPr lang="en-US"/>
          </a:p>
        </p:txBody>
      </p:sp>
      <p:sp>
        <p:nvSpPr>
          <p:cNvPr id="6" name="Rectangle 14"/>
          <p:cNvSpPr>
            <a:spLocks noGrp="1" noChangeArrowheads="1"/>
          </p:cNvSpPr>
          <p:nvPr>
            <p:ph type="ftr" sz="quarter" idx="11"/>
          </p:nvPr>
        </p:nvSpPr>
        <p:spPr>
          <a:ln/>
        </p:spPr>
        <p:txBody>
          <a:bodyPr/>
          <a:lstStyle>
            <a:lvl1pPr>
              <a:defRPr/>
            </a:lvl1pPr>
          </a:lstStyle>
          <a:p>
            <a:pPr>
              <a:defRPr/>
            </a:pPr>
            <a:r>
              <a:rPr lang="en-US"/>
              <a:t>1</a:t>
            </a:r>
          </a:p>
        </p:txBody>
      </p:sp>
      <p:sp>
        <p:nvSpPr>
          <p:cNvPr id="7" name="Rectangle 3"/>
          <p:cNvSpPr>
            <a:spLocks noGrp="1" noChangeArrowheads="1"/>
          </p:cNvSpPr>
          <p:nvPr>
            <p:ph type="sldNum" sz="quarter" idx="12"/>
          </p:nvPr>
        </p:nvSpPr>
        <p:spPr>
          <a:ln/>
        </p:spPr>
        <p:txBody>
          <a:bodyPr/>
          <a:lstStyle>
            <a:lvl1pPr>
              <a:defRPr/>
            </a:lvl1pPr>
          </a:lstStyle>
          <a:p>
            <a:pPr>
              <a:defRPr/>
            </a:pPr>
            <a:fld id="{12EB23E7-7332-4E2B-9AA0-F7A4BA12AF1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fld id="{43102111-FE66-4693-AD8A-D541E28C3B68}" type="datetime1">
              <a:rPr lang="en-US"/>
              <a:pPr>
                <a:defRPr/>
              </a:pPr>
              <a:t>11/17/2016</a:t>
            </a:fld>
            <a:endParaRPr lang="en-US"/>
          </a:p>
        </p:txBody>
      </p:sp>
      <p:sp>
        <p:nvSpPr>
          <p:cNvPr id="6" name="Rectangle 14"/>
          <p:cNvSpPr>
            <a:spLocks noGrp="1" noChangeArrowheads="1"/>
          </p:cNvSpPr>
          <p:nvPr>
            <p:ph type="ftr" sz="quarter" idx="11"/>
          </p:nvPr>
        </p:nvSpPr>
        <p:spPr>
          <a:ln/>
        </p:spPr>
        <p:txBody>
          <a:bodyPr/>
          <a:lstStyle>
            <a:lvl1pPr>
              <a:defRPr/>
            </a:lvl1pPr>
          </a:lstStyle>
          <a:p>
            <a:pPr>
              <a:defRPr/>
            </a:pPr>
            <a:r>
              <a:rPr lang="en-US"/>
              <a:t>1</a:t>
            </a:r>
          </a:p>
        </p:txBody>
      </p:sp>
      <p:sp>
        <p:nvSpPr>
          <p:cNvPr id="7" name="Rectangle 3"/>
          <p:cNvSpPr>
            <a:spLocks noGrp="1" noChangeArrowheads="1"/>
          </p:cNvSpPr>
          <p:nvPr>
            <p:ph type="sldNum" sz="quarter" idx="12"/>
          </p:nvPr>
        </p:nvSpPr>
        <p:spPr>
          <a:ln/>
        </p:spPr>
        <p:txBody>
          <a:bodyPr/>
          <a:lstStyle>
            <a:lvl1pPr>
              <a:defRPr/>
            </a:lvl1pPr>
          </a:lstStyle>
          <a:p>
            <a:pPr>
              <a:defRPr/>
            </a:pPr>
            <a:fld id="{7E69FE4B-197D-4CCD-8C9C-A813FA89CC7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alpha val="77000"/>
          </a:schemeClr>
        </a:solidFill>
        <a:effectLst/>
      </p:bgPr>
    </p:bg>
    <p:spTree>
      <p:nvGrpSpPr>
        <p:cNvPr id="1" name=""/>
        <p:cNvGrpSpPr/>
        <p:nvPr/>
      </p:nvGrpSpPr>
      <p:grpSpPr>
        <a:xfrm>
          <a:off x="0" y="0"/>
          <a:ext cx="0" cy="0"/>
          <a:chOff x="0" y="0"/>
          <a:chExt cx="0" cy="0"/>
        </a:xfrm>
      </p:grpSpPr>
      <p:sp>
        <p:nvSpPr>
          <p:cNvPr id="1228802"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fld id="{AEA5EBD6-0A5B-44A1-A6C1-FE478DDD1CB2}" type="datetime1">
              <a:rPr lang="en-US"/>
              <a:pPr>
                <a:defRPr/>
              </a:pPr>
              <a:t>11/17/2016</a:t>
            </a:fld>
            <a:endParaRPr lang="en-US"/>
          </a:p>
        </p:txBody>
      </p:sp>
      <p:grpSp>
        <p:nvGrpSpPr>
          <p:cNvPr id="1029" name="Group 4"/>
          <p:cNvGrpSpPr>
            <a:grpSpLocks/>
          </p:cNvGrpSpPr>
          <p:nvPr/>
        </p:nvGrpSpPr>
        <p:grpSpPr bwMode="auto">
          <a:xfrm>
            <a:off x="0" y="0"/>
            <a:ext cx="9140825" cy="6850063"/>
            <a:chOff x="0" y="0"/>
            <a:chExt cx="5758" cy="4315"/>
          </a:xfrm>
        </p:grpSpPr>
        <p:grpSp>
          <p:nvGrpSpPr>
            <p:cNvPr id="1037" name="Group 5"/>
            <p:cNvGrpSpPr>
              <a:grpSpLocks/>
            </p:cNvGrpSpPr>
            <p:nvPr userDrawn="1"/>
          </p:nvGrpSpPr>
          <p:grpSpPr bwMode="auto">
            <a:xfrm>
              <a:off x="1728" y="2230"/>
              <a:ext cx="4027" cy="2085"/>
              <a:chOff x="1728" y="2230"/>
              <a:chExt cx="4027" cy="2085"/>
            </a:xfrm>
          </p:grpSpPr>
          <p:sp>
            <p:nvSpPr>
              <p:cNvPr id="1228806"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a:p>
            </p:txBody>
          </p:sp>
          <p:sp>
            <p:nvSpPr>
              <p:cNvPr id="1228807"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a:p>
            </p:txBody>
          </p:sp>
          <p:sp>
            <p:nvSpPr>
              <p:cNvPr id="1228808"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a:p>
            </p:txBody>
          </p:sp>
          <p:sp>
            <p:nvSpPr>
              <p:cNvPr id="1228809"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a:defRPr/>
                </a:pPr>
                <a:endParaRPr lang="en-US"/>
              </a:p>
            </p:txBody>
          </p:sp>
          <p:sp>
            <p:nvSpPr>
              <p:cNvPr id="1228810"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a:p>
            </p:txBody>
          </p:sp>
        </p:grpSp>
        <p:sp>
          <p:nvSpPr>
            <p:cNvPr id="1228811"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p>
          </p:txBody>
        </p:sp>
        <p:sp>
          <p:nvSpPr>
            <p:cNvPr id="1228812"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p>
          </p:txBody>
        </p:sp>
      </p:grpSp>
      <p:sp>
        <p:nvSpPr>
          <p:cNvPr id="1228813"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228814"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Arial" charset="0"/>
              </a:defRPr>
            </a:lvl1pPr>
          </a:lstStyle>
          <a:p>
            <a:pPr>
              <a:defRPr/>
            </a:pPr>
            <a:r>
              <a:rPr lang="en-US"/>
              <a:t>1</a:t>
            </a:r>
          </a:p>
        </p:txBody>
      </p:sp>
      <p:sp>
        <p:nvSpPr>
          <p:cNvPr id="1228815"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28816" name="Rectangle 16"/>
          <p:cNvSpPr>
            <a:spLocks noChangeArrowheads="1"/>
          </p:cNvSpPr>
          <p:nvPr userDrawn="1"/>
        </p:nvSpPr>
        <p:spPr bwMode="auto">
          <a:xfrm>
            <a:off x="8753475" y="6553200"/>
            <a:ext cx="390525" cy="304800"/>
          </a:xfrm>
          <a:prstGeom prst="rect">
            <a:avLst/>
          </a:prstGeom>
          <a:noFill/>
          <a:ln w="9525">
            <a:noFill/>
            <a:miter lim="800000"/>
            <a:headEnd/>
            <a:tailEnd/>
          </a:ln>
          <a:effectLst/>
        </p:spPr>
        <p:txBody>
          <a:bodyPr wrap="none">
            <a:spAutoFit/>
          </a:bodyPr>
          <a:lstStyle/>
          <a:p>
            <a:pPr>
              <a:defRPr/>
            </a:pPr>
            <a:fld id="{A985A325-212F-4A99-9C66-9BD805BB8089}" type="slidenum">
              <a:rPr lang="en-US" sz="1400">
                <a:solidFill>
                  <a:schemeClr val="bg2"/>
                </a:solidFill>
                <a:latin typeface="Times New Roman" pitchFamily="18" charset="0"/>
              </a:rPr>
              <a:pPr>
                <a:defRPr/>
              </a:pPr>
              <a:t>‹#›</a:t>
            </a:fld>
            <a:endParaRPr lang="en-AU" sz="1400">
              <a:solidFill>
                <a:schemeClr val="bg2"/>
              </a:solidFill>
              <a:latin typeface="Times New Roman" pitchFamily="18" charset="0"/>
            </a:endParaRPr>
          </a:p>
        </p:txBody>
      </p:sp>
      <p:sp>
        <p:nvSpPr>
          <p:cNvPr id="1228817" name="Text Box 17"/>
          <p:cNvSpPr txBox="1">
            <a:spLocks noChangeArrowheads="1"/>
          </p:cNvSpPr>
          <p:nvPr userDrawn="1"/>
        </p:nvSpPr>
        <p:spPr bwMode="auto">
          <a:xfrm>
            <a:off x="0" y="6477000"/>
            <a:ext cx="9144000" cy="457200"/>
          </a:xfrm>
          <a:prstGeom prst="rect">
            <a:avLst/>
          </a:prstGeom>
          <a:solidFill>
            <a:srgbClr val="99FF66"/>
          </a:solidFill>
          <a:ln w="9525">
            <a:noFill/>
            <a:miter lim="800000"/>
            <a:headEnd/>
            <a:tailEnd/>
          </a:ln>
          <a:effectLst/>
        </p:spPr>
        <p:txBody>
          <a:bodyPr>
            <a:spAutoFit/>
          </a:bodyPr>
          <a:lstStyle/>
          <a:p>
            <a:pPr algn="ctr">
              <a:defRPr/>
            </a:pPr>
            <a:r>
              <a:rPr lang="en-US" sz="2000" b="1">
                <a:solidFill>
                  <a:schemeClr val="bg1"/>
                </a:solidFill>
                <a:effectLst>
                  <a:outerShdw blurRad="38100" dist="38100" dir="2700000" algn="tl">
                    <a:srgbClr val="000000"/>
                  </a:outerShdw>
                </a:effectLst>
                <a:latin typeface="Comic Sans MS" pitchFamily="66" charset="0"/>
              </a:rPr>
              <a:t>NATURAL GAS FOR CLEAN &amp; GREEN ENVIRONMENT</a:t>
            </a:r>
            <a:r>
              <a:rPr lang="en-US" b="1">
                <a:solidFill>
                  <a:srgbClr val="003300"/>
                </a:solidFill>
                <a:effectLst>
                  <a:outerShdw blurRad="38100" dist="38100" dir="2700000" algn="tl">
                    <a:srgbClr val="000000"/>
                  </a:outerShdw>
                </a:effectLst>
                <a:latin typeface="Comic Sans MS" pitchFamily="66" charset="0"/>
              </a:rPr>
              <a:t> </a:t>
            </a:r>
          </a:p>
        </p:txBody>
      </p:sp>
      <p:graphicFrame>
        <p:nvGraphicFramePr>
          <p:cNvPr id="1026" name="Object 18"/>
          <p:cNvGraphicFramePr>
            <a:graphicFrameLocks noChangeAspect="1"/>
          </p:cNvGraphicFramePr>
          <p:nvPr/>
        </p:nvGraphicFramePr>
        <p:xfrm>
          <a:off x="8308975" y="-76200"/>
          <a:ext cx="911225" cy="914400"/>
        </p:xfrm>
        <a:graphic>
          <a:graphicData uri="http://schemas.openxmlformats.org/presentationml/2006/ole">
            <mc:AlternateContent xmlns:mc="http://schemas.openxmlformats.org/markup-compatibility/2006">
              <mc:Choice xmlns:v="urn:schemas-microsoft-com:vml" Requires="v">
                <p:oleObj spid="_x0000_s1068" name="Bitmap Image" r:id="rId14" imgW="6609524" imgH="6628571" progId="PBrush">
                  <p:embed/>
                </p:oleObj>
              </mc:Choice>
              <mc:Fallback>
                <p:oleObj name="Bitmap Image" r:id="rId14" imgW="6609524" imgH="6628571" progId="PBrush">
                  <p:embed/>
                  <p:pic>
                    <p:nvPicPr>
                      <p:cNvPr id="0" name="Picture 30"/>
                      <p:cNvPicPr>
                        <a:picLocks noChangeAspect="1" noChangeArrowheads="1"/>
                      </p:cNvPicPr>
                      <p:nvPr/>
                    </p:nvPicPr>
                    <p:blipFill>
                      <a:blip r:embed="rId15">
                        <a:clrChange>
                          <a:clrFrom>
                            <a:srgbClr val="FFFFFF"/>
                          </a:clrFrom>
                          <a:clrTo>
                            <a:srgbClr val="FFFFFF">
                              <a:alpha val="0"/>
                            </a:srgbClr>
                          </a:clrTo>
                        </a:clrChange>
                        <a:lum bright="-12000" contrast="12000"/>
                        <a:extLst>
                          <a:ext uri="{28A0092B-C50C-407E-A947-70E740481C1C}">
                            <a14:useLocalDpi xmlns:a14="http://schemas.microsoft.com/office/drawing/2010/main" val="0"/>
                          </a:ext>
                        </a:extLst>
                      </a:blip>
                      <a:srcRect/>
                      <a:stretch>
                        <a:fillRect/>
                      </a:stretch>
                    </p:blipFill>
                    <p:spPr bwMode="auto">
                      <a:xfrm>
                        <a:off x="8308975" y="-76200"/>
                        <a:ext cx="911225" cy="914400"/>
                      </a:xfrm>
                      <a:prstGeom prst="rect">
                        <a:avLst/>
                      </a:prstGeom>
                      <a:noFill/>
                      <a:ln>
                        <a:noFill/>
                      </a:ln>
                      <a:effectLst/>
                      <a:extLst>
                        <a:ext uri="{909E8E84-426E-40DD-AFC4-6F175D3DCCD1}">
                          <a14:hiddenFill xmlns:a14="http://schemas.microsoft.com/office/drawing/2010/main">
                            <a:solidFill>
                              <a:srgbClr val="0099CC"/>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000514"/>
                              </a:outerShdw>
                            </a:effectLst>
                          </a14:hiddenEffects>
                        </a:ext>
                      </a:extLst>
                    </p:spPr>
                  </p:pic>
                </p:oleObj>
              </mc:Fallback>
            </mc:AlternateContent>
          </a:graphicData>
        </a:graphic>
      </p:graphicFrame>
      <p:sp>
        <p:nvSpPr>
          <p:cNvPr id="1228819" name="Text Box 19"/>
          <p:cNvSpPr txBox="1">
            <a:spLocks noChangeArrowheads="1"/>
          </p:cNvSpPr>
          <p:nvPr userDrawn="1"/>
        </p:nvSpPr>
        <p:spPr bwMode="auto">
          <a:xfrm>
            <a:off x="8594725" y="6473825"/>
            <a:ext cx="184150" cy="519113"/>
          </a:xfrm>
          <a:prstGeom prst="rect">
            <a:avLst/>
          </a:prstGeom>
          <a:noFill/>
          <a:ln w="9525">
            <a:noFill/>
            <a:miter lim="800000"/>
            <a:headEnd/>
            <a:tailEnd/>
          </a:ln>
          <a:effectLst/>
        </p:spPr>
        <p:txBody>
          <a:bodyPr wrap="none">
            <a:spAutoFit/>
          </a:bodyPr>
          <a:lstStyle/>
          <a:p>
            <a:pPr algn="ctr">
              <a:defRPr/>
            </a:pPr>
            <a:endParaRPr lang="en-AU" sz="2800" b="1">
              <a:solidFill>
                <a:srgbClr val="00FFCC"/>
              </a:solidFill>
              <a:effectLst>
                <a:outerShdw blurRad="38100" dist="38100" dir="2700000" algn="tl">
                  <a:srgbClr val="000000"/>
                </a:outerShdw>
              </a:effectLst>
              <a:latin typeface="Comic Sans MS" pitchFamily="66" charset="0"/>
            </a:endParaRPr>
          </a:p>
        </p:txBody>
      </p:sp>
      <p:sp>
        <p:nvSpPr>
          <p:cNvPr id="1228803" name="Rectangle 3"/>
          <p:cNvSpPr>
            <a:spLocks noGrp="1" noChangeArrowheads="1"/>
          </p:cNvSpPr>
          <p:nvPr>
            <p:ph type="sldNum" sz="quarter" idx="4"/>
          </p:nvPr>
        </p:nvSpPr>
        <p:spPr bwMode="auto">
          <a:xfrm>
            <a:off x="6934200" y="638175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solidFill>
                  <a:schemeClr val="bg2"/>
                </a:solidFill>
                <a:latin typeface="Arial" charset="0"/>
              </a:defRPr>
            </a:lvl1pPr>
          </a:lstStyle>
          <a:p>
            <a:pPr>
              <a:defRPr/>
            </a:pPr>
            <a:fld id="{6E69F0D1-B129-4203-8EC9-235F8665FCFF}"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100" r:id="rId1"/>
    <p:sldLayoutId id="2147484090" r:id="rId2"/>
    <p:sldLayoutId id="2147484091" r:id="rId3"/>
    <p:sldLayoutId id="2147484092" r:id="rId4"/>
    <p:sldLayoutId id="2147484093" r:id="rId5"/>
    <p:sldLayoutId id="2147484094" r:id="rId6"/>
    <p:sldLayoutId id="2147484095" r:id="rId7"/>
    <p:sldLayoutId id="2147484096" r:id="rId8"/>
    <p:sldLayoutId id="2147484097" r:id="rId9"/>
    <p:sldLayoutId id="2147484098" r:id="rId10"/>
    <p:sldLayoutId id="2147484099" r:id="rId11"/>
  </p:sldLayoutIdLst>
  <p:timing>
    <p:tnLst>
      <p:par>
        <p:cTn id="1" dur="indefinite" restart="never" nodeType="tmRoot"/>
      </p:par>
    </p:tnLst>
  </p:timing>
  <p:hf hdr="0" dt="0"/>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image" Target="../media/image8.emf"/><Relationship Id="rId4" Type="http://schemas.openxmlformats.org/officeDocument/2006/relationships/oleObject" Target="../embeddings/Microsoft_Excel_97-2003_Worksheet2.xls"/></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6.xml"/><Relationship Id="rId1" Type="http://schemas.openxmlformats.org/officeDocument/2006/relationships/vmlDrawing" Target="../drawings/vmlDrawing4.vml"/><Relationship Id="rId5" Type="http://schemas.openxmlformats.org/officeDocument/2006/relationships/image" Target="../media/image9.emf"/><Relationship Id="rId4" Type="http://schemas.openxmlformats.org/officeDocument/2006/relationships/oleObject" Target="../embeddings/Microsoft_Excel_97-2003_Worksheet3.xls"/></Relationships>
</file>

<file path=ppt/slides/_rels/slide13.xml.rels><?xml version="1.0" encoding="UTF-8" standalone="yes"?>
<Relationships xmlns="http://schemas.openxmlformats.org/package/2006/relationships"><Relationship Id="rId3" Type="http://schemas.openxmlformats.org/officeDocument/2006/relationships/oleObject" Target="../embeddings/Microsoft_Excel_97-2003_Worksheet4.xls"/><Relationship Id="rId2" Type="http://schemas.openxmlformats.org/officeDocument/2006/relationships/slideLayout" Target="../slideLayouts/slideLayout6.xml"/><Relationship Id="rId1" Type="http://schemas.openxmlformats.org/officeDocument/2006/relationships/vmlDrawing" Target="../drawings/vmlDrawing5.vml"/><Relationship Id="rId4" Type="http://schemas.openxmlformats.org/officeDocument/2006/relationships/image" Target="../media/image10.e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6.xml"/><Relationship Id="rId1" Type="http://schemas.openxmlformats.org/officeDocument/2006/relationships/vmlDrawing" Target="../drawings/vmlDrawing6.vml"/><Relationship Id="rId5" Type="http://schemas.openxmlformats.org/officeDocument/2006/relationships/image" Target="../media/image11.emf"/><Relationship Id="rId4" Type="http://schemas.openxmlformats.org/officeDocument/2006/relationships/oleObject" Target="../embeddings/Microsoft_Excel_97-2003_Worksheet5.xls"/></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6.xml"/><Relationship Id="rId1" Type="http://schemas.openxmlformats.org/officeDocument/2006/relationships/vmlDrawing" Target="../drawings/vmlDrawing7.vml"/><Relationship Id="rId5" Type="http://schemas.openxmlformats.org/officeDocument/2006/relationships/image" Target="../media/image12.emf"/><Relationship Id="rId4" Type="http://schemas.openxmlformats.org/officeDocument/2006/relationships/oleObject" Target="../embeddings/Microsoft_Excel_97-2003_Worksheet6.xls"/></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6.xml"/><Relationship Id="rId1" Type="http://schemas.openxmlformats.org/officeDocument/2006/relationships/vmlDrawing" Target="../drawings/vmlDrawing8.vml"/><Relationship Id="rId5" Type="http://schemas.openxmlformats.org/officeDocument/2006/relationships/image" Target="../media/image13.emf"/><Relationship Id="rId4" Type="http://schemas.openxmlformats.org/officeDocument/2006/relationships/oleObject" Target="../embeddings/Microsoft_Excel_97-2003_Worksheet7.xls"/></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14.emf"/><Relationship Id="rId4" Type="http://schemas.openxmlformats.org/officeDocument/2006/relationships/oleObject" Target="../embeddings/Microsoft_Excel_97-2003_Worksheet8.xls"/></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7.emf"/><Relationship Id="rId4" Type="http://schemas.openxmlformats.org/officeDocument/2006/relationships/oleObject" Target="../embeddings/Microsoft_Excel_97-2003_Worksheet1.xls"/></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Footer Placeholder 3"/>
          <p:cNvSpPr>
            <a:spLocks noGrp="1"/>
          </p:cNvSpPr>
          <p:nvPr>
            <p:ph type="ftr" sz="quarter" idx="11"/>
          </p:nvPr>
        </p:nvSpPr>
        <p:spPr>
          <a:noFill/>
        </p:spPr>
        <p:txBody>
          <a:bodyPr/>
          <a:lstStyle/>
          <a:p>
            <a:r>
              <a:rPr lang="en-US" smtClean="0"/>
              <a:t>1</a:t>
            </a:r>
          </a:p>
        </p:txBody>
      </p:sp>
      <p:sp>
        <p:nvSpPr>
          <p:cNvPr id="14339" name="Slide Number Placeholder 4"/>
          <p:cNvSpPr>
            <a:spLocks noGrp="1"/>
          </p:cNvSpPr>
          <p:nvPr>
            <p:ph type="sldNum" sz="quarter" idx="12"/>
          </p:nvPr>
        </p:nvSpPr>
        <p:spPr>
          <a:noFill/>
        </p:spPr>
        <p:txBody>
          <a:bodyPr/>
          <a:lstStyle/>
          <a:p>
            <a:fld id="{3AA64A0D-20DE-4D6D-B3CB-5043C47D4B6B}" type="slidenum">
              <a:rPr lang="en-US" smtClean="0"/>
              <a:pPr/>
              <a:t>1</a:t>
            </a:fld>
            <a:endParaRPr lang="en-US" smtClean="0"/>
          </a:p>
        </p:txBody>
      </p:sp>
      <p:sp>
        <p:nvSpPr>
          <p:cNvPr id="1053700" name="Rectangle 8196"/>
          <p:cNvSpPr>
            <a:spLocks noChangeArrowheads="1"/>
          </p:cNvSpPr>
          <p:nvPr/>
        </p:nvSpPr>
        <p:spPr bwMode="auto">
          <a:xfrm>
            <a:off x="152400" y="838200"/>
            <a:ext cx="8915400" cy="5257800"/>
          </a:xfrm>
          <a:prstGeom prst="rect">
            <a:avLst/>
          </a:prstGeom>
          <a:noFill/>
          <a:ln w="9525">
            <a:noFill/>
            <a:miter lim="800000"/>
            <a:headEnd/>
            <a:tailEnd/>
          </a:ln>
          <a:effectLst/>
        </p:spPr>
        <p:txBody>
          <a:bodyPr anchor="ctr"/>
          <a:lstStyle/>
          <a:p>
            <a:pPr algn="ctr" eaLnBrk="1" hangingPunct="1">
              <a:lnSpc>
                <a:spcPct val="120000"/>
              </a:lnSpc>
              <a:defRPr/>
            </a:pPr>
            <a:endParaRPr lang="en-US" sz="3000" b="1" i="1" dirty="0" smtClean="0">
              <a:solidFill>
                <a:schemeClr val="tx2"/>
              </a:solidFill>
              <a:effectLst>
                <a:outerShdw blurRad="38100" dist="38100" dir="2700000" algn="tl">
                  <a:srgbClr val="000000"/>
                </a:outerShdw>
              </a:effectLst>
              <a:latin typeface="Comic Sans MS" pitchFamily="66" charset="0"/>
            </a:endParaRPr>
          </a:p>
          <a:p>
            <a:pPr algn="ctr" eaLnBrk="1" hangingPunct="1">
              <a:lnSpc>
                <a:spcPct val="120000"/>
              </a:lnSpc>
              <a:defRPr/>
            </a:pPr>
            <a:endParaRPr lang="en-US" sz="3000" b="1" i="1" dirty="0" smtClean="0">
              <a:solidFill>
                <a:schemeClr val="tx2"/>
              </a:solidFill>
              <a:effectLst>
                <a:outerShdw blurRad="38100" dist="38100" dir="2700000" algn="tl">
                  <a:srgbClr val="000000"/>
                </a:outerShdw>
              </a:effectLst>
              <a:latin typeface="Comic Sans MS" pitchFamily="66" charset="0"/>
            </a:endParaRPr>
          </a:p>
          <a:p>
            <a:pPr algn="ctr" eaLnBrk="1" hangingPunct="1">
              <a:lnSpc>
                <a:spcPct val="120000"/>
              </a:lnSpc>
              <a:defRPr/>
            </a:pPr>
            <a:endParaRPr lang="en-US" sz="3000" b="1" i="1" dirty="0" smtClean="0">
              <a:solidFill>
                <a:schemeClr val="tx2"/>
              </a:solidFill>
              <a:effectLst>
                <a:outerShdw blurRad="38100" dist="38100" dir="2700000" algn="tl">
                  <a:srgbClr val="000000"/>
                </a:outerShdw>
              </a:effectLst>
              <a:latin typeface="Comic Sans MS" pitchFamily="66" charset="0"/>
            </a:endParaRPr>
          </a:p>
          <a:p>
            <a:pPr algn="ctr" eaLnBrk="1" hangingPunct="1">
              <a:lnSpc>
                <a:spcPct val="120000"/>
              </a:lnSpc>
              <a:defRPr/>
            </a:pPr>
            <a:endParaRPr lang="en-US" sz="3000" b="1" i="1" dirty="0" smtClean="0">
              <a:solidFill>
                <a:schemeClr val="tx2"/>
              </a:solidFill>
              <a:effectLst>
                <a:outerShdw blurRad="38100" dist="38100" dir="2700000" algn="tl">
                  <a:srgbClr val="000000"/>
                </a:outerShdw>
              </a:effectLst>
              <a:latin typeface="Comic Sans MS" pitchFamily="66" charset="0"/>
            </a:endParaRPr>
          </a:p>
          <a:p>
            <a:pPr algn="ctr" eaLnBrk="1" hangingPunct="1">
              <a:lnSpc>
                <a:spcPct val="120000"/>
              </a:lnSpc>
              <a:defRPr/>
            </a:pPr>
            <a:endParaRPr lang="en-US" sz="3000" b="1" i="1" dirty="0" smtClean="0">
              <a:solidFill>
                <a:schemeClr val="tx2"/>
              </a:solidFill>
              <a:effectLst>
                <a:outerShdw blurRad="38100" dist="38100" dir="2700000" algn="tl">
                  <a:srgbClr val="000000"/>
                </a:outerShdw>
              </a:effectLst>
              <a:latin typeface="Comic Sans MS" pitchFamily="66" charset="0"/>
            </a:endParaRPr>
          </a:p>
          <a:p>
            <a:pPr algn="ctr" eaLnBrk="1" hangingPunct="1">
              <a:lnSpc>
                <a:spcPct val="120000"/>
              </a:lnSpc>
              <a:defRPr/>
            </a:pPr>
            <a:endParaRPr lang="en-US" sz="3000" b="1" i="1" dirty="0" smtClean="0">
              <a:solidFill>
                <a:schemeClr val="tx2"/>
              </a:solidFill>
              <a:effectLst>
                <a:outerShdw blurRad="38100" dist="38100" dir="2700000" algn="tl">
                  <a:srgbClr val="000000"/>
                </a:outerShdw>
              </a:effectLst>
              <a:latin typeface="Comic Sans MS" pitchFamily="66" charset="0"/>
            </a:endParaRPr>
          </a:p>
          <a:p>
            <a:pPr algn="ctr" eaLnBrk="1" hangingPunct="1">
              <a:lnSpc>
                <a:spcPct val="120000"/>
              </a:lnSpc>
              <a:defRPr/>
            </a:pPr>
            <a:endParaRPr lang="en-US" sz="3000" b="1" i="1" dirty="0" smtClean="0">
              <a:solidFill>
                <a:schemeClr val="tx2"/>
              </a:solidFill>
              <a:effectLst>
                <a:outerShdw blurRad="38100" dist="38100" dir="2700000" algn="tl">
                  <a:srgbClr val="000000"/>
                </a:outerShdw>
              </a:effectLst>
              <a:latin typeface="Comic Sans MS" pitchFamily="66" charset="0"/>
            </a:endParaRPr>
          </a:p>
          <a:p>
            <a:pPr algn="ctr" eaLnBrk="1" hangingPunct="1">
              <a:lnSpc>
                <a:spcPct val="120000"/>
              </a:lnSpc>
              <a:defRPr/>
            </a:pPr>
            <a:endParaRPr lang="en-US" sz="3000" b="1" i="1" dirty="0" smtClean="0">
              <a:solidFill>
                <a:schemeClr val="tx2"/>
              </a:solidFill>
              <a:effectLst>
                <a:outerShdw blurRad="38100" dist="38100" dir="2700000" algn="tl">
                  <a:srgbClr val="000000"/>
                </a:outerShdw>
              </a:effectLst>
              <a:latin typeface="Comic Sans MS" pitchFamily="66" charset="0"/>
            </a:endParaRPr>
          </a:p>
          <a:p>
            <a:pPr algn="ctr" eaLnBrk="1" hangingPunct="1">
              <a:lnSpc>
                <a:spcPct val="120000"/>
              </a:lnSpc>
              <a:defRPr/>
            </a:pPr>
            <a:endParaRPr lang="en-US" sz="3000" b="1" i="1" dirty="0" smtClean="0">
              <a:solidFill>
                <a:schemeClr val="tx2"/>
              </a:solidFill>
              <a:effectLst>
                <a:outerShdw blurRad="38100" dist="38100" dir="2700000" algn="tl">
                  <a:srgbClr val="000000"/>
                </a:outerShdw>
              </a:effectLst>
              <a:latin typeface="Comic Sans MS" pitchFamily="66" charset="0"/>
            </a:endParaRPr>
          </a:p>
          <a:p>
            <a:pPr algn="ctr" eaLnBrk="1" hangingPunct="1">
              <a:lnSpc>
                <a:spcPct val="120000"/>
              </a:lnSpc>
              <a:defRPr/>
            </a:pPr>
            <a:endParaRPr lang="en-US" sz="3000" b="1" i="1" dirty="0" smtClean="0">
              <a:solidFill>
                <a:schemeClr val="tx2"/>
              </a:solidFill>
              <a:effectLst>
                <a:outerShdw blurRad="38100" dist="38100" dir="2700000" algn="tl">
                  <a:srgbClr val="000000"/>
                </a:outerShdw>
              </a:effectLst>
              <a:latin typeface="Comic Sans MS" pitchFamily="66" charset="0"/>
            </a:endParaRPr>
          </a:p>
          <a:p>
            <a:pPr algn="ctr" eaLnBrk="1" hangingPunct="1">
              <a:lnSpc>
                <a:spcPct val="120000"/>
              </a:lnSpc>
              <a:defRPr/>
            </a:pPr>
            <a:r>
              <a:rPr lang="en-US" sz="3000" b="1" i="1" dirty="0" smtClean="0">
                <a:solidFill>
                  <a:schemeClr val="bg2"/>
                </a:solidFill>
                <a:latin typeface="Comic Sans MS" pitchFamily="66" charset="0"/>
              </a:rPr>
              <a:t>INDRAPRASTHA </a:t>
            </a:r>
            <a:r>
              <a:rPr lang="en-US" sz="3000" b="1" i="1" dirty="0">
                <a:solidFill>
                  <a:schemeClr val="bg2"/>
                </a:solidFill>
                <a:latin typeface="Comic Sans MS" pitchFamily="66" charset="0"/>
              </a:rPr>
              <a:t>GAS LIMITED </a:t>
            </a:r>
          </a:p>
          <a:p>
            <a:pPr algn="ctr" eaLnBrk="1" hangingPunct="1">
              <a:lnSpc>
                <a:spcPct val="120000"/>
              </a:lnSpc>
              <a:defRPr/>
            </a:pPr>
            <a:r>
              <a:rPr lang="en-US" sz="3000" b="1" i="1" dirty="0">
                <a:solidFill>
                  <a:schemeClr val="bg2"/>
                </a:solidFill>
                <a:latin typeface="Comic Sans MS" pitchFamily="66" charset="0"/>
              </a:rPr>
              <a:t>An Overview</a:t>
            </a:r>
          </a:p>
          <a:p>
            <a:pPr algn="ctr" eaLnBrk="1" hangingPunct="1">
              <a:lnSpc>
                <a:spcPct val="120000"/>
              </a:lnSpc>
              <a:defRPr/>
            </a:pPr>
            <a:r>
              <a:rPr lang="en-US" sz="900" b="1" i="1" dirty="0" smtClean="0">
                <a:solidFill>
                  <a:schemeClr val="bg2"/>
                </a:solidFill>
                <a:latin typeface="Comic Sans MS" pitchFamily="66" charset="0"/>
              </a:rPr>
              <a:t>16.11.2016</a:t>
            </a:r>
            <a:endParaRPr lang="en-US" sz="900" b="1" i="1" dirty="0">
              <a:solidFill>
                <a:schemeClr val="bg2"/>
              </a:solidFill>
              <a:latin typeface="Comic Sans MS" pitchFamily="66" charset="0"/>
            </a:endParaRPr>
          </a:p>
        </p:txBody>
      </p:sp>
      <p:pic>
        <p:nvPicPr>
          <p:cNvPr id="31745" name="Picture 1"/>
          <p:cNvPicPr>
            <a:picLocks noChangeAspect="1" noChangeArrowheads="1"/>
          </p:cNvPicPr>
          <p:nvPr/>
        </p:nvPicPr>
        <p:blipFill>
          <a:blip r:embed="rId2" cstate="print"/>
          <a:srcRect/>
          <a:stretch>
            <a:fillRect/>
          </a:stretch>
        </p:blipFill>
        <p:spPr bwMode="auto">
          <a:xfrm>
            <a:off x="457200" y="457200"/>
            <a:ext cx="4191000" cy="2209800"/>
          </a:xfrm>
          <a:prstGeom prst="rect">
            <a:avLst/>
          </a:prstGeom>
          <a:noFill/>
          <a:ln w="9525">
            <a:noFill/>
            <a:miter lim="800000"/>
            <a:headEnd/>
            <a:tailEnd/>
          </a:ln>
          <a:effectLst/>
        </p:spPr>
      </p:pic>
      <p:pic>
        <p:nvPicPr>
          <p:cNvPr id="31746" name="Picture 2"/>
          <p:cNvPicPr>
            <a:picLocks noChangeAspect="1" noChangeArrowheads="1"/>
          </p:cNvPicPr>
          <p:nvPr/>
        </p:nvPicPr>
        <p:blipFill>
          <a:blip r:embed="rId3" cstate="print"/>
          <a:srcRect/>
          <a:stretch>
            <a:fillRect/>
          </a:stretch>
        </p:blipFill>
        <p:spPr bwMode="auto">
          <a:xfrm>
            <a:off x="4648200" y="457200"/>
            <a:ext cx="3886200" cy="2209799"/>
          </a:xfrm>
          <a:prstGeom prst="rect">
            <a:avLst/>
          </a:prstGeom>
          <a:noFill/>
          <a:ln w="9525">
            <a:noFill/>
            <a:miter lim="800000"/>
            <a:headEnd/>
            <a:tailEnd/>
          </a:ln>
          <a:effectLst/>
        </p:spPr>
      </p:pic>
      <p:pic>
        <p:nvPicPr>
          <p:cNvPr id="31747" name="Picture 3"/>
          <p:cNvPicPr>
            <a:picLocks noChangeAspect="1" noChangeArrowheads="1"/>
          </p:cNvPicPr>
          <p:nvPr/>
        </p:nvPicPr>
        <p:blipFill>
          <a:blip r:embed="rId4" cstate="print"/>
          <a:srcRect/>
          <a:stretch>
            <a:fillRect/>
          </a:stretch>
        </p:blipFill>
        <p:spPr bwMode="auto">
          <a:xfrm>
            <a:off x="457200" y="2667000"/>
            <a:ext cx="4191000" cy="2362200"/>
          </a:xfrm>
          <a:prstGeom prst="rect">
            <a:avLst/>
          </a:prstGeom>
          <a:noFill/>
          <a:ln w="9525">
            <a:noFill/>
            <a:miter lim="800000"/>
            <a:headEnd/>
            <a:tailEnd/>
          </a:ln>
          <a:effectLst/>
        </p:spPr>
      </p:pic>
      <p:pic>
        <p:nvPicPr>
          <p:cNvPr id="31748" name="Picture 4"/>
          <p:cNvPicPr>
            <a:picLocks noChangeAspect="1" noChangeArrowheads="1"/>
          </p:cNvPicPr>
          <p:nvPr/>
        </p:nvPicPr>
        <p:blipFill>
          <a:blip r:embed="rId5" cstate="print"/>
          <a:srcRect/>
          <a:stretch>
            <a:fillRect/>
          </a:stretch>
        </p:blipFill>
        <p:spPr bwMode="auto">
          <a:xfrm>
            <a:off x="4648200" y="2667000"/>
            <a:ext cx="3902075" cy="23622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sz="3000" i="1" u="sng" dirty="0" smtClean="0">
                <a:solidFill>
                  <a:schemeClr val="bg2"/>
                </a:solidFill>
                <a:effectLst/>
                <a:latin typeface="Comic Sans MS" pitchFamily="66" charset="0"/>
              </a:rPr>
              <a:t>Current Gas Mix</a:t>
            </a:r>
            <a:endParaRPr lang="en-US" sz="3000" i="1" u="sng" dirty="0">
              <a:solidFill>
                <a:schemeClr val="bg2"/>
              </a:solidFill>
              <a:effectLst/>
              <a:latin typeface="Comic Sans MS" pitchFamily="66" charset="0"/>
            </a:endParaRPr>
          </a:p>
        </p:txBody>
      </p:sp>
      <p:sp>
        <p:nvSpPr>
          <p:cNvPr id="3076" name="Footer Placeholder 3"/>
          <p:cNvSpPr>
            <a:spLocks noGrp="1"/>
          </p:cNvSpPr>
          <p:nvPr>
            <p:ph type="ftr" sz="quarter" idx="11"/>
          </p:nvPr>
        </p:nvSpPr>
        <p:spPr>
          <a:noFill/>
        </p:spPr>
        <p:txBody>
          <a:bodyPr/>
          <a:lstStyle/>
          <a:p>
            <a:r>
              <a:rPr lang="en-US" smtClean="0"/>
              <a:t>1</a:t>
            </a:r>
          </a:p>
        </p:txBody>
      </p:sp>
      <p:sp>
        <p:nvSpPr>
          <p:cNvPr id="3077" name="Slide Number Placeholder 4"/>
          <p:cNvSpPr>
            <a:spLocks noGrp="1"/>
          </p:cNvSpPr>
          <p:nvPr>
            <p:ph type="sldNum" sz="quarter" idx="12"/>
          </p:nvPr>
        </p:nvSpPr>
        <p:spPr>
          <a:noFill/>
        </p:spPr>
        <p:txBody>
          <a:bodyPr/>
          <a:lstStyle/>
          <a:p>
            <a:fld id="{2F454BA2-6F70-4846-8B1E-0A7D1E719574}" type="slidenum">
              <a:rPr lang="en-US" smtClean="0"/>
              <a:pPr/>
              <a:t>10</a:t>
            </a:fld>
            <a:endParaRPr lang="en-US" smtClean="0"/>
          </a:p>
        </p:txBody>
      </p:sp>
      <p:graphicFrame>
        <p:nvGraphicFramePr>
          <p:cNvPr id="6" name="Object 3"/>
          <p:cNvGraphicFramePr>
            <a:graphicFrameLocks noGrp="1" noChangeAspect="1"/>
          </p:cNvGraphicFramePr>
          <p:nvPr>
            <p:ph idx="1"/>
            <p:extLst>
              <p:ext uri="{D42A27DB-BD31-4B8C-83A1-F6EECF244321}">
                <p14:modId xmlns:p14="http://schemas.microsoft.com/office/powerpoint/2010/main" val="2476367491"/>
              </p:ext>
            </p:extLst>
          </p:nvPr>
        </p:nvGraphicFramePr>
        <p:xfrm>
          <a:off x="533400" y="1295400"/>
          <a:ext cx="8321040" cy="4953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140065344"/>
              </p:ext>
            </p:extLst>
          </p:nvPr>
        </p:nvGraphicFramePr>
        <p:xfrm>
          <a:off x="6400800" y="4953000"/>
          <a:ext cx="2438400" cy="1295400"/>
        </p:xfrm>
        <a:graphic>
          <a:graphicData uri="http://schemas.openxmlformats.org/drawingml/2006/table">
            <a:tbl>
              <a:tblPr firstRow="1" bandRow="1"/>
              <a:tblGrid>
                <a:gridCol w="838200"/>
                <a:gridCol w="861291"/>
                <a:gridCol w="738909"/>
              </a:tblGrid>
              <a:tr h="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endParaRPr lang="en-US" sz="1100" dirty="0">
                        <a:solidFill>
                          <a:schemeClr val="bg2"/>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100" b="1" dirty="0" smtClean="0">
                          <a:solidFill>
                            <a:schemeClr val="bg2"/>
                          </a:solidFill>
                        </a:rPr>
                        <a:t>MMSCMD</a:t>
                      </a:r>
                      <a:endParaRPr lang="en-US" sz="1100" b="1" dirty="0">
                        <a:solidFill>
                          <a:schemeClr val="bg2"/>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100" b="1" dirty="0" smtClean="0">
                          <a:solidFill>
                            <a:schemeClr val="bg2"/>
                          </a:solidFill>
                        </a:rPr>
                        <a:t>% Mix</a:t>
                      </a:r>
                      <a:endParaRPr lang="en-US" sz="1100" b="1" dirty="0">
                        <a:solidFill>
                          <a:schemeClr val="bg2"/>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20320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100" dirty="0" smtClean="0">
                          <a:solidFill>
                            <a:schemeClr val="bg2"/>
                          </a:solidFill>
                        </a:rPr>
                        <a:t>APM</a:t>
                      </a:r>
                      <a:endParaRPr lang="en-US" sz="1100" dirty="0">
                        <a:solidFill>
                          <a:schemeClr val="bg2"/>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100" dirty="0" smtClean="0">
                          <a:solidFill>
                            <a:schemeClr val="bg2"/>
                          </a:solidFill>
                        </a:rPr>
                        <a:t>2.90</a:t>
                      </a:r>
                      <a:endParaRPr lang="en-US" sz="1100" dirty="0">
                        <a:solidFill>
                          <a:schemeClr val="bg2"/>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100" dirty="0" smtClean="0">
                          <a:solidFill>
                            <a:schemeClr val="bg2"/>
                          </a:solidFill>
                        </a:rPr>
                        <a:t>67%</a:t>
                      </a:r>
                      <a:endParaRPr lang="en-US" sz="1100" dirty="0">
                        <a:solidFill>
                          <a:schemeClr val="bg2"/>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17272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100" dirty="0" smtClean="0">
                          <a:solidFill>
                            <a:schemeClr val="bg2"/>
                          </a:solidFill>
                        </a:rPr>
                        <a:t>PMT</a:t>
                      </a:r>
                      <a:endParaRPr lang="en-US" sz="1100" dirty="0">
                        <a:solidFill>
                          <a:schemeClr val="bg2"/>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100" dirty="0" smtClean="0">
                          <a:solidFill>
                            <a:schemeClr val="bg2"/>
                          </a:solidFill>
                        </a:rPr>
                        <a:t>0.97</a:t>
                      </a:r>
                      <a:endParaRPr lang="en-US" sz="1100" dirty="0">
                        <a:solidFill>
                          <a:schemeClr val="bg2"/>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100" dirty="0" smtClean="0">
                          <a:solidFill>
                            <a:schemeClr val="bg2"/>
                          </a:solidFill>
                        </a:rPr>
                        <a:t>22%</a:t>
                      </a:r>
                      <a:endParaRPr lang="en-US" sz="1100" dirty="0">
                        <a:solidFill>
                          <a:schemeClr val="bg2"/>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2184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100" dirty="0" smtClean="0">
                          <a:solidFill>
                            <a:schemeClr val="bg2"/>
                          </a:solidFill>
                        </a:rPr>
                        <a:t>RLNG</a:t>
                      </a:r>
                      <a:endParaRPr lang="en-US" sz="1100" dirty="0">
                        <a:solidFill>
                          <a:schemeClr val="bg2"/>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100" dirty="0" smtClean="0">
                          <a:solidFill>
                            <a:schemeClr val="bg2"/>
                          </a:solidFill>
                        </a:rPr>
                        <a:t>0.49</a:t>
                      </a:r>
                      <a:endParaRPr lang="en-US" sz="1100" dirty="0">
                        <a:solidFill>
                          <a:schemeClr val="bg2"/>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100" dirty="0" smtClean="0">
                          <a:solidFill>
                            <a:schemeClr val="bg2"/>
                          </a:solidFill>
                        </a:rPr>
                        <a:t>11%</a:t>
                      </a:r>
                      <a:endParaRPr lang="en-US" sz="1100" dirty="0">
                        <a:solidFill>
                          <a:schemeClr val="bg2"/>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18796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100" b="1" dirty="0" smtClean="0">
                          <a:solidFill>
                            <a:schemeClr val="bg2"/>
                          </a:solidFill>
                        </a:rPr>
                        <a:t>Total</a:t>
                      </a:r>
                      <a:endParaRPr lang="en-US" sz="1100" b="1" dirty="0">
                        <a:solidFill>
                          <a:schemeClr val="bg2"/>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100" b="1" dirty="0" smtClean="0">
                          <a:solidFill>
                            <a:schemeClr val="bg2"/>
                          </a:solidFill>
                        </a:rPr>
                        <a:t>4.35</a:t>
                      </a:r>
                      <a:endParaRPr lang="en-US" sz="1100" b="1" dirty="0">
                        <a:solidFill>
                          <a:schemeClr val="bg2"/>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100" b="1" dirty="0" smtClean="0">
                          <a:solidFill>
                            <a:schemeClr val="bg2"/>
                          </a:solidFill>
                        </a:rPr>
                        <a:t>100%</a:t>
                      </a:r>
                      <a:endParaRPr lang="en-US" sz="1100" b="1" dirty="0">
                        <a:solidFill>
                          <a:schemeClr val="bg2"/>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3" name="Footer Placeholder 3"/>
          <p:cNvSpPr>
            <a:spLocks noGrp="1"/>
          </p:cNvSpPr>
          <p:nvPr>
            <p:ph type="ftr" sz="quarter" idx="11"/>
          </p:nvPr>
        </p:nvSpPr>
        <p:spPr>
          <a:noFill/>
        </p:spPr>
        <p:txBody>
          <a:bodyPr/>
          <a:lstStyle/>
          <a:p>
            <a:r>
              <a:rPr lang="en-US" smtClean="0"/>
              <a:t>1</a:t>
            </a:r>
          </a:p>
        </p:txBody>
      </p:sp>
      <p:sp>
        <p:nvSpPr>
          <p:cNvPr id="5124" name="Slide Number Placeholder 4"/>
          <p:cNvSpPr>
            <a:spLocks noGrp="1"/>
          </p:cNvSpPr>
          <p:nvPr>
            <p:ph type="sldNum" sz="quarter" idx="12"/>
          </p:nvPr>
        </p:nvSpPr>
        <p:spPr>
          <a:noFill/>
        </p:spPr>
        <p:txBody>
          <a:bodyPr/>
          <a:lstStyle/>
          <a:p>
            <a:fld id="{77F71D44-BC00-4EDF-9A57-32472524B5D0}" type="slidenum">
              <a:rPr lang="en-US" smtClean="0"/>
              <a:pPr/>
              <a:t>11</a:t>
            </a:fld>
            <a:endParaRPr lang="en-US" smtClean="0"/>
          </a:p>
        </p:txBody>
      </p:sp>
      <p:sp>
        <p:nvSpPr>
          <p:cNvPr id="1265666" name="Rectangle 2"/>
          <p:cNvSpPr>
            <a:spLocks noGrp="1" noRot="1" noChangeArrowheads="1"/>
          </p:cNvSpPr>
          <p:nvPr>
            <p:ph type="title"/>
          </p:nvPr>
        </p:nvSpPr>
        <p:spPr/>
        <p:txBody>
          <a:bodyPr/>
          <a:lstStyle/>
          <a:p>
            <a:pPr eaLnBrk="1" hangingPunct="1">
              <a:defRPr/>
            </a:pPr>
            <a:r>
              <a:rPr lang="en-US" sz="3000" i="1" u="sng" dirty="0" smtClean="0">
                <a:solidFill>
                  <a:schemeClr val="bg2"/>
                </a:solidFill>
                <a:effectLst/>
                <a:latin typeface="Comic Sans MS" pitchFamily="66" charset="0"/>
              </a:rPr>
              <a:t>Growth in CNG </a:t>
            </a:r>
          </a:p>
        </p:txBody>
      </p:sp>
      <p:graphicFrame>
        <p:nvGraphicFramePr>
          <p:cNvPr id="5122" name="Object 6"/>
          <p:cNvGraphicFramePr>
            <a:graphicFrameLocks noChangeAspect="1"/>
          </p:cNvGraphicFramePr>
          <p:nvPr>
            <p:extLst>
              <p:ext uri="{D42A27DB-BD31-4B8C-83A1-F6EECF244321}">
                <p14:modId xmlns:p14="http://schemas.microsoft.com/office/powerpoint/2010/main" val="938716685"/>
              </p:ext>
            </p:extLst>
          </p:nvPr>
        </p:nvGraphicFramePr>
        <p:xfrm>
          <a:off x="762000" y="2286000"/>
          <a:ext cx="7673975" cy="2984500"/>
        </p:xfrm>
        <a:graphic>
          <a:graphicData uri="http://schemas.openxmlformats.org/presentationml/2006/ole">
            <mc:AlternateContent xmlns:mc="http://schemas.openxmlformats.org/markup-compatibility/2006">
              <mc:Choice xmlns:v="urn:schemas-microsoft-com:vml" Requires="v">
                <p:oleObj spid="_x0000_s5167" name="Worksheet" r:id="rId4" imgW="3962525" imgH="1542919" progId="Excel.Sheet.8">
                  <p:embed/>
                </p:oleObj>
              </mc:Choice>
              <mc:Fallback>
                <p:oleObj name="Worksheet" r:id="rId4" imgW="3962525" imgH="1542919" progId="Excel.Sheet.8">
                  <p:embed/>
                  <p:pic>
                    <p:nvPicPr>
                      <p:cNvPr id="0" name="Picture 33"/>
                      <p:cNvPicPr>
                        <a:picLocks noChangeAspect="1" noChangeArrowheads="1"/>
                      </p:cNvPicPr>
                      <p:nvPr/>
                    </p:nvPicPr>
                    <p:blipFill>
                      <a:blip r:embed="rId5"/>
                      <a:srcRect/>
                      <a:stretch>
                        <a:fillRect/>
                      </a:stretch>
                    </p:blipFill>
                    <p:spPr bwMode="auto">
                      <a:xfrm>
                        <a:off x="762000" y="2286000"/>
                        <a:ext cx="7673975" cy="298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7" name="Footer Placeholder 3"/>
          <p:cNvSpPr>
            <a:spLocks noGrp="1"/>
          </p:cNvSpPr>
          <p:nvPr>
            <p:ph type="ftr" sz="quarter" idx="11"/>
          </p:nvPr>
        </p:nvSpPr>
        <p:spPr>
          <a:noFill/>
        </p:spPr>
        <p:txBody>
          <a:bodyPr/>
          <a:lstStyle/>
          <a:p>
            <a:r>
              <a:rPr lang="en-US" smtClean="0"/>
              <a:t>1</a:t>
            </a:r>
          </a:p>
        </p:txBody>
      </p:sp>
      <p:sp>
        <p:nvSpPr>
          <p:cNvPr id="6148" name="Slide Number Placeholder 4"/>
          <p:cNvSpPr>
            <a:spLocks noGrp="1"/>
          </p:cNvSpPr>
          <p:nvPr>
            <p:ph type="sldNum" sz="quarter" idx="12"/>
          </p:nvPr>
        </p:nvSpPr>
        <p:spPr>
          <a:noFill/>
        </p:spPr>
        <p:txBody>
          <a:bodyPr/>
          <a:lstStyle/>
          <a:p>
            <a:fld id="{F950DE5D-AD61-4874-8FAF-3EB36CF759A1}" type="slidenum">
              <a:rPr lang="en-US" smtClean="0"/>
              <a:pPr/>
              <a:t>12</a:t>
            </a:fld>
            <a:endParaRPr lang="en-US" smtClean="0"/>
          </a:p>
        </p:txBody>
      </p:sp>
      <p:sp>
        <p:nvSpPr>
          <p:cNvPr id="1272834" name="Rectangle 2"/>
          <p:cNvSpPr>
            <a:spLocks noGrp="1" noRot="1" noChangeArrowheads="1"/>
          </p:cNvSpPr>
          <p:nvPr>
            <p:ph type="title"/>
          </p:nvPr>
        </p:nvSpPr>
        <p:spPr/>
        <p:txBody>
          <a:bodyPr/>
          <a:lstStyle/>
          <a:p>
            <a:pPr eaLnBrk="1" hangingPunct="1">
              <a:defRPr/>
            </a:pPr>
            <a:r>
              <a:rPr lang="en-US" sz="3000" i="1" u="sng" dirty="0" smtClean="0">
                <a:solidFill>
                  <a:schemeClr val="bg2"/>
                </a:solidFill>
                <a:effectLst/>
                <a:latin typeface="Comic Sans MS" pitchFamily="66" charset="0"/>
              </a:rPr>
              <a:t>CNG Station Network</a:t>
            </a:r>
          </a:p>
        </p:txBody>
      </p:sp>
      <p:graphicFrame>
        <p:nvGraphicFramePr>
          <p:cNvPr id="6146" name="Object 3"/>
          <p:cNvGraphicFramePr>
            <a:graphicFrameLocks noChangeAspect="1"/>
          </p:cNvGraphicFramePr>
          <p:nvPr>
            <p:extLst>
              <p:ext uri="{D42A27DB-BD31-4B8C-83A1-F6EECF244321}">
                <p14:modId xmlns:p14="http://schemas.microsoft.com/office/powerpoint/2010/main" val="3557324993"/>
              </p:ext>
            </p:extLst>
          </p:nvPr>
        </p:nvGraphicFramePr>
        <p:xfrm>
          <a:off x="762000" y="2209800"/>
          <a:ext cx="7569200" cy="3328988"/>
        </p:xfrm>
        <a:graphic>
          <a:graphicData uri="http://schemas.openxmlformats.org/presentationml/2006/ole">
            <mc:AlternateContent xmlns:mc="http://schemas.openxmlformats.org/markup-compatibility/2006">
              <mc:Choice xmlns:v="urn:schemas-microsoft-com:vml" Requires="v">
                <p:oleObj spid="_x0000_s6191" name="Worksheet" r:id="rId4" imgW="3581490" imgH="1581236" progId="Excel.Sheet.8">
                  <p:embed/>
                </p:oleObj>
              </mc:Choice>
              <mc:Fallback>
                <p:oleObj name="Worksheet" r:id="rId4" imgW="3581490" imgH="1581236" progId="Excel.Sheet.8">
                  <p:embed/>
                  <p:pic>
                    <p:nvPicPr>
                      <p:cNvPr id="0" name="Picture 3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2209800"/>
                        <a:ext cx="7569200" cy="3328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50" name="Text Box 5"/>
          <p:cNvSpPr txBox="1">
            <a:spLocks noChangeArrowheads="1"/>
          </p:cNvSpPr>
          <p:nvPr/>
        </p:nvSpPr>
        <p:spPr bwMode="auto">
          <a:xfrm>
            <a:off x="6019800" y="1447800"/>
            <a:ext cx="2362200" cy="762000"/>
          </a:xfrm>
          <a:prstGeom prst="rect">
            <a:avLst/>
          </a:prstGeom>
          <a:noFill/>
          <a:ln w="9525">
            <a:noFill/>
            <a:miter lim="800000"/>
            <a:headEnd/>
            <a:tailEnd/>
          </a:ln>
        </p:spPr>
        <p:txBody>
          <a:bodyPr>
            <a:spAutoFit/>
          </a:bodyPr>
          <a:lstStyle/>
          <a:p>
            <a:r>
              <a:rPr lang="en-US" sz="2000" dirty="0">
                <a:solidFill>
                  <a:schemeClr val="bg2"/>
                </a:solidFill>
              </a:rPr>
              <a:t>Figures in numbers</a:t>
            </a:r>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1" name="Footer Placeholder 3"/>
          <p:cNvSpPr>
            <a:spLocks noGrp="1"/>
          </p:cNvSpPr>
          <p:nvPr>
            <p:ph type="ftr" sz="quarter" idx="11"/>
          </p:nvPr>
        </p:nvSpPr>
        <p:spPr>
          <a:xfrm>
            <a:off x="3048000" y="6463030"/>
            <a:ext cx="2971800" cy="483870"/>
          </a:xfrm>
          <a:noFill/>
        </p:spPr>
        <p:txBody>
          <a:bodyPr/>
          <a:lstStyle/>
          <a:p>
            <a:r>
              <a:rPr lang="en-US" dirty="0" smtClean="0"/>
              <a:t>1</a:t>
            </a:r>
          </a:p>
        </p:txBody>
      </p:sp>
      <p:sp>
        <p:nvSpPr>
          <p:cNvPr id="7172" name="Slide Number Placeholder 4"/>
          <p:cNvSpPr>
            <a:spLocks noGrp="1"/>
          </p:cNvSpPr>
          <p:nvPr>
            <p:ph type="sldNum" sz="quarter" idx="12"/>
          </p:nvPr>
        </p:nvSpPr>
        <p:spPr>
          <a:noFill/>
        </p:spPr>
        <p:txBody>
          <a:bodyPr/>
          <a:lstStyle/>
          <a:p>
            <a:fld id="{30445C7D-5B96-47D1-96D1-3B32288E27D9}" type="slidenum">
              <a:rPr lang="en-US" smtClean="0"/>
              <a:pPr/>
              <a:t>13</a:t>
            </a:fld>
            <a:endParaRPr lang="en-US" smtClean="0"/>
          </a:p>
        </p:txBody>
      </p:sp>
      <p:sp>
        <p:nvSpPr>
          <p:cNvPr id="1271810" name="Rectangle 2"/>
          <p:cNvSpPr>
            <a:spLocks noGrp="1" noRot="1" noChangeArrowheads="1"/>
          </p:cNvSpPr>
          <p:nvPr>
            <p:ph type="title"/>
          </p:nvPr>
        </p:nvSpPr>
        <p:spPr/>
        <p:txBody>
          <a:bodyPr/>
          <a:lstStyle/>
          <a:p>
            <a:pPr eaLnBrk="1" hangingPunct="1">
              <a:defRPr/>
            </a:pPr>
            <a:r>
              <a:rPr lang="en-US" sz="3000" i="1" u="sng" dirty="0" smtClean="0">
                <a:solidFill>
                  <a:schemeClr val="bg2"/>
                </a:solidFill>
                <a:effectLst/>
                <a:latin typeface="Comic Sans MS" pitchFamily="66" charset="0"/>
              </a:rPr>
              <a:t>CNG Vehicles</a:t>
            </a:r>
          </a:p>
        </p:txBody>
      </p:sp>
      <p:sp>
        <p:nvSpPr>
          <p:cNvPr id="7174" name="Rectangle 4"/>
          <p:cNvSpPr>
            <a:spLocks noChangeArrowheads="1"/>
          </p:cNvSpPr>
          <p:nvPr/>
        </p:nvSpPr>
        <p:spPr bwMode="auto">
          <a:xfrm>
            <a:off x="6553200" y="1271588"/>
            <a:ext cx="2389188" cy="396875"/>
          </a:xfrm>
          <a:prstGeom prst="rect">
            <a:avLst/>
          </a:prstGeom>
          <a:noFill/>
          <a:ln w="9525">
            <a:noFill/>
            <a:miter lim="800000"/>
            <a:headEnd/>
            <a:tailEnd/>
          </a:ln>
        </p:spPr>
        <p:txBody>
          <a:bodyPr>
            <a:spAutoFit/>
          </a:bodyPr>
          <a:lstStyle/>
          <a:p>
            <a:r>
              <a:rPr lang="en-US" sz="2000" dirty="0">
                <a:solidFill>
                  <a:schemeClr val="bg2"/>
                </a:solidFill>
              </a:rPr>
              <a:t>Figures in numbers</a:t>
            </a:r>
          </a:p>
        </p:txBody>
      </p:sp>
      <p:graphicFrame>
        <p:nvGraphicFramePr>
          <p:cNvPr id="2" name="Object 3"/>
          <p:cNvGraphicFramePr>
            <a:graphicFrameLocks noChangeAspect="1"/>
          </p:cNvGraphicFramePr>
          <p:nvPr>
            <p:extLst>
              <p:ext uri="{D42A27DB-BD31-4B8C-83A1-F6EECF244321}">
                <p14:modId xmlns:p14="http://schemas.microsoft.com/office/powerpoint/2010/main" val="2103163297"/>
              </p:ext>
            </p:extLst>
          </p:nvPr>
        </p:nvGraphicFramePr>
        <p:xfrm>
          <a:off x="381000" y="1905000"/>
          <a:ext cx="8442325" cy="3219450"/>
        </p:xfrm>
        <a:graphic>
          <a:graphicData uri="http://schemas.openxmlformats.org/presentationml/2006/ole">
            <mc:AlternateContent xmlns:mc="http://schemas.openxmlformats.org/markup-compatibility/2006">
              <mc:Choice xmlns:v="urn:schemas-microsoft-com:vml" Requires="v">
                <p:oleObj spid="_x0000_s7218" name="Worksheet" r:id="rId3" imgW="3219630" imgH="1238119" progId="Excel.Sheet.8">
                  <p:embed/>
                </p:oleObj>
              </mc:Choice>
              <mc:Fallback>
                <p:oleObj name="Worksheet" r:id="rId3" imgW="3219630" imgH="1238119" progId="Excel.Sheet.8">
                  <p:embed/>
                  <p:pic>
                    <p:nvPicPr>
                      <p:cNvPr id="0" name="Picture 35"/>
                      <p:cNvPicPr>
                        <a:picLocks noChangeAspect="1" noChangeArrowheads="1"/>
                      </p:cNvPicPr>
                      <p:nvPr/>
                    </p:nvPicPr>
                    <p:blipFill>
                      <a:blip r:embed="rId4"/>
                      <a:srcRect/>
                      <a:stretch>
                        <a:fillRect/>
                      </a:stretch>
                    </p:blipFill>
                    <p:spPr bwMode="auto">
                      <a:xfrm>
                        <a:off x="381000" y="1905000"/>
                        <a:ext cx="8442325" cy="321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TextBox 2"/>
          <p:cNvSpPr txBox="1"/>
          <p:nvPr/>
        </p:nvSpPr>
        <p:spPr>
          <a:xfrm>
            <a:off x="304800" y="5486400"/>
            <a:ext cx="8229600" cy="461665"/>
          </a:xfrm>
          <a:prstGeom prst="rect">
            <a:avLst/>
          </a:prstGeom>
          <a:noFill/>
        </p:spPr>
        <p:txBody>
          <a:bodyPr wrap="square" rtlCol="0">
            <a:spAutoFit/>
          </a:bodyPr>
          <a:lstStyle/>
          <a:p>
            <a:r>
              <a:rPr lang="en-US" dirty="0" smtClean="0">
                <a:solidFill>
                  <a:schemeClr val="bg2"/>
                </a:solidFill>
              </a:rPr>
              <a:t>Estimated figures based on various sources.</a:t>
            </a:r>
            <a:endParaRPr lang="en-US" dirty="0">
              <a:solidFill>
                <a:schemeClr val="bg2"/>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5" name="Footer Placeholder 3"/>
          <p:cNvSpPr>
            <a:spLocks noGrp="1"/>
          </p:cNvSpPr>
          <p:nvPr>
            <p:ph type="ftr" sz="quarter" idx="11"/>
          </p:nvPr>
        </p:nvSpPr>
        <p:spPr>
          <a:noFill/>
        </p:spPr>
        <p:txBody>
          <a:bodyPr/>
          <a:lstStyle/>
          <a:p>
            <a:r>
              <a:rPr lang="en-US" smtClean="0"/>
              <a:t>1</a:t>
            </a:r>
          </a:p>
        </p:txBody>
      </p:sp>
      <p:sp>
        <p:nvSpPr>
          <p:cNvPr id="8196" name="Slide Number Placeholder 4"/>
          <p:cNvSpPr>
            <a:spLocks noGrp="1"/>
          </p:cNvSpPr>
          <p:nvPr>
            <p:ph type="sldNum" sz="quarter" idx="12"/>
          </p:nvPr>
        </p:nvSpPr>
        <p:spPr>
          <a:noFill/>
        </p:spPr>
        <p:txBody>
          <a:bodyPr/>
          <a:lstStyle/>
          <a:p>
            <a:fld id="{6CB84743-C6F6-4337-BE8E-D3025A094E19}" type="slidenum">
              <a:rPr lang="en-US" smtClean="0"/>
              <a:pPr/>
              <a:t>14</a:t>
            </a:fld>
            <a:endParaRPr lang="en-US" smtClean="0"/>
          </a:p>
        </p:txBody>
      </p:sp>
      <p:sp>
        <p:nvSpPr>
          <p:cNvPr id="1273858" name="Rectangle 2"/>
          <p:cNvSpPr>
            <a:spLocks noGrp="1" noRot="1" noChangeArrowheads="1"/>
          </p:cNvSpPr>
          <p:nvPr>
            <p:ph type="title"/>
          </p:nvPr>
        </p:nvSpPr>
        <p:spPr>
          <a:xfrm>
            <a:off x="685800" y="304800"/>
            <a:ext cx="8229600" cy="762000"/>
          </a:xfrm>
        </p:spPr>
        <p:txBody>
          <a:bodyPr/>
          <a:lstStyle/>
          <a:p>
            <a:pPr eaLnBrk="1" hangingPunct="1">
              <a:defRPr/>
            </a:pPr>
            <a:r>
              <a:rPr lang="en-US" sz="3000" i="1" u="sng" dirty="0" smtClean="0">
                <a:solidFill>
                  <a:schemeClr val="bg2"/>
                </a:solidFill>
                <a:effectLst/>
                <a:latin typeface="Comic Sans MS" pitchFamily="66" charset="0"/>
              </a:rPr>
              <a:t>PNG Users</a:t>
            </a:r>
          </a:p>
        </p:txBody>
      </p:sp>
      <p:graphicFrame>
        <p:nvGraphicFramePr>
          <p:cNvPr id="8194" name="Object 3"/>
          <p:cNvGraphicFramePr>
            <a:graphicFrameLocks noChangeAspect="1"/>
          </p:cNvGraphicFramePr>
          <p:nvPr>
            <p:extLst>
              <p:ext uri="{D42A27DB-BD31-4B8C-83A1-F6EECF244321}">
                <p14:modId xmlns:p14="http://schemas.microsoft.com/office/powerpoint/2010/main" val="264568516"/>
              </p:ext>
            </p:extLst>
          </p:nvPr>
        </p:nvGraphicFramePr>
        <p:xfrm>
          <a:off x="546100" y="2057400"/>
          <a:ext cx="8012113" cy="3314700"/>
        </p:xfrm>
        <a:graphic>
          <a:graphicData uri="http://schemas.openxmlformats.org/presentationml/2006/ole">
            <mc:AlternateContent xmlns:mc="http://schemas.openxmlformats.org/markup-compatibility/2006">
              <mc:Choice xmlns:v="urn:schemas-microsoft-com:vml" Requires="v">
                <p:oleObj spid="_x0000_s8238" name="Worksheet" r:id="rId4" imgW="4457788" imgH="1847719" progId="Excel.Sheet.8">
                  <p:embed/>
                </p:oleObj>
              </mc:Choice>
              <mc:Fallback>
                <p:oleObj name="Worksheet" r:id="rId4" imgW="4457788" imgH="1847719" progId="Excel.Sheet.8">
                  <p:embed/>
                  <p:pic>
                    <p:nvPicPr>
                      <p:cNvPr id="0" name="Picture 32"/>
                      <p:cNvPicPr>
                        <a:picLocks noChangeAspect="1" noChangeArrowheads="1"/>
                      </p:cNvPicPr>
                      <p:nvPr/>
                    </p:nvPicPr>
                    <p:blipFill>
                      <a:blip r:embed="rId5"/>
                      <a:srcRect/>
                      <a:stretch>
                        <a:fillRect/>
                      </a:stretch>
                    </p:blipFill>
                    <p:spPr bwMode="auto">
                      <a:xfrm>
                        <a:off x="546100" y="2057400"/>
                        <a:ext cx="8012113" cy="331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198" name="Text Box 4"/>
          <p:cNvSpPr txBox="1">
            <a:spLocks noChangeArrowheads="1"/>
          </p:cNvSpPr>
          <p:nvPr/>
        </p:nvSpPr>
        <p:spPr bwMode="auto">
          <a:xfrm>
            <a:off x="6781800" y="1219200"/>
            <a:ext cx="1174750" cy="366713"/>
          </a:xfrm>
          <a:prstGeom prst="rect">
            <a:avLst/>
          </a:prstGeom>
          <a:noFill/>
          <a:ln w="9525">
            <a:noFill/>
            <a:miter lim="800000"/>
            <a:headEnd/>
            <a:tailEnd/>
          </a:ln>
        </p:spPr>
        <p:txBody>
          <a:bodyPr>
            <a:spAutoFit/>
          </a:bodyPr>
          <a:lstStyle/>
          <a:p>
            <a:endParaRPr lang="en-US" sz="1800"/>
          </a:p>
        </p:txBody>
      </p:sp>
      <p:sp>
        <p:nvSpPr>
          <p:cNvPr id="8199" name="Text Box 5"/>
          <p:cNvSpPr txBox="1">
            <a:spLocks noChangeArrowheads="1"/>
          </p:cNvSpPr>
          <p:nvPr/>
        </p:nvSpPr>
        <p:spPr bwMode="auto">
          <a:xfrm>
            <a:off x="6172200" y="1295400"/>
            <a:ext cx="1555750" cy="366713"/>
          </a:xfrm>
          <a:prstGeom prst="rect">
            <a:avLst/>
          </a:prstGeom>
          <a:noFill/>
          <a:ln w="9525">
            <a:noFill/>
            <a:miter lim="800000"/>
            <a:headEnd/>
            <a:tailEnd/>
          </a:ln>
        </p:spPr>
        <p:txBody>
          <a:bodyPr>
            <a:spAutoFit/>
          </a:bodyPr>
          <a:lstStyle/>
          <a:p>
            <a:endParaRPr lang="en-US" sz="1800"/>
          </a:p>
        </p:txBody>
      </p:sp>
      <p:sp>
        <p:nvSpPr>
          <p:cNvPr id="8200" name="Text Box 7"/>
          <p:cNvSpPr txBox="1">
            <a:spLocks noChangeArrowheads="1"/>
          </p:cNvSpPr>
          <p:nvPr/>
        </p:nvSpPr>
        <p:spPr bwMode="auto">
          <a:xfrm>
            <a:off x="6019800" y="1295400"/>
            <a:ext cx="2438400" cy="707886"/>
          </a:xfrm>
          <a:prstGeom prst="rect">
            <a:avLst/>
          </a:prstGeom>
          <a:noFill/>
          <a:ln w="9525">
            <a:noFill/>
            <a:miter lim="800000"/>
            <a:headEnd/>
            <a:tailEnd/>
          </a:ln>
        </p:spPr>
        <p:txBody>
          <a:bodyPr wrap="square">
            <a:spAutoFit/>
          </a:bodyPr>
          <a:lstStyle/>
          <a:p>
            <a:r>
              <a:rPr lang="en-US" sz="2000" dirty="0">
                <a:solidFill>
                  <a:schemeClr val="bg2"/>
                </a:solidFill>
              </a:rPr>
              <a:t>Figures in numbers</a:t>
            </a:r>
          </a:p>
          <a:p>
            <a:endParaRPr lang="en-US" sz="20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9" name="Footer Placeholder 3"/>
          <p:cNvSpPr>
            <a:spLocks noGrp="1"/>
          </p:cNvSpPr>
          <p:nvPr>
            <p:ph type="ftr" sz="quarter" idx="11"/>
          </p:nvPr>
        </p:nvSpPr>
        <p:spPr>
          <a:noFill/>
        </p:spPr>
        <p:txBody>
          <a:bodyPr/>
          <a:lstStyle/>
          <a:p>
            <a:r>
              <a:rPr lang="en-US" smtClean="0"/>
              <a:t>1</a:t>
            </a:r>
          </a:p>
        </p:txBody>
      </p:sp>
      <p:sp>
        <p:nvSpPr>
          <p:cNvPr id="9220" name="Slide Number Placeholder 4"/>
          <p:cNvSpPr>
            <a:spLocks noGrp="1"/>
          </p:cNvSpPr>
          <p:nvPr>
            <p:ph type="sldNum" sz="quarter" idx="12"/>
          </p:nvPr>
        </p:nvSpPr>
        <p:spPr>
          <a:noFill/>
        </p:spPr>
        <p:txBody>
          <a:bodyPr/>
          <a:lstStyle/>
          <a:p>
            <a:fld id="{5C0939A6-B2D9-41F7-9FE9-F19EED003B40}" type="slidenum">
              <a:rPr lang="en-US" smtClean="0"/>
              <a:pPr/>
              <a:t>15</a:t>
            </a:fld>
            <a:endParaRPr lang="en-US" smtClean="0"/>
          </a:p>
        </p:txBody>
      </p:sp>
      <p:sp>
        <p:nvSpPr>
          <p:cNvPr id="1349634" name="Rectangle 2"/>
          <p:cNvSpPr>
            <a:spLocks noGrp="1" noRot="1" noChangeArrowheads="1"/>
          </p:cNvSpPr>
          <p:nvPr>
            <p:ph type="title"/>
          </p:nvPr>
        </p:nvSpPr>
        <p:spPr>
          <a:xfrm>
            <a:off x="685800" y="304800"/>
            <a:ext cx="8229600" cy="762000"/>
          </a:xfrm>
        </p:spPr>
        <p:txBody>
          <a:bodyPr/>
          <a:lstStyle/>
          <a:p>
            <a:pPr eaLnBrk="1" hangingPunct="1">
              <a:defRPr/>
            </a:pPr>
            <a:r>
              <a:rPr lang="en-US" sz="3000" i="1" u="sng" dirty="0" smtClean="0">
                <a:solidFill>
                  <a:schemeClr val="bg2"/>
                </a:solidFill>
                <a:effectLst/>
                <a:latin typeface="Comic Sans MS" pitchFamily="66" charset="0"/>
              </a:rPr>
              <a:t>PNG Network</a:t>
            </a:r>
          </a:p>
        </p:txBody>
      </p:sp>
      <p:graphicFrame>
        <p:nvGraphicFramePr>
          <p:cNvPr id="9218" name="Object 3"/>
          <p:cNvGraphicFramePr>
            <a:graphicFrameLocks noChangeAspect="1"/>
          </p:cNvGraphicFramePr>
          <p:nvPr>
            <p:extLst>
              <p:ext uri="{D42A27DB-BD31-4B8C-83A1-F6EECF244321}">
                <p14:modId xmlns:p14="http://schemas.microsoft.com/office/powerpoint/2010/main" val="30757914"/>
              </p:ext>
            </p:extLst>
          </p:nvPr>
        </p:nvGraphicFramePr>
        <p:xfrm>
          <a:off x="838200" y="1981200"/>
          <a:ext cx="7820025" cy="3403600"/>
        </p:xfrm>
        <a:graphic>
          <a:graphicData uri="http://schemas.openxmlformats.org/presentationml/2006/ole">
            <mc:AlternateContent xmlns:mc="http://schemas.openxmlformats.org/markup-compatibility/2006">
              <mc:Choice xmlns:v="urn:schemas-microsoft-com:vml" Requires="v">
                <p:oleObj spid="_x0000_s9262" name="Worksheet" r:id="rId4" imgW="3228864" imgH="1399978" progId="Excel.Sheet.8">
                  <p:embed/>
                </p:oleObj>
              </mc:Choice>
              <mc:Fallback>
                <p:oleObj name="Worksheet" r:id="rId4" imgW="3228864" imgH="1399978" progId="Excel.Sheet.8">
                  <p:embed/>
                  <p:pic>
                    <p:nvPicPr>
                      <p:cNvPr id="0" name="Picture 32"/>
                      <p:cNvPicPr>
                        <a:picLocks noChangeAspect="1" noChangeArrowheads="1"/>
                      </p:cNvPicPr>
                      <p:nvPr/>
                    </p:nvPicPr>
                    <p:blipFill>
                      <a:blip r:embed="rId5"/>
                      <a:srcRect/>
                      <a:stretch>
                        <a:fillRect/>
                      </a:stretch>
                    </p:blipFill>
                    <p:spPr bwMode="auto">
                      <a:xfrm>
                        <a:off x="838200" y="1981200"/>
                        <a:ext cx="7820025" cy="340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22" name="Text Box 4"/>
          <p:cNvSpPr txBox="1">
            <a:spLocks noChangeArrowheads="1"/>
          </p:cNvSpPr>
          <p:nvPr/>
        </p:nvSpPr>
        <p:spPr bwMode="auto">
          <a:xfrm>
            <a:off x="6781800" y="1219200"/>
            <a:ext cx="1174750" cy="366713"/>
          </a:xfrm>
          <a:prstGeom prst="rect">
            <a:avLst/>
          </a:prstGeom>
          <a:noFill/>
          <a:ln w="9525">
            <a:noFill/>
            <a:miter lim="800000"/>
            <a:headEnd/>
            <a:tailEnd/>
          </a:ln>
        </p:spPr>
        <p:txBody>
          <a:bodyPr>
            <a:spAutoFit/>
          </a:bodyPr>
          <a:lstStyle/>
          <a:p>
            <a:endParaRPr lang="en-US" sz="1800"/>
          </a:p>
        </p:txBody>
      </p:sp>
      <p:sp>
        <p:nvSpPr>
          <p:cNvPr id="9223" name="Text Box 5"/>
          <p:cNvSpPr txBox="1">
            <a:spLocks noChangeArrowheads="1"/>
          </p:cNvSpPr>
          <p:nvPr/>
        </p:nvSpPr>
        <p:spPr bwMode="auto">
          <a:xfrm>
            <a:off x="6172200" y="1295400"/>
            <a:ext cx="1555750" cy="366713"/>
          </a:xfrm>
          <a:prstGeom prst="rect">
            <a:avLst/>
          </a:prstGeom>
          <a:noFill/>
          <a:ln w="9525">
            <a:noFill/>
            <a:miter lim="800000"/>
            <a:headEnd/>
            <a:tailEnd/>
          </a:ln>
        </p:spPr>
        <p:txBody>
          <a:bodyPr>
            <a:spAutoFit/>
          </a:bodyPr>
          <a:lstStyle/>
          <a:p>
            <a:endParaRPr lang="en-US" sz="1800"/>
          </a:p>
        </p:txBody>
      </p:sp>
      <p:sp>
        <p:nvSpPr>
          <p:cNvPr id="9224" name="Text Box 6"/>
          <p:cNvSpPr txBox="1">
            <a:spLocks noChangeArrowheads="1"/>
          </p:cNvSpPr>
          <p:nvPr/>
        </p:nvSpPr>
        <p:spPr bwMode="auto">
          <a:xfrm>
            <a:off x="6019800" y="1371600"/>
            <a:ext cx="2819400" cy="701675"/>
          </a:xfrm>
          <a:prstGeom prst="rect">
            <a:avLst/>
          </a:prstGeom>
          <a:noFill/>
          <a:ln w="9525">
            <a:noFill/>
            <a:miter lim="800000"/>
            <a:headEnd/>
            <a:tailEnd/>
          </a:ln>
        </p:spPr>
        <p:txBody>
          <a:bodyPr>
            <a:spAutoFit/>
          </a:bodyPr>
          <a:lstStyle/>
          <a:p>
            <a:r>
              <a:rPr lang="en-US" sz="2000" dirty="0">
                <a:solidFill>
                  <a:schemeClr val="bg2"/>
                </a:solidFill>
              </a:rPr>
              <a:t>Figures in kilometers</a:t>
            </a:r>
          </a:p>
          <a:p>
            <a:endParaRPr lang="en-US" sz="20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3" name="Footer Placeholder 3"/>
          <p:cNvSpPr>
            <a:spLocks noGrp="1"/>
          </p:cNvSpPr>
          <p:nvPr>
            <p:ph type="ftr" sz="quarter" idx="11"/>
          </p:nvPr>
        </p:nvSpPr>
        <p:spPr>
          <a:noFill/>
        </p:spPr>
        <p:txBody>
          <a:bodyPr/>
          <a:lstStyle/>
          <a:p>
            <a:r>
              <a:rPr lang="en-US" smtClean="0"/>
              <a:t>1</a:t>
            </a:r>
          </a:p>
        </p:txBody>
      </p:sp>
      <p:sp>
        <p:nvSpPr>
          <p:cNvPr id="10244" name="Slide Number Placeholder 4"/>
          <p:cNvSpPr>
            <a:spLocks noGrp="1"/>
          </p:cNvSpPr>
          <p:nvPr>
            <p:ph type="sldNum" sz="quarter" idx="12"/>
          </p:nvPr>
        </p:nvSpPr>
        <p:spPr>
          <a:noFill/>
        </p:spPr>
        <p:txBody>
          <a:bodyPr/>
          <a:lstStyle/>
          <a:p>
            <a:fld id="{31EB89D9-E491-47B5-96E6-6BA5785A4455}" type="slidenum">
              <a:rPr lang="en-US" smtClean="0"/>
              <a:pPr/>
              <a:t>16</a:t>
            </a:fld>
            <a:endParaRPr lang="en-US" smtClean="0"/>
          </a:p>
        </p:txBody>
      </p:sp>
      <p:sp>
        <p:nvSpPr>
          <p:cNvPr id="1332226" name="Rectangle 2"/>
          <p:cNvSpPr>
            <a:spLocks noGrp="1" noRot="1" noChangeArrowheads="1"/>
          </p:cNvSpPr>
          <p:nvPr>
            <p:ph type="title"/>
          </p:nvPr>
        </p:nvSpPr>
        <p:spPr/>
        <p:txBody>
          <a:bodyPr/>
          <a:lstStyle/>
          <a:p>
            <a:pPr eaLnBrk="1" hangingPunct="1">
              <a:defRPr/>
            </a:pPr>
            <a:r>
              <a:rPr lang="en-US" sz="3000" i="1" u="sng" dirty="0" smtClean="0">
                <a:solidFill>
                  <a:schemeClr val="bg2"/>
                </a:solidFill>
                <a:effectLst/>
                <a:latin typeface="Comic Sans MS" pitchFamily="66" charset="0"/>
              </a:rPr>
              <a:t>Standalone Financial Data</a:t>
            </a:r>
          </a:p>
        </p:txBody>
      </p:sp>
      <p:graphicFrame>
        <p:nvGraphicFramePr>
          <p:cNvPr id="10242" name="Object 3"/>
          <p:cNvGraphicFramePr>
            <a:graphicFrameLocks noChangeAspect="1"/>
          </p:cNvGraphicFramePr>
          <p:nvPr>
            <p:extLst>
              <p:ext uri="{D42A27DB-BD31-4B8C-83A1-F6EECF244321}">
                <p14:modId xmlns:p14="http://schemas.microsoft.com/office/powerpoint/2010/main" val="261095361"/>
              </p:ext>
            </p:extLst>
          </p:nvPr>
        </p:nvGraphicFramePr>
        <p:xfrm>
          <a:off x="685800" y="2362200"/>
          <a:ext cx="7754938" cy="3906838"/>
        </p:xfrm>
        <a:graphic>
          <a:graphicData uri="http://schemas.openxmlformats.org/presentationml/2006/ole">
            <mc:AlternateContent xmlns:mc="http://schemas.openxmlformats.org/markup-compatibility/2006">
              <mc:Choice xmlns:v="urn:schemas-microsoft-com:vml" Requires="v">
                <p:oleObj spid="_x0000_s10290" name="Worksheet" r:id="rId4" imgW="3705114" imgH="1876367" progId="Excel.Sheet.8">
                  <p:embed/>
                </p:oleObj>
              </mc:Choice>
              <mc:Fallback>
                <p:oleObj name="Worksheet" r:id="rId4" imgW="3705114" imgH="1876367" progId="Excel.Sheet.8">
                  <p:embed/>
                  <p:pic>
                    <p:nvPicPr>
                      <p:cNvPr id="0" name="Picture 36"/>
                      <p:cNvPicPr>
                        <a:picLocks noChangeAspect="1" noChangeArrowheads="1"/>
                      </p:cNvPicPr>
                      <p:nvPr/>
                    </p:nvPicPr>
                    <p:blipFill>
                      <a:blip r:embed="rId5"/>
                      <a:srcRect/>
                      <a:stretch>
                        <a:fillRect/>
                      </a:stretch>
                    </p:blipFill>
                    <p:spPr bwMode="auto">
                      <a:xfrm>
                        <a:off x="685800" y="2362200"/>
                        <a:ext cx="7754938" cy="39068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46" name="Text Box 4"/>
          <p:cNvSpPr txBox="1">
            <a:spLocks noChangeArrowheads="1"/>
          </p:cNvSpPr>
          <p:nvPr/>
        </p:nvSpPr>
        <p:spPr bwMode="auto">
          <a:xfrm>
            <a:off x="6553200" y="1828800"/>
            <a:ext cx="1752600" cy="396875"/>
          </a:xfrm>
          <a:prstGeom prst="rect">
            <a:avLst/>
          </a:prstGeom>
          <a:noFill/>
          <a:ln w="9525">
            <a:noFill/>
            <a:miter lim="800000"/>
            <a:headEnd/>
            <a:tailEnd/>
          </a:ln>
        </p:spPr>
        <p:txBody>
          <a:bodyPr>
            <a:spAutoFit/>
          </a:bodyPr>
          <a:lstStyle/>
          <a:p>
            <a:pPr>
              <a:spcBef>
                <a:spcPct val="50000"/>
              </a:spcBef>
            </a:pPr>
            <a:r>
              <a:rPr lang="en-US" sz="2000" dirty="0">
                <a:solidFill>
                  <a:schemeClr val="bg2"/>
                </a:solidFill>
              </a:rPr>
              <a:t>Rs./Crores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sz="3000" i="1" u="sng" dirty="0" smtClean="0">
                <a:solidFill>
                  <a:schemeClr val="bg2"/>
                </a:solidFill>
                <a:effectLst/>
                <a:latin typeface="Comic Sans MS" pitchFamily="66" charset="0"/>
              </a:rPr>
              <a:t>Cumulative Capex (Rs. in crores)</a:t>
            </a:r>
            <a:endParaRPr lang="en-US" sz="3000" i="1" u="sng" dirty="0">
              <a:solidFill>
                <a:schemeClr val="bg2"/>
              </a:solidFill>
              <a:effectLst/>
              <a:latin typeface="Comic Sans MS" pitchFamily="66" charset="0"/>
            </a:endParaRPr>
          </a:p>
        </p:txBody>
      </p:sp>
      <p:sp>
        <p:nvSpPr>
          <p:cNvPr id="12292" name="Footer Placeholder 3"/>
          <p:cNvSpPr>
            <a:spLocks noGrp="1"/>
          </p:cNvSpPr>
          <p:nvPr>
            <p:ph type="ftr" sz="quarter" idx="11"/>
          </p:nvPr>
        </p:nvSpPr>
        <p:spPr>
          <a:noFill/>
        </p:spPr>
        <p:txBody>
          <a:bodyPr/>
          <a:lstStyle/>
          <a:p>
            <a:r>
              <a:rPr lang="en-US" smtClean="0"/>
              <a:t>1</a:t>
            </a:r>
          </a:p>
        </p:txBody>
      </p:sp>
      <p:sp>
        <p:nvSpPr>
          <p:cNvPr id="12293" name="Slide Number Placeholder 4"/>
          <p:cNvSpPr>
            <a:spLocks noGrp="1"/>
          </p:cNvSpPr>
          <p:nvPr>
            <p:ph type="sldNum" sz="quarter" idx="12"/>
          </p:nvPr>
        </p:nvSpPr>
        <p:spPr>
          <a:noFill/>
        </p:spPr>
        <p:txBody>
          <a:bodyPr/>
          <a:lstStyle/>
          <a:p>
            <a:fld id="{B6C8A946-FD08-449C-B970-4F9584A9B06A}" type="slidenum">
              <a:rPr lang="en-US" smtClean="0"/>
              <a:pPr/>
              <a:t>17</a:t>
            </a:fld>
            <a:endParaRPr lang="en-US" smtClean="0"/>
          </a:p>
        </p:txBody>
      </p:sp>
      <p:graphicFrame>
        <p:nvGraphicFramePr>
          <p:cNvPr id="12290" name="Object 5"/>
          <p:cNvGraphicFramePr>
            <a:graphicFrameLocks noGrp="1" noChangeAspect="1"/>
          </p:cNvGraphicFramePr>
          <p:nvPr>
            <p:ph idx="1"/>
            <p:extLst>
              <p:ext uri="{D42A27DB-BD31-4B8C-83A1-F6EECF244321}">
                <p14:modId xmlns:p14="http://schemas.microsoft.com/office/powerpoint/2010/main" val="940526751"/>
              </p:ext>
            </p:extLst>
          </p:nvPr>
        </p:nvGraphicFramePr>
        <p:xfrm>
          <a:off x="914399" y="1576864"/>
          <a:ext cx="7391401" cy="4823936"/>
        </p:xfrm>
        <a:graphic>
          <a:graphicData uri="http://schemas.openxmlformats.org/presentationml/2006/ole">
            <mc:AlternateContent xmlns:mc="http://schemas.openxmlformats.org/markup-compatibility/2006">
              <mc:Choice xmlns:v="urn:schemas-microsoft-com:vml" Requires="v">
                <p:oleObj spid="_x0000_s12334" name="Worksheet" r:id="rId4" imgW="2743200" imgH="2190642" progId="Excel.Sheet.8">
                  <p:embed/>
                </p:oleObj>
              </mc:Choice>
              <mc:Fallback>
                <p:oleObj name="Worksheet" r:id="rId4" imgW="2743200" imgH="2190642" progId="Excel.Sheet.8">
                  <p:embed/>
                  <p:pic>
                    <p:nvPicPr>
                      <p:cNvPr id="0" name="Picture 32"/>
                      <p:cNvPicPr>
                        <a:picLocks noGrp="1" noChangeAspect="1" noChangeArrowheads="1"/>
                      </p:cNvPicPr>
                      <p:nvPr/>
                    </p:nvPicPr>
                    <p:blipFill>
                      <a:blip r:embed="rId5"/>
                      <a:srcRect/>
                      <a:stretch>
                        <a:fillRect/>
                      </a:stretch>
                    </p:blipFill>
                    <p:spPr bwMode="auto">
                      <a:xfrm>
                        <a:off x="914399" y="1576864"/>
                        <a:ext cx="7391401" cy="4823936"/>
                      </a:xfrm>
                      <a:prstGeom prst="rect">
                        <a:avLst/>
                      </a:prstGeom>
                      <a:noFill/>
                      <a:ln>
                        <a:noFill/>
                      </a:ln>
                      <a:effectLst/>
                      <a:extLst/>
                    </p:spPr>
                  </p:pic>
                </p:oleObj>
              </mc:Fallback>
            </mc:AlternateContent>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Footer Placeholder 3"/>
          <p:cNvSpPr>
            <a:spLocks noGrp="1"/>
          </p:cNvSpPr>
          <p:nvPr>
            <p:ph type="ftr" sz="quarter" idx="11"/>
          </p:nvPr>
        </p:nvSpPr>
        <p:spPr>
          <a:noFill/>
        </p:spPr>
        <p:txBody>
          <a:bodyPr/>
          <a:lstStyle/>
          <a:p>
            <a:r>
              <a:rPr lang="en-US" smtClean="0"/>
              <a:t>1</a:t>
            </a:r>
          </a:p>
        </p:txBody>
      </p:sp>
      <p:sp>
        <p:nvSpPr>
          <p:cNvPr id="16387" name="Slide Number Placeholder 4"/>
          <p:cNvSpPr>
            <a:spLocks noGrp="1"/>
          </p:cNvSpPr>
          <p:nvPr>
            <p:ph type="sldNum" sz="quarter" idx="12"/>
          </p:nvPr>
        </p:nvSpPr>
        <p:spPr>
          <a:noFill/>
        </p:spPr>
        <p:txBody>
          <a:bodyPr/>
          <a:lstStyle/>
          <a:p>
            <a:fld id="{7813060E-AA0A-4368-9402-E7B0468E0C74}" type="slidenum">
              <a:rPr lang="en-US" smtClean="0"/>
              <a:pPr/>
              <a:t>18</a:t>
            </a:fld>
            <a:endParaRPr lang="en-US" smtClean="0"/>
          </a:p>
        </p:txBody>
      </p:sp>
      <p:sp>
        <p:nvSpPr>
          <p:cNvPr id="1345538" name="Rectangle 2"/>
          <p:cNvSpPr>
            <a:spLocks noGrp="1" noRot="1" noChangeArrowheads="1"/>
          </p:cNvSpPr>
          <p:nvPr>
            <p:ph type="title"/>
          </p:nvPr>
        </p:nvSpPr>
        <p:spPr>
          <a:xfrm>
            <a:off x="457200" y="274638"/>
            <a:ext cx="8229600" cy="563562"/>
          </a:xfrm>
        </p:spPr>
        <p:txBody>
          <a:bodyPr/>
          <a:lstStyle/>
          <a:p>
            <a:pPr eaLnBrk="1" hangingPunct="1">
              <a:defRPr/>
            </a:pPr>
            <a:r>
              <a:rPr lang="en-US" sz="3000" i="1" u="sng" dirty="0" smtClean="0">
                <a:solidFill>
                  <a:schemeClr val="bg2"/>
                </a:solidFill>
                <a:effectLst/>
                <a:latin typeface="Comic Sans MS" pitchFamily="66" charset="0"/>
              </a:rPr>
              <a:t>Dividend</a:t>
            </a:r>
          </a:p>
        </p:txBody>
      </p:sp>
      <p:sp>
        <p:nvSpPr>
          <p:cNvPr id="16389" name="Rectangle 3"/>
          <p:cNvSpPr>
            <a:spLocks noChangeArrowheads="1"/>
          </p:cNvSpPr>
          <p:nvPr/>
        </p:nvSpPr>
        <p:spPr bwMode="auto">
          <a:xfrm>
            <a:off x="762000" y="457200"/>
            <a:ext cx="7239000" cy="7448193"/>
          </a:xfrm>
          <a:prstGeom prst="rect">
            <a:avLst/>
          </a:prstGeom>
          <a:noFill/>
          <a:ln w="9525">
            <a:noFill/>
            <a:miter lim="800000"/>
            <a:headEnd/>
            <a:tailEnd/>
          </a:ln>
        </p:spPr>
        <p:txBody>
          <a:bodyPr>
            <a:spAutoFit/>
          </a:bodyPr>
          <a:lstStyle/>
          <a:p>
            <a:pPr eaLnBrk="1" hangingPunct="1">
              <a:spcBef>
                <a:spcPct val="50000"/>
              </a:spcBef>
            </a:pPr>
            <a:endParaRPr lang="en-US" sz="2000" dirty="0">
              <a:solidFill>
                <a:schemeClr val="tx2"/>
              </a:solidFill>
              <a:latin typeface="Arial Black" pitchFamily="34" charset="0"/>
            </a:endParaRPr>
          </a:p>
          <a:p>
            <a:pPr eaLnBrk="1" hangingPunct="1">
              <a:spcBef>
                <a:spcPct val="50000"/>
              </a:spcBef>
              <a:buSzPct val="85000"/>
              <a:buFontTx/>
              <a:buBlip>
                <a:blip r:embed="rId2"/>
              </a:buBlip>
            </a:pPr>
            <a:r>
              <a:rPr lang="en-US" sz="2200" dirty="0">
                <a:solidFill>
                  <a:schemeClr val="bg2"/>
                </a:solidFill>
                <a:latin typeface="Comic Sans MS" pitchFamily="66" charset="0"/>
              </a:rPr>
              <a:t>Dividend Policy provides liberal payout</a:t>
            </a:r>
          </a:p>
          <a:p>
            <a:pPr eaLnBrk="1" hangingPunct="1">
              <a:spcBef>
                <a:spcPct val="50000"/>
              </a:spcBef>
              <a:buSzPct val="85000"/>
              <a:buFontTx/>
              <a:buBlip>
                <a:blip r:embed="rId2"/>
              </a:buBlip>
            </a:pPr>
            <a:r>
              <a:rPr lang="en-US" sz="2200" dirty="0">
                <a:solidFill>
                  <a:schemeClr val="bg2"/>
                </a:solidFill>
                <a:latin typeface="Comic Sans MS" pitchFamily="66" charset="0"/>
              </a:rPr>
              <a:t>Track </a:t>
            </a:r>
            <a:r>
              <a:rPr lang="en-US" sz="2200" dirty="0" smtClean="0">
                <a:solidFill>
                  <a:schemeClr val="bg2"/>
                </a:solidFill>
                <a:latin typeface="Comic Sans MS" pitchFamily="66" charset="0"/>
              </a:rPr>
              <a:t>record of last five years</a:t>
            </a:r>
          </a:p>
          <a:p>
            <a:pPr eaLnBrk="1" hangingPunct="1">
              <a:spcBef>
                <a:spcPct val="50000"/>
              </a:spcBef>
              <a:buSzPct val="85000"/>
              <a:buFontTx/>
              <a:buBlip>
                <a:blip r:embed="rId2"/>
              </a:buBlip>
            </a:pPr>
            <a:endParaRPr lang="en-US" sz="2200" dirty="0">
              <a:solidFill>
                <a:schemeClr val="bg2"/>
              </a:solidFill>
              <a:latin typeface="Comic Sans MS" pitchFamily="66" charset="0"/>
            </a:endParaRPr>
          </a:p>
          <a:p>
            <a:pPr lvl="4" eaLnBrk="1" hangingPunct="1">
              <a:buSzPct val="85000"/>
            </a:pPr>
            <a:r>
              <a:rPr lang="en-US" sz="2200" u="sng" dirty="0">
                <a:solidFill>
                  <a:schemeClr val="bg2"/>
                </a:solidFill>
                <a:latin typeface="Comic Sans MS" pitchFamily="66" charset="0"/>
              </a:rPr>
              <a:t>Year</a:t>
            </a:r>
            <a:r>
              <a:rPr lang="en-US" sz="2200" dirty="0">
                <a:solidFill>
                  <a:schemeClr val="bg2"/>
                </a:solidFill>
                <a:latin typeface="Comic Sans MS" pitchFamily="66" charset="0"/>
              </a:rPr>
              <a:t>		</a:t>
            </a:r>
            <a:r>
              <a:rPr lang="en-US" sz="2200" u="sng" dirty="0">
                <a:solidFill>
                  <a:schemeClr val="bg2"/>
                </a:solidFill>
                <a:latin typeface="Comic Sans MS" pitchFamily="66" charset="0"/>
              </a:rPr>
              <a:t>% of equity</a:t>
            </a:r>
            <a:r>
              <a:rPr lang="en-US" sz="2200" dirty="0">
                <a:solidFill>
                  <a:schemeClr val="bg2"/>
                </a:solidFill>
                <a:latin typeface="Comic Sans MS" pitchFamily="66" charset="0"/>
              </a:rPr>
              <a:t>	</a:t>
            </a:r>
            <a:endParaRPr lang="en-US" sz="2200" u="sng" dirty="0">
              <a:solidFill>
                <a:schemeClr val="bg2"/>
              </a:solidFill>
              <a:latin typeface="Comic Sans MS" pitchFamily="66" charset="0"/>
            </a:endParaRPr>
          </a:p>
          <a:p>
            <a:pPr eaLnBrk="1" hangingPunct="1">
              <a:buSzPct val="85000"/>
            </a:pPr>
            <a:r>
              <a:rPr lang="en-US" sz="2200" dirty="0">
                <a:solidFill>
                  <a:schemeClr val="bg2"/>
                </a:solidFill>
                <a:latin typeface="Comic Sans MS" pitchFamily="66" charset="0"/>
              </a:rPr>
              <a:t>		</a:t>
            </a:r>
            <a:r>
              <a:rPr lang="en-US" sz="2200" dirty="0" smtClean="0">
                <a:solidFill>
                  <a:schemeClr val="bg2"/>
                </a:solidFill>
                <a:latin typeface="Comic Sans MS" pitchFamily="66" charset="0"/>
              </a:rPr>
              <a:t>FY12</a:t>
            </a:r>
            <a:r>
              <a:rPr lang="en-US" sz="2200" dirty="0">
                <a:solidFill>
                  <a:schemeClr val="bg2"/>
                </a:solidFill>
                <a:latin typeface="Comic Sans MS" pitchFamily="66" charset="0"/>
              </a:rPr>
              <a:t>		     50 </a:t>
            </a:r>
          </a:p>
          <a:p>
            <a:pPr lvl="2" eaLnBrk="1" hangingPunct="1">
              <a:spcBef>
                <a:spcPct val="50000"/>
              </a:spcBef>
              <a:buSzPct val="85000"/>
            </a:pPr>
            <a:r>
              <a:rPr lang="en-US" sz="2200" dirty="0">
                <a:solidFill>
                  <a:schemeClr val="bg2"/>
                </a:solidFill>
                <a:latin typeface="Comic Sans MS" pitchFamily="66" charset="0"/>
              </a:rPr>
              <a:t>	FY 13		     </a:t>
            </a:r>
            <a:r>
              <a:rPr lang="en-US" sz="2200" dirty="0" smtClean="0">
                <a:solidFill>
                  <a:schemeClr val="bg2"/>
                </a:solidFill>
                <a:latin typeface="Comic Sans MS" pitchFamily="66" charset="0"/>
              </a:rPr>
              <a:t>55</a:t>
            </a:r>
            <a:endParaRPr lang="en-US" sz="2200" dirty="0">
              <a:solidFill>
                <a:schemeClr val="bg2"/>
              </a:solidFill>
              <a:latin typeface="Comic Sans MS" pitchFamily="66" charset="0"/>
            </a:endParaRPr>
          </a:p>
          <a:p>
            <a:pPr lvl="2" eaLnBrk="1" hangingPunct="1">
              <a:spcBef>
                <a:spcPct val="50000"/>
              </a:spcBef>
              <a:buSzPct val="85000"/>
            </a:pPr>
            <a:r>
              <a:rPr lang="en-US" sz="2200" dirty="0">
                <a:solidFill>
                  <a:schemeClr val="bg2"/>
                </a:solidFill>
                <a:latin typeface="Comic Sans MS" pitchFamily="66" charset="0"/>
              </a:rPr>
              <a:t>	</a:t>
            </a:r>
            <a:r>
              <a:rPr lang="en-US" sz="2200" dirty="0" smtClean="0">
                <a:solidFill>
                  <a:schemeClr val="bg2"/>
                </a:solidFill>
                <a:latin typeface="Comic Sans MS" pitchFamily="66" charset="0"/>
              </a:rPr>
              <a:t>FY 14		     55 </a:t>
            </a:r>
            <a:r>
              <a:rPr lang="en-US" sz="2200" i="1" dirty="0" smtClean="0">
                <a:solidFill>
                  <a:schemeClr val="bg2"/>
                </a:solidFill>
                <a:latin typeface="Comic Sans MS" pitchFamily="66" charset="0"/>
              </a:rPr>
              <a:t>	</a:t>
            </a:r>
          </a:p>
          <a:p>
            <a:pPr lvl="2" eaLnBrk="1" hangingPunct="1">
              <a:spcBef>
                <a:spcPct val="50000"/>
              </a:spcBef>
              <a:buSzPct val="85000"/>
            </a:pPr>
            <a:r>
              <a:rPr lang="en-US" sz="2200" i="1" dirty="0" smtClean="0">
                <a:solidFill>
                  <a:schemeClr val="bg2"/>
                </a:solidFill>
                <a:latin typeface="Comic Sans MS" pitchFamily="66" charset="0"/>
              </a:rPr>
              <a:t>	</a:t>
            </a:r>
            <a:r>
              <a:rPr lang="en-US" sz="2200" dirty="0" smtClean="0">
                <a:solidFill>
                  <a:schemeClr val="bg2"/>
                </a:solidFill>
                <a:latin typeface="Comic Sans MS" pitchFamily="66" charset="0"/>
              </a:rPr>
              <a:t>FY 15 		     60</a:t>
            </a:r>
          </a:p>
          <a:p>
            <a:pPr lvl="2" eaLnBrk="1" hangingPunct="1">
              <a:spcBef>
                <a:spcPct val="50000"/>
              </a:spcBef>
              <a:buSzPct val="85000"/>
            </a:pPr>
            <a:r>
              <a:rPr lang="en-US" sz="2200" dirty="0" smtClean="0">
                <a:solidFill>
                  <a:schemeClr val="bg2"/>
                </a:solidFill>
                <a:latin typeface="Comic Sans MS" pitchFamily="66" charset="0"/>
              </a:rPr>
              <a:t>	FY 16</a:t>
            </a:r>
            <a:r>
              <a:rPr lang="en-US" sz="2200" dirty="0">
                <a:solidFill>
                  <a:schemeClr val="bg2"/>
                </a:solidFill>
                <a:latin typeface="Comic Sans MS" pitchFamily="66" charset="0"/>
              </a:rPr>
              <a:t>	</a:t>
            </a:r>
            <a:r>
              <a:rPr lang="en-US" sz="2200" dirty="0" smtClean="0">
                <a:solidFill>
                  <a:schemeClr val="bg2"/>
                </a:solidFill>
                <a:latin typeface="Comic Sans MS" pitchFamily="66" charset="0"/>
              </a:rPr>
              <a:t>	     60		</a:t>
            </a:r>
            <a:endParaRPr lang="en-US" sz="2200" dirty="0">
              <a:solidFill>
                <a:schemeClr val="bg2"/>
              </a:solidFill>
              <a:latin typeface="Comic Sans MS" pitchFamily="66" charset="0"/>
            </a:endParaRPr>
          </a:p>
          <a:p>
            <a:pPr lvl="2" eaLnBrk="1" hangingPunct="1">
              <a:spcBef>
                <a:spcPct val="50000"/>
              </a:spcBef>
              <a:buSzPct val="85000"/>
            </a:pPr>
            <a:r>
              <a:rPr lang="en-US" sz="2200" i="1" dirty="0">
                <a:latin typeface="Comic Sans MS" pitchFamily="66" charset="0"/>
              </a:rPr>
              <a:t>	</a:t>
            </a:r>
          </a:p>
          <a:p>
            <a:pPr lvl="2" eaLnBrk="1" hangingPunct="1">
              <a:spcBef>
                <a:spcPct val="50000"/>
              </a:spcBef>
              <a:buSzPct val="85000"/>
            </a:pPr>
            <a:endParaRPr lang="en-US" sz="2000" dirty="0">
              <a:latin typeface="Arial" charset="0"/>
            </a:endParaRPr>
          </a:p>
          <a:p>
            <a:pPr lvl="2" eaLnBrk="1" hangingPunct="1">
              <a:spcBef>
                <a:spcPct val="50000"/>
              </a:spcBef>
              <a:buSzPct val="85000"/>
            </a:pPr>
            <a:r>
              <a:rPr lang="en-US" sz="2000" dirty="0">
                <a:latin typeface="Arial" charset="0"/>
              </a:rPr>
              <a:t>	</a:t>
            </a:r>
          </a:p>
          <a:p>
            <a:pPr lvl="2" eaLnBrk="1" hangingPunct="1">
              <a:spcBef>
                <a:spcPct val="50000"/>
              </a:spcBef>
              <a:buSzPct val="85000"/>
            </a:pPr>
            <a:endParaRPr lang="en-US" sz="2000" dirty="0">
              <a:latin typeface="Arial" charset="0"/>
            </a:endParaRPr>
          </a:p>
          <a:p>
            <a:pPr lvl="2" eaLnBrk="1" hangingPunct="1">
              <a:spcBef>
                <a:spcPct val="50000"/>
              </a:spcBef>
              <a:buSzPct val="85000"/>
            </a:pPr>
            <a:endParaRPr lang="en-US" sz="2000" dirty="0">
              <a:latin typeface="Arial" charset="0"/>
            </a:endParaRPr>
          </a:p>
          <a:p>
            <a:pPr lvl="2" eaLnBrk="1" hangingPunct="1">
              <a:spcBef>
                <a:spcPct val="50000"/>
              </a:spcBef>
              <a:buSzPct val="85000"/>
            </a:pPr>
            <a:endParaRPr lang="en-US" sz="2000" dirty="0">
              <a:latin typeface="Arial"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Footer Placeholder 4"/>
          <p:cNvSpPr>
            <a:spLocks noGrp="1"/>
          </p:cNvSpPr>
          <p:nvPr>
            <p:ph type="ftr" sz="quarter" idx="11"/>
          </p:nvPr>
        </p:nvSpPr>
        <p:spPr>
          <a:noFill/>
        </p:spPr>
        <p:txBody>
          <a:bodyPr/>
          <a:lstStyle/>
          <a:p>
            <a:r>
              <a:rPr lang="en-US" smtClean="0"/>
              <a:t>1</a:t>
            </a:r>
          </a:p>
        </p:txBody>
      </p:sp>
      <p:sp>
        <p:nvSpPr>
          <p:cNvPr id="18435" name="Slide Number Placeholder 5"/>
          <p:cNvSpPr>
            <a:spLocks noGrp="1"/>
          </p:cNvSpPr>
          <p:nvPr>
            <p:ph type="sldNum" sz="quarter" idx="12"/>
          </p:nvPr>
        </p:nvSpPr>
        <p:spPr>
          <a:noFill/>
        </p:spPr>
        <p:txBody>
          <a:bodyPr/>
          <a:lstStyle/>
          <a:p>
            <a:fld id="{C9D5EEFF-6C56-41EC-A4CD-5EA067E37677}" type="slidenum">
              <a:rPr lang="en-US" smtClean="0"/>
              <a:pPr/>
              <a:t>19</a:t>
            </a:fld>
            <a:endParaRPr lang="en-US" smtClean="0"/>
          </a:p>
        </p:txBody>
      </p:sp>
      <p:sp>
        <p:nvSpPr>
          <p:cNvPr id="1347586" name="Rectangle 2"/>
          <p:cNvSpPr>
            <a:spLocks noGrp="1" noRot="1" noChangeArrowheads="1"/>
          </p:cNvSpPr>
          <p:nvPr>
            <p:ph type="title"/>
          </p:nvPr>
        </p:nvSpPr>
        <p:spPr>
          <a:xfrm>
            <a:off x="457200" y="228600"/>
            <a:ext cx="8229600" cy="762000"/>
          </a:xfrm>
        </p:spPr>
        <p:txBody>
          <a:bodyPr/>
          <a:lstStyle/>
          <a:p>
            <a:pPr eaLnBrk="1" hangingPunct="1">
              <a:defRPr/>
            </a:pPr>
            <a:r>
              <a:rPr lang="en-US" sz="3000" i="1" u="sng" dirty="0" smtClean="0">
                <a:solidFill>
                  <a:schemeClr val="bg2"/>
                </a:solidFill>
                <a:effectLst/>
                <a:latin typeface="Comic Sans MS" pitchFamily="66" charset="0"/>
              </a:rPr>
              <a:t>Acquisition of Equity in Other CGDs</a:t>
            </a:r>
          </a:p>
        </p:txBody>
      </p:sp>
      <p:sp>
        <p:nvSpPr>
          <p:cNvPr id="1347587" name="Rectangle 3"/>
          <p:cNvSpPr>
            <a:spLocks noGrp="1" noChangeArrowheads="1"/>
          </p:cNvSpPr>
          <p:nvPr>
            <p:ph type="body" idx="1"/>
          </p:nvPr>
        </p:nvSpPr>
        <p:spPr>
          <a:xfrm>
            <a:off x="381000" y="1143000"/>
            <a:ext cx="8382000" cy="5334000"/>
          </a:xfrm>
        </p:spPr>
        <p:txBody>
          <a:bodyPr/>
          <a:lstStyle/>
          <a:p>
            <a:pPr lvl="1" algn="just" eaLnBrk="1" hangingPunct="1">
              <a:buClr>
                <a:schemeClr val="hlink"/>
              </a:buClr>
              <a:buFont typeface="Arial" pitchFamily="34" charset="0"/>
              <a:buChar char="•"/>
              <a:defRPr/>
            </a:pPr>
            <a:r>
              <a:rPr lang="en-US" sz="2000" dirty="0" smtClean="0">
                <a:solidFill>
                  <a:schemeClr val="bg2"/>
                </a:solidFill>
                <a:effectLst/>
                <a:latin typeface="Comic Sans MS" pitchFamily="66" charset="0"/>
              </a:rPr>
              <a:t>IGL  has acquired 50% equity share capital of Central UP Gas Limited (CUGL) for Rs. 69 crores.  CUGL is engaged in the CGD in the cities of Kanpur and Bareilly, Unnao &amp; Jhansi in Uttar Pradesh.</a:t>
            </a:r>
          </a:p>
          <a:p>
            <a:pPr lvl="1" algn="just" eaLnBrk="1" hangingPunct="1">
              <a:buClr>
                <a:schemeClr val="hlink"/>
              </a:buClr>
              <a:buFont typeface="Arial" pitchFamily="34" charset="0"/>
              <a:buChar char="•"/>
              <a:defRPr/>
            </a:pPr>
            <a:endParaRPr lang="en-US" sz="2000" dirty="0" smtClean="0">
              <a:solidFill>
                <a:schemeClr val="bg2"/>
              </a:solidFill>
              <a:effectLst/>
              <a:latin typeface="Comic Sans MS" pitchFamily="66" charset="0"/>
            </a:endParaRPr>
          </a:p>
          <a:p>
            <a:pPr lvl="1" algn="just" eaLnBrk="1" hangingPunct="1">
              <a:buClr>
                <a:schemeClr val="hlink"/>
              </a:buClr>
              <a:buFont typeface="Arial" pitchFamily="34" charset="0"/>
              <a:buChar char="•"/>
              <a:defRPr/>
            </a:pPr>
            <a:r>
              <a:rPr lang="en-US" sz="2000" dirty="0" smtClean="0">
                <a:solidFill>
                  <a:schemeClr val="bg2"/>
                </a:solidFill>
                <a:effectLst/>
                <a:latin typeface="Comic Sans MS" pitchFamily="66" charset="0"/>
              </a:rPr>
              <a:t>IGL has acquired 50% equity share capital of Maharashtra Natural  Gas Limited (MNGL) at a price of Rs.38 per equity share aggregating to Rs. 190 crores.  MNGL is engaged in the CGD in the city of Pune and nearby areas.</a:t>
            </a:r>
          </a:p>
          <a:p>
            <a:pPr lvl="1" algn="just" eaLnBrk="1" hangingPunct="1">
              <a:buClr>
                <a:schemeClr val="hlink"/>
              </a:buClr>
              <a:buFont typeface="Arial" pitchFamily="34" charset="0"/>
              <a:buChar char="•"/>
              <a:defRPr/>
            </a:pPr>
            <a:endParaRPr lang="en-US" sz="2000" dirty="0" smtClean="0">
              <a:solidFill>
                <a:schemeClr val="bg2"/>
              </a:solidFill>
              <a:effectLst/>
              <a:latin typeface="Comic Sans MS" pitchFamily="66" charset="0"/>
            </a:endParaRPr>
          </a:p>
          <a:p>
            <a:pPr lvl="1" algn="just" eaLnBrk="1" hangingPunct="1">
              <a:buClr>
                <a:schemeClr val="hlink"/>
              </a:buClr>
              <a:buNone/>
              <a:defRPr/>
            </a:pPr>
            <a:r>
              <a:rPr lang="en-US" sz="2000" dirty="0" smtClean="0">
                <a:solidFill>
                  <a:schemeClr val="bg2"/>
                </a:solidFill>
                <a:effectLst/>
                <a:latin typeface="Comic Sans MS" pitchFamily="66" charset="0"/>
              </a:rPr>
              <a:t>	The above has resulted in diversification of geographical areas and consolidated earnings of IGL to improve by approx.  10 %.</a:t>
            </a:r>
          </a:p>
          <a:p>
            <a:pPr lvl="1" algn="just" eaLnBrk="1" hangingPunct="1">
              <a:buClr>
                <a:schemeClr val="hlink"/>
              </a:buClr>
              <a:buNone/>
              <a:defRPr/>
            </a:pPr>
            <a:endParaRPr lang="en-US" sz="2000" dirty="0" smtClean="0">
              <a:solidFill>
                <a:schemeClr val="bg2"/>
              </a:solidFill>
              <a:effectLst/>
              <a:latin typeface="Comic Sans MS" pitchFamily="66" charset="0"/>
            </a:endParaRPr>
          </a:p>
          <a:p>
            <a:pPr marL="457200" lvl="1" indent="0" algn="just" eaLnBrk="1" hangingPunct="1">
              <a:buClr>
                <a:schemeClr val="hlink"/>
              </a:buClr>
              <a:buNone/>
              <a:defRPr/>
            </a:pPr>
            <a:endParaRPr lang="en-US" sz="2400" dirty="0" smtClean="0">
              <a:effectLst/>
              <a:latin typeface="Comic Sans MS" pitchFamily="66" charset="0"/>
            </a:endParaRPr>
          </a:p>
          <a:p>
            <a:pPr lvl="1" algn="just" eaLnBrk="1" hangingPunct="1">
              <a:buClr>
                <a:schemeClr val="hlink"/>
              </a:buClr>
              <a:buNone/>
              <a:defRPr/>
            </a:pPr>
            <a:endParaRPr lang="en-US" sz="2400" dirty="0" smtClean="0">
              <a:latin typeface="Comic Sans MS" pitchFamily="66"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Footer Placeholder 3"/>
          <p:cNvSpPr>
            <a:spLocks noGrp="1"/>
          </p:cNvSpPr>
          <p:nvPr>
            <p:ph type="ftr" sz="quarter" idx="11"/>
          </p:nvPr>
        </p:nvSpPr>
        <p:spPr>
          <a:noFill/>
        </p:spPr>
        <p:txBody>
          <a:bodyPr/>
          <a:lstStyle/>
          <a:p>
            <a:r>
              <a:rPr lang="en-US" smtClean="0"/>
              <a:t>1</a:t>
            </a:r>
          </a:p>
        </p:txBody>
      </p:sp>
      <p:sp>
        <p:nvSpPr>
          <p:cNvPr id="15363" name="Slide Number Placeholder 4"/>
          <p:cNvSpPr>
            <a:spLocks noGrp="1"/>
          </p:cNvSpPr>
          <p:nvPr>
            <p:ph type="sldNum" sz="quarter" idx="12"/>
          </p:nvPr>
        </p:nvSpPr>
        <p:spPr>
          <a:noFill/>
        </p:spPr>
        <p:txBody>
          <a:bodyPr/>
          <a:lstStyle/>
          <a:p>
            <a:fld id="{BEA704E2-94C9-4F32-AF8A-616CD546B6ED}" type="slidenum">
              <a:rPr lang="en-US" smtClean="0"/>
              <a:pPr/>
              <a:t>2</a:t>
            </a:fld>
            <a:endParaRPr lang="en-US" smtClean="0"/>
          </a:p>
        </p:txBody>
      </p:sp>
      <p:sp>
        <p:nvSpPr>
          <p:cNvPr id="1308674" name="Rectangle 2"/>
          <p:cNvSpPr>
            <a:spLocks noGrp="1" noRot="1" noChangeArrowheads="1"/>
          </p:cNvSpPr>
          <p:nvPr>
            <p:ph type="title"/>
          </p:nvPr>
        </p:nvSpPr>
        <p:spPr>
          <a:xfrm>
            <a:off x="457200" y="274638"/>
            <a:ext cx="8229600" cy="639762"/>
          </a:xfrm>
        </p:spPr>
        <p:txBody>
          <a:bodyPr/>
          <a:lstStyle/>
          <a:p>
            <a:pPr eaLnBrk="1" hangingPunct="1">
              <a:defRPr/>
            </a:pPr>
            <a:r>
              <a:rPr lang="en-US" sz="3000" i="1" u="sng" dirty="0" smtClean="0">
                <a:solidFill>
                  <a:schemeClr val="bg2"/>
                </a:solidFill>
                <a:effectLst/>
                <a:latin typeface="Comic Sans MS" pitchFamily="66" charset="0"/>
              </a:rPr>
              <a:t>Background</a:t>
            </a:r>
          </a:p>
        </p:txBody>
      </p:sp>
      <p:sp>
        <p:nvSpPr>
          <p:cNvPr id="15365" name="Rectangle 3"/>
          <p:cNvSpPr>
            <a:spLocks noChangeArrowheads="1"/>
          </p:cNvSpPr>
          <p:nvPr/>
        </p:nvSpPr>
        <p:spPr bwMode="auto">
          <a:xfrm>
            <a:off x="609600" y="533400"/>
            <a:ext cx="7239000" cy="1311275"/>
          </a:xfrm>
          <a:prstGeom prst="rect">
            <a:avLst/>
          </a:prstGeom>
          <a:noFill/>
          <a:ln w="9525">
            <a:noFill/>
            <a:miter lim="800000"/>
            <a:headEnd/>
            <a:tailEnd/>
          </a:ln>
        </p:spPr>
        <p:txBody>
          <a:bodyPr>
            <a:spAutoFit/>
          </a:bodyPr>
          <a:lstStyle/>
          <a:p>
            <a:pPr eaLnBrk="1" hangingPunct="1">
              <a:spcBef>
                <a:spcPct val="50000"/>
              </a:spcBef>
            </a:pPr>
            <a:endParaRPr lang="en-US" sz="2000">
              <a:solidFill>
                <a:schemeClr val="tx2"/>
              </a:solidFill>
              <a:latin typeface="Arial Black" pitchFamily="34" charset="0"/>
            </a:endParaRPr>
          </a:p>
          <a:p>
            <a:pPr lvl="2" eaLnBrk="1" hangingPunct="1">
              <a:spcBef>
                <a:spcPct val="50000"/>
              </a:spcBef>
              <a:buSzPct val="85000"/>
            </a:pPr>
            <a:endParaRPr lang="en-US" sz="2000">
              <a:latin typeface="Arial" charset="0"/>
            </a:endParaRPr>
          </a:p>
          <a:p>
            <a:pPr lvl="2" eaLnBrk="1" hangingPunct="1">
              <a:spcBef>
                <a:spcPct val="50000"/>
              </a:spcBef>
              <a:buSzPct val="85000"/>
            </a:pPr>
            <a:endParaRPr lang="en-US" sz="2000">
              <a:latin typeface="Arial" charset="0"/>
            </a:endParaRPr>
          </a:p>
        </p:txBody>
      </p:sp>
      <p:sp>
        <p:nvSpPr>
          <p:cNvPr id="15366" name="Rectangle 4"/>
          <p:cNvSpPr>
            <a:spLocks noChangeArrowheads="1"/>
          </p:cNvSpPr>
          <p:nvPr/>
        </p:nvSpPr>
        <p:spPr bwMode="auto">
          <a:xfrm>
            <a:off x="457200" y="1371600"/>
            <a:ext cx="8458200" cy="6001643"/>
          </a:xfrm>
          <a:prstGeom prst="rect">
            <a:avLst/>
          </a:prstGeom>
          <a:noFill/>
          <a:ln w="9525">
            <a:noFill/>
            <a:miter lim="800000"/>
            <a:headEnd/>
            <a:tailEnd/>
          </a:ln>
        </p:spPr>
        <p:txBody>
          <a:bodyPr>
            <a:spAutoFit/>
          </a:bodyPr>
          <a:lstStyle/>
          <a:p>
            <a:pPr algn="just"/>
            <a:r>
              <a:rPr lang="en-US" sz="2200" dirty="0">
                <a:solidFill>
                  <a:schemeClr val="bg2"/>
                </a:solidFill>
                <a:latin typeface="Comic Sans MS" pitchFamily="66" charset="0"/>
              </a:rPr>
              <a:t>Incorporated in 1998, IGL is a Joint Venture of GAIL and BPCL. Govt. of NCT of Delhi is also holding 5% equity </a:t>
            </a:r>
          </a:p>
          <a:p>
            <a:pPr algn="just"/>
            <a:r>
              <a:rPr lang="en-US" sz="2200" dirty="0">
                <a:solidFill>
                  <a:schemeClr val="bg2"/>
                </a:solidFill>
                <a:latin typeface="Comic Sans MS" pitchFamily="66" charset="0"/>
              </a:rPr>
              <a:t> </a:t>
            </a:r>
          </a:p>
          <a:p>
            <a:pPr algn="just"/>
            <a:r>
              <a:rPr lang="en-US" sz="2200" dirty="0">
                <a:solidFill>
                  <a:schemeClr val="bg2"/>
                </a:solidFill>
                <a:latin typeface="Comic Sans MS" pitchFamily="66" charset="0"/>
              </a:rPr>
              <a:t>IGL started its operations in NCT of Delhi in 1999 with only 9 CNG stations and 1000 PNG consumers</a:t>
            </a:r>
          </a:p>
          <a:p>
            <a:pPr algn="just"/>
            <a:endParaRPr lang="en-US" sz="2200" dirty="0">
              <a:solidFill>
                <a:schemeClr val="bg2"/>
              </a:solidFill>
              <a:latin typeface="Comic Sans MS" pitchFamily="66" charset="0"/>
            </a:endParaRPr>
          </a:p>
          <a:p>
            <a:pPr algn="just"/>
            <a:r>
              <a:rPr lang="en-US" sz="2200" dirty="0">
                <a:solidFill>
                  <a:schemeClr val="bg2"/>
                </a:solidFill>
                <a:latin typeface="Comic Sans MS" pitchFamily="66" charset="0"/>
              </a:rPr>
              <a:t>Today IGL has its operations in NCT of Delhi, Noida, Greater Noida and Ghaziabad with </a:t>
            </a:r>
            <a:r>
              <a:rPr lang="en-US" sz="2200" dirty="0" smtClean="0">
                <a:solidFill>
                  <a:schemeClr val="bg2"/>
                </a:solidFill>
                <a:latin typeface="Comic Sans MS" pitchFamily="66" charset="0"/>
              </a:rPr>
              <a:t>418 </a:t>
            </a:r>
            <a:r>
              <a:rPr lang="en-US" sz="2200" dirty="0">
                <a:solidFill>
                  <a:schemeClr val="bg2"/>
                </a:solidFill>
                <a:latin typeface="Comic Sans MS" pitchFamily="66" charset="0"/>
              </a:rPr>
              <a:t>CNG stations, </a:t>
            </a:r>
            <a:r>
              <a:rPr lang="en-US" sz="2200" dirty="0" smtClean="0">
                <a:solidFill>
                  <a:schemeClr val="bg2"/>
                </a:solidFill>
                <a:latin typeface="Comic Sans MS" pitchFamily="66" charset="0"/>
              </a:rPr>
              <a:t>6.75 lacs residential </a:t>
            </a:r>
            <a:r>
              <a:rPr lang="en-US" sz="2200" dirty="0">
                <a:solidFill>
                  <a:schemeClr val="bg2"/>
                </a:solidFill>
                <a:latin typeface="Comic Sans MS" pitchFamily="66" charset="0"/>
              </a:rPr>
              <a:t>consumers and </a:t>
            </a:r>
            <a:r>
              <a:rPr lang="en-US" sz="2200" dirty="0" smtClean="0">
                <a:solidFill>
                  <a:schemeClr val="bg2"/>
                </a:solidFill>
                <a:latin typeface="Comic Sans MS" pitchFamily="66" charset="0"/>
              </a:rPr>
              <a:t>2.8 thousand </a:t>
            </a:r>
            <a:r>
              <a:rPr lang="en-US" sz="2200" dirty="0">
                <a:solidFill>
                  <a:schemeClr val="bg2"/>
                </a:solidFill>
                <a:latin typeface="Comic Sans MS" pitchFamily="66" charset="0"/>
              </a:rPr>
              <a:t>industrial / commercial customers</a:t>
            </a:r>
          </a:p>
          <a:p>
            <a:pPr algn="just"/>
            <a:endParaRPr lang="en-US" sz="2200" dirty="0">
              <a:solidFill>
                <a:schemeClr val="bg2"/>
              </a:solidFill>
              <a:latin typeface="Comic Sans MS" pitchFamily="66" charset="0"/>
            </a:endParaRPr>
          </a:p>
          <a:p>
            <a:pPr algn="just"/>
            <a:r>
              <a:rPr lang="en-US" sz="2200" dirty="0">
                <a:solidFill>
                  <a:schemeClr val="bg2"/>
                </a:solidFill>
                <a:latin typeface="Comic Sans MS" pitchFamily="66" charset="0"/>
              </a:rPr>
              <a:t>Fuelling the largest CNG Bus fleet in the World</a:t>
            </a:r>
          </a:p>
          <a:p>
            <a:endParaRPr lang="en-US" dirty="0">
              <a:latin typeface="Comic Sans MS" pitchFamily="66" charset="0"/>
            </a:endParaRPr>
          </a:p>
          <a:p>
            <a:endParaRPr lang="en-US" dirty="0">
              <a:latin typeface="Comic Sans MS" pitchFamily="66" charset="0"/>
            </a:endParaRPr>
          </a:p>
          <a:p>
            <a:endParaRPr lang="en-US" dirty="0">
              <a:latin typeface="Comic Sans MS" pitchFamily="66" charset="0"/>
            </a:endParaRPr>
          </a:p>
          <a:p>
            <a:endParaRPr lang="en-US" dirty="0">
              <a:latin typeface="Comic Sans MS" pitchFamily="66" charset="0"/>
            </a:endParaRPr>
          </a:p>
          <a:p>
            <a:endParaRPr lang="en-US" dirty="0">
              <a:latin typeface="Comic Sans MS" pitchFamily="66"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i="1" u="sng" dirty="0" smtClean="0">
                <a:solidFill>
                  <a:schemeClr val="bg2"/>
                </a:solidFill>
                <a:effectLst/>
                <a:latin typeface="Comic Sans MS" pitchFamily="66" charset="0"/>
              </a:rPr>
              <a:t>Consolidated</a:t>
            </a:r>
            <a:r>
              <a:rPr lang="en-US" i="1" u="sng" dirty="0" smtClean="0">
                <a:solidFill>
                  <a:schemeClr val="bg2"/>
                </a:solidFill>
                <a:effectLst/>
                <a:latin typeface="Comic Sans MS" pitchFamily="66" charset="0"/>
              </a:rPr>
              <a:t> </a:t>
            </a:r>
            <a:r>
              <a:rPr lang="en-US" sz="3000" i="1" u="sng" dirty="0" smtClean="0">
                <a:solidFill>
                  <a:schemeClr val="bg2"/>
                </a:solidFill>
                <a:effectLst/>
                <a:latin typeface="Comic Sans MS" pitchFamily="66" charset="0"/>
              </a:rPr>
              <a:t>Results</a:t>
            </a:r>
            <a:endParaRPr lang="en-US" sz="3000" dirty="0"/>
          </a:p>
        </p:txBody>
      </p:sp>
      <p:sp>
        <p:nvSpPr>
          <p:cNvPr id="3" name="Content Placeholder 2"/>
          <p:cNvSpPr>
            <a:spLocks noGrp="1"/>
          </p:cNvSpPr>
          <p:nvPr>
            <p:ph idx="1"/>
          </p:nvPr>
        </p:nvSpPr>
        <p:spPr>
          <a:xfrm>
            <a:off x="457200" y="1524000"/>
            <a:ext cx="8229600" cy="1447800"/>
          </a:xfrm>
        </p:spPr>
        <p:txBody>
          <a:bodyPr/>
          <a:lstStyle/>
          <a:p>
            <a:pPr algn="just"/>
            <a:r>
              <a:rPr lang="en-US" sz="2200" kern="1200" dirty="0">
                <a:solidFill>
                  <a:schemeClr val="bg2"/>
                </a:solidFill>
                <a:effectLst/>
                <a:latin typeface="Comic Sans MS" pitchFamily="66" charset="0"/>
              </a:rPr>
              <a:t>First time consolidation of financial results has been done </a:t>
            </a:r>
            <a:r>
              <a:rPr lang="en-US" sz="2200" kern="1200" dirty="0" smtClean="0">
                <a:solidFill>
                  <a:schemeClr val="bg2"/>
                </a:solidFill>
                <a:effectLst/>
                <a:latin typeface="Comic Sans MS" pitchFamily="66" charset="0"/>
              </a:rPr>
              <a:t>during FY 2015-16 with </a:t>
            </a:r>
            <a:r>
              <a:rPr lang="en-US" sz="2200" kern="1200" dirty="0">
                <a:solidFill>
                  <a:schemeClr val="bg2"/>
                </a:solidFill>
                <a:effectLst/>
                <a:latin typeface="Comic Sans MS" pitchFamily="66" charset="0"/>
              </a:rPr>
              <a:t>the Associates i.e. CUGL &amp; MNGL on equity method considering 50% share in profit. The standalone and consolidated results are as under.</a:t>
            </a:r>
          </a:p>
        </p:txBody>
      </p:sp>
      <p:sp>
        <p:nvSpPr>
          <p:cNvPr id="5" name="Slide Number Placeholder 4"/>
          <p:cNvSpPr>
            <a:spLocks noGrp="1"/>
          </p:cNvSpPr>
          <p:nvPr>
            <p:ph type="sldNum" sz="quarter" idx="12"/>
          </p:nvPr>
        </p:nvSpPr>
        <p:spPr/>
        <p:txBody>
          <a:bodyPr/>
          <a:lstStyle/>
          <a:p>
            <a:pPr>
              <a:defRPr/>
            </a:pPr>
            <a:fld id="{A20C9229-468A-4B77-9FD1-A851FA028C08}" type="slidenum">
              <a:rPr lang="en-US" smtClean="0"/>
              <a:pPr>
                <a:defRPr/>
              </a:pPr>
              <a:t>20</a:t>
            </a:fld>
            <a:endParaRPr lang="en-US"/>
          </a:p>
        </p:txBody>
      </p:sp>
      <p:graphicFrame>
        <p:nvGraphicFramePr>
          <p:cNvPr id="9" name="Table 8"/>
          <p:cNvGraphicFramePr>
            <a:graphicFrameLocks noGrp="1"/>
          </p:cNvGraphicFramePr>
          <p:nvPr>
            <p:extLst>
              <p:ext uri="{D42A27DB-BD31-4B8C-83A1-F6EECF244321}">
                <p14:modId xmlns:p14="http://schemas.microsoft.com/office/powerpoint/2010/main" val="725647690"/>
              </p:ext>
            </p:extLst>
          </p:nvPr>
        </p:nvGraphicFramePr>
        <p:xfrm>
          <a:off x="838200" y="3429000"/>
          <a:ext cx="7696200" cy="2087880"/>
        </p:xfrm>
        <a:graphic>
          <a:graphicData uri="http://schemas.openxmlformats.org/drawingml/2006/table">
            <a:tbl>
              <a:tblPr firstRow="1" bandRow="1"/>
              <a:tblGrid>
                <a:gridCol w="1981200"/>
                <a:gridCol w="1676400"/>
                <a:gridCol w="2133600"/>
                <a:gridCol w="1905000"/>
              </a:tblGrid>
              <a:tr h="53340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200" dirty="0" smtClean="0">
                          <a:solidFill>
                            <a:schemeClr val="bg2"/>
                          </a:solidFill>
                          <a:latin typeface="Comic Sans MS" pitchFamily="66" charset="0"/>
                        </a:rPr>
                        <a:t>Parameter</a:t>
                      </a:r>
                      <a:endParaRPr lang="en-US" sz="2200" dirty="0">
                        <a:solidFill>
                          <a:schemeClr val="bg2"/>
                        </a:solidFill>
                        <a:latin typeface="Comic Sans MS" pitchFamily="66"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200" dirty="0" smtClean="0">
                          <a:solidFill>
                            <a:schemeClr val="bg2"/>
                          </a:solidFill>
                          <a:latin typeface="Comic Sans MS" pitchFamily="66" charset="0"/>
                        </a:rPr>
                        <a:t>Unit</a:t>
                      </a:r>
                      <a:endParaRPr lang="en-US" sz="2200" dirty="0">
                        <a:solidFill>
                          <a:schemeClr val="bg2"/>
                        </a:solidFill>
                        <a:latin typeface="Comic Sans MS" pitchFamily="66"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200" dirty="0" smtClean="0">
                          <a:solidFill>
                            <a:schemeClr val="bg2"/>
                          </a:solidFill>
                          <a:latin typeface="Comic Sans MS" pitchFamily="66" charset="0"/>
                        </a:rPr>
                        <a:t>Standalone</a:t>
                      </a:r>
                      <a:endParaRPr lang="en-US" sz="2200" dirty="0">
                        <a:solidFill>
                          <a:schemeClr val="bg2"/>
                        </a:solidFill>
                        <a:latin typeface="Comic Sans MS" pitchFamily="66"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200" dirty="0" smtClean="0">
                          <a:solidFill>
                            <a:schemeClr val="bg2"/>
                          </a:solidFill>
                          <a:latin typeface="Comic Sans MS" pitchFamily="66" charset="0"/>
                        </a:rPr>
                        <a:t>Consolidated</a:t>
                      </a:r>
                      <a:endParaRPr lang="en-US" sz="2200" dirty="0">
                        <a:solidFill>
                          <a:schemeClr val="bg2"/>
                        </a:solidFill>
                        <a:latin typeface="Comic Sans MS" pitchFamily="66"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r>
              <a:tr h="86868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200" dirty="0" smtClean="0">
                          <a:solidFill>
                            <a:schemeClr val="bg2"/>
                          </a:solidFill>
                          <a:latin typeface="Comic Sans MS" pitchFamily="66" charset="0"/>
                        </a:rPr>
                        <a:t>PAT</a:t>
                      </a:r>
                      <a:endParaRPr lang="en-US" sz="2200" dirty="0">
                        <a:solidFill>
                          <a:schemeClr val="bg2"/>
                        </a:solidFill>
                        <a:latin typeface="Comic Sans MS" pitchFamily="66"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200" dirty="0" err="1" smtClean="0">
                          <a:solidFill>
                            <a:schemeClr val="bg2"/>
                          </a:solidFill>
                          <a:latin typeface="Comic Sans MS" pitchFamily="66" charset="0"/>
                        </a:rPr>
                        <a:t>Rs</a:t>
                      </a:r>
                      <a:r>
                        <a:rPr lang="en-US" sz="2200" dirty="0" smtClean="0">
                          <a:solidFill>
                            <a:schemeClr val="bg2"/>
                          </a:solidFill>
                          <a:latin typeface="Comic Sans MS" pitchFamily="66" charset="0"/>
                        </a:rPr>
                        <a:t>. In </a:t>
                      </a:r>
                      <a:r>
                        <a:rPr lang="en-US" sz="2200" dirty="0" err="1" smtClean="0">
                          <a:solidFill>
                            <a:schemeClr val="bg2"/>
                          </a:solidFill>
                          <a:latin typeface="Comic Sans MS" pitchFamily="66" charset="0"/>
                        </a:rPr>
                        <a:t>Crores</a:t>
                      </a:r>
                      <a:endParaRPr lang="en-US" sz="2200" dirty="0">
                        <a:solidFill>
                          <a:schemeClr val="bg2"/>
                        </a:solidFill>
                        <a:latin typeface="Comic Sans MS" pitchFamily="66"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200" dirty="0" smtClean="0">
                          <a:solidFill>
                            <a:schemeClr val="bg2"/>
                          </a:solidFill>
                          <a:latin typeface="Comic Sans MS" pitchFamily="66" charset="0"/>
                        </a:rPr>
                        <a:t>416.20</a:t>
                      </a:r>
                      <a:endParaRPr lang="en-US" sz="2200" dirty="0">
                        <a:solidFill>
                          <a:schemeClr val="bg2"/>
                        </a:solidFill>
                        <a:latin typeface="Comic Sans MS" pitchFamily="66"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200" dirty="0" smtClean="0">
                          <a:solidFill>
                            <a:schemeClr val="bg2"/>
                          </a:solidFill>
                          <a:latin typeface="Comic Sans MS" pitchFamily="66" charset="0"/>
                        </a:rPr>
                        <a:t>464.13</a:t>
                      </a:r>
                      <a:endParaRPr lang="en-US" sz="2200" dirty="0">
                        <a:solidFill>
                          <a:schemeClr val="bg2"/>
                        </a:solidFill>
                        <a:latin typeface="Comic Sans MS" pitchFamily="66"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r>
              <a:tr h="68580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200" dirty="0" smtClean="0">
                          <a:solidFill>
                            <a:schemeClr val="bg2"/>
                          </a:solidFill>
                          <a:latin typeface="Comic Sans MS" pitchFamily="66" charset="0"/>
                        </a:rPr>
                        <a:t>EPS</a:t>
                      </a:r>
                      <a:endParaRPr lang="en-US" sz="2200" dirty="0">
                        <a:solidFill>
                          <a:schemeClr val="bg2"/>
                        </a:solidFill>
                        <a:latin typeface="Comic Sans MS" pitchFamily="66"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200" dirty="0" err="1" smtClean="0">
                          <a:solidFill>
                            <a:schemeClr val="bg2"/>
                          </a:solidFill>
                          <a:latin typeface="Comic Sans MS" pitchFamily="66" charset="0"/>
                        </a:rPr>
                        <a:t>Rs</a:t>
                      </a:r>
                      <a:r>
                        <a:rPr lang="en-US" sz="2200" dirty="0" smtClean="0">
                          <a:solidFill>
                            <a:schemeClr val="bg2"/>
                          </a:solidFill>
                          <a:latin typeface="Comic Sans MS" pitchFamily="66" charset="0"/>
                        </a:rPr>
                        <a:t>./Share</a:t>
                      </a:r>
                      <a:endParaRPr lang="en-US" sz="2200" dirty="0">
                        <a:solidFill>
                          <a:schemeClr val="bg2"/>
                        </a:solidFill>
                        <a:latin typeface="Comic Sans MS" pitchFamily="66"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200" dirty="0" smtClean="0">
                          <a:solidFill>
                            <a:schemeClr val="bg2"/>
                          </a:solidFill>
                          <a:latin typeface="Comic Sans MS" pitchFamily="66" charset="0"/>
                        </a:rPr>
                        <a:t>29.73</a:t>
                      </a:r>
                      <a:endParaRPr lang="en-US" sz="2200" dirty="0">
                        <a:solidFill>
                          <a:schemeClr val="bg2"/>
                        </a:solidFill>
                        <a:latin typeface="Comic Sans MS" pitchFamily="66"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200" dirty="0" smtClean="0">
                          <a:solidFill>
                            <a:schemeClr val="bg2"/>
                          </a:solidFill>
                          <a:latin typeface="Comic Sans MS" pitchFamily="66" charset="0"/>
                        </a:rPr>
                        <a:t>33.15</a:t>
                      </a:r>
                      <a:endParaRPr lang="en-US" sz="2200" dirty="0">
                        <a:solidFill>
                          <a:schemeClr val="bg2"/>
                        </a:solidFill>
                        <a:latin typeface="Comic Sans MS" pitchFamily="66"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r>
            </a:tbl>
          </a:graphicData>
        </a:graphic>
      </p:graphicFrame>
    </p:spTree>
    <p:extLst>
      <p:ext uri="{BB962C8B-B14F-4D97-AF65-F5344CB8AC3E}">
        <p14:creationId xmlns:p14="http://schemas.microsoft.com/office/powerpoint/2010/main" val="20635631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Footer Placeholder 4"/>
          <p:cNvSpPr>
            <a:spLocks noGrp="1"/>
          </p:cNvSpPr>
          <p:nvPr>
            <p:ph type="ftr" sz="quarter" idx="11"/>
          </p:nvPr>
        </p:nvSpPr>
        <p:spPr>
          <a:noFill/>
        </p:spPr>
        <p:txBody>
          <a:bodyPr/>
          <a:lstStyle/>
          <a:p>
            <a:r>
              <a:rPr lang="en-US" smtClean="0"/>
              <a:t>1</a:t>
            </a:r>
          </a:p>
        </p:txBody>
      </p:sp>
      <p:sp>
        <p:nvSpPr>
          <p:cNvPr id="17411" name="Slide Number Placeholder 5"/>
          <p:cNvSpPr>
            <a:spLocks noGrp="1"/>
          </p:cNvSpPr>
          <p:nvPr>
            <p:ph type="sldNum" sz="quarter" idx="12"/>
          </p:nvPr>
        </p:nvSpPr>
        <p:spPr>
          <a:noFill/>
        </p:spPr>
        <p:txBody>
          <a:bodyPr/>
          <a:lstStyle/>
          <a:p>
            <a:fld id="{9420DB14-964B-4BFB-9294-4DE8B0B8B514}" type="slidenum">
              <a:rPr lang="en-US" smtClean="0"/>
              <a:pPr/>
              <a:t>21</a:t>
            </a:fld>
            <a:endParaRPr lang="en-US" smtClean="0"/>
          </a:p>
        </p:txBody>
      </p:sp>
      <p:sp>
        <p:nvSpPr>
          <p:cNvPr id="1348610" name="Rectangle 2"/>
          <p:cNvSpPr>
            <a:spLocks noGrp="1" noRot="1" noChangeArrowheads="1"/>
          </p:cNvSpPr>
          <p:nvPr>
            <p:ph type="title"/>
          </p:nvPr>
        </p:nvSpPr>
        <p:spPr>
          <a:xfrm>
            <a:off x="457200" y="274638"/>
            <a:ext cx="8229600" cy="792162"/>
          </a:xfrm>
        </p:spPr>
        <p:txBody>
          <a:bodyPr/>
          <a:lstStyle/>
          <a:p>
            <a:pPr eaLnBrk="1" hangingPunct="1">
              <a:defRPr/>
            </a:pPr>
            <a:r>
              <a:rPr lang="en-US" sz="3000" i="1" u="sng" dirty="0" smtClean="0">
                <a:solidFill>
                  <a:schemeClr val="bg2"/>
                </a:solidFill>
                <a:effectLst/>
                <a:latin typeface="Comic Sans MS" pitchFamily="66" charset="0"/>
              </a:rPr>
              <a:t>Growth-Strategy </a:t>
            </a:r>
          </a:p>
        </p:txBody>
      </p:sp>
      <p:sp>
        <p:nvSpPr>
          <p:cNvPr id="1348611" name="Rectangle 3"/>
          <p:cNvSpPr>
            <a:spLocks noGrp="1" noChangeArrowheads="1"/>
          </p:cNvSpPr>
          <p:nvPr>
            <p:ph type="body" idx="1"/>
          </p:nvPr>
        </p:nvSpPr>
        <p:spPr>
          <a:xfrm>
            <a:off x="457200" y="1143000"/>
            <a:ext cx="8458200" cy="4983163"/>
          </a:xfrm>
        </p:spPr>
        <p:txBody>
          <a:bodyPr/>
          <a:lstStyle/>
          <a:p>
            <a:pPr algn="just" eaLnBrk="1" hangingPunct="1">
              <a:spcBef>
                <a:spcPct val="10000"/>
              </a:spcBef>
              <a:buFont typeface="Wingdings" pitchFamily="2" charset="2"/>
              <a:buBlip>
                <a:blip r:embed="rId2"/>
              </a:buBlip>
              <a:defRPr/>
            </a:pPr>
            <a:r>
              <a:rPr lang="en-US" sz="2200" dirty="0" smtClean="0">
                <a:solidFill>
                  <a:schemeClr val="bg2"/>
                </a:solidFill>
                <a:effectLst/>
                <a:latin typeface="Comic Sans MS" pitchFamily="66" charset="0"/>
              </a:rPr>
              <a:t>Improve/Augment CNG infrastructure/Stations in Delhi &amp; NCR to meet the additional demand in view of conversion of private cars and improvement in public transport system</a:t>
            </a:r>
          </a:p>
          <a:p>
            <a:pPr algn="just" eaLnBrk="1" hangingPunct="1">
              <a:spcBef>
                <a:spcPct val="10000"/>
              </a:spcBef>
              <a:buFont typeface="Wingdings" pitchFamily="2" charset="2"/>
              <a:buNone/>
              <a:defRPr/>
            </a:pPr>
            <a:endParaRPr lang="en-US" sz="2200" dirty="0" smtClean="0">
              <a:solidFill>
                <a:schemeClr val="bg2"/>
              </a:solidFill>
              <a:effectLst/>
              <a:latin typeface="Comic Sans MS" pitchFamily="66" charset="0"/>
            </a:endParaRPr>
          </a:p>
          <a:p>
            <a:pPr algn="just" eaLnBrk="1" hangingPunct="1">
              <a:spcBef>
                <a:spcPct val="10000"/>
              </a:spcBef>
              <a:buFont typeface="Wingdings" pitchFamily="2" charset="2"/>
              <a:buBlip>
                <a:blip r:embed="rId2"/>
              </a:buBlip>
              <a:defRPr/>
            </a:pPr>
            <a:r>
              <a:rPr lang="en-US" sz="2200" dirty="0" smtClean="0">
                <a:solidFill>
                  <a:schemeClr val="bg2"/>
                </a:solidFill>
                <a:effectLst/>
                <a:latin typeface="Comic Sans MS" pitchFamily="66" charset="0"/>
              </a:rPr>
              <a:t>Improve penetration of  PNG business :</a:t>
            </a:r>
          </a:p>
          <a:p>
            <a:pPr lvl="2" algn="just" eaLnBrk="1" hangingPunct="1">
              <a:spcBef>
                <a:spcPct val="10000"/>
              </a:spcBef>
              <a:buFont typeface="Wingdings" pitchFamily="2" charset="2"/>
              <a:buChar char="Ø"/>
              <a:defRPr/>
            </a:pPr>
            <a:r>
              <a:rPr lang="en-US" sz="2200" dirty="0" smtClean="0">
                <a:solidFill>
                  <a:schemeClr val="bg2"/>
                </a:solidFill>
                <a:effectLst/>
                <a:latin typeface="Comic Sans MS" pitchFamily="66" charset="0"/>
              </a:rPr>
              <a:t>Penetration of network in all charge areas</a:t>
            </a:r>
          </a:p>
          <a:p>
            <a:pPr lvl="2" algn="just" eaLnBrk="1" hangingPunct="1">
              <a:spcBef>
                <a:spcPct val="10000"/>
              </a:spcBef>
              <a:buFont typeface="Wingdings" pitchFamily="2" charset="2"/>
              <a:buChar char="Ø"/>
              <a:defRPr/>
            </a:pPr>
            <a:r>
              <a:rPr lang="en-US" sz="2200" dirty="0" smtClean="0">
                <a:solidFill>
                  <a:schemeClr val="bg2"/>
                </a:solidFill>
                <a:effectLst/>
                <a:latin typeface="Comic Sans MS" pitchFamily="66" charset="0"/>
              </a:rPr>
              <a:t>Target Industrial/Commercial customers in both Delhi &amp; NCR</a:t>
            </a:r>
          </a:p>
          <a:p>
            <a:pPr lvl="2" algn="just" eaLnBrk="1" hangingPunct="1">
              <a:spcBef>
                <a:spcPct val="10000"/>
              </a:spcBef>
              <a:buFont typeface="Wingdings" pitchFamily="2" charset="2"/>
              <a:buChar char="Ø"/>
              <a:defRPr/>
            </a:pPr>
            <a:endParaRPr lang="en-US" sz="2200" dirty="0" smtClean="0">
              <a:solidFill>
                <a:schemeClr val="bg2"/>
              </a:solidFill>
              <a:effectLst/>
              <a:latin typeface="Comic Sans MS" pitchFamily="66" charset="0"/>
            </a:endParaRPr>
          </a:p>
          <a:p>
            <a:pPr algn="just" eaLnBrk="1" hangingPunct="1">
              <a:spcBef>
                <a:spcPct val="10000"/>
              </a:spcBef>
              <a:defRPr/>
            </a:pPr>
            <a:r>
              <a:rPr lang="en-US" sz="2200" dirty="0" smtClean="0">
                <a:solidFill>
                  <a:schemeClr val="bg2"/>
                </a:solidFill>
                <a:effectLst/>
                <a:latin typeface="Comic Sans MS" pitchFamily="66" charset="0"/>
              </a:rPr>
              <a:t>Bidding for new cities</a:t>
            </a:r>
          </a:p>
          <a:p>
            <a:pPr lvl="2" algn="just" eaLnBrk="1" hangingPunct="1">
              <a:spcBef>
                <a:spcPct val="10000"/>
              </a:spcBef>
              <a:buNone/>
              <a:defRPr/>
            </a:pPr>
            <a:endParaRPr lang="en-US" sz="2200" dirty="0" smtClean="0">
              <a:solidFill>
                <a:schemeClr val="bg2"/>
              </a:solidFill>
              <a:effectLst/>
              <a:latin typeface="Comic Sans MS" pitchFamily="66" charset="0"/>
            </a:endParaRPr>
          </a:p>
          <a:p>
            <a:pPr algn="just" eaLnBrk="1" hangingPunct="1">
              <a:spcBef>
                <a:spcPct val="10000"/>
              </a:spcBef>
              <a:defRPr/>
            </a:pPr>
            <a:r>
              <a:rPr lang="en-US" sz="2200" dirty="0" smtClean="0">
                <a:solidFill>
                  <a:schemeClr val="bg2"/>
                </a:solidFill>
                <a:effectLst/>
                <a:latin typeface="Comic Sans MS" pitchFamily="66" charset="0"/>
              </a:rPr>
              <a:t>Synergy </a:t>
            </a:r>
          </a:p>
          <a:p>
            <a:pPr lvl="2" algn="just" eaLnBrk="1" hangingPunct="1">
              <a:spcBef>
                <a:spcPct val="10000"/>
              </a:spcBef>
              <a:buFont typeface="Wingdings" pitchFamily="2" charset="2"/>
              <a:buChar char="Ø"/>
              <a:defRPr/>
            </a:pPr>
            <a:endParaRPr lang="en-US" sz="2200" dirty="0" smtClean="0">
              <a:latin typeface="Comic Sans MS" pitchFamily="66" charset="0"/>
            </a:endParaRPr>
          </a:p>
          <a:p>
            <a:pPr lvl="2" algn="just" eaLnBrk="1" hangingPunct="1">
              <a:spcBef>
                <a:spcPct val="10000"/>
              </a:spcBef>
              <a:buFont typeface="Wingdings" pitchFamily="2" charset="2"/>
              <a:buNone/>
              <a:defRPr/>
            </a:pPr>
            <a:endParaRPr lang="en-US" dirty="0" smtClean="0">
              <a:latin typeface="Comic Sans MS" pitchFamily="66" charset="0"/>
            </a:endParaRPr>
          </a:p>
          <a:p>
            <a:pPr algn="just" eaLnBrk="1" hangingPunct="1">
              <a:spcBef>
                <a:spcPct val="10000"/>
              </a:spcBef>
              <a:buFont typeface="Wingdings" pitchFamily="2" charset="2"/>
              <a:buBlip>
                <a:blip r:embed="rId2"/>
              </a:buBlip>
              <a:defRPr/>
            </a:pPr>
            <a:endParaRPr lang="en-US" sz="2800" dirty="0" smtClean="0">
              <a:latin typeface="Comic Sans MS" pitchFamily="66" charset="0"/>
            </a:endParaRPr>
          </a:p>
          <a:p>
            <a:pPr lvl="2" algn="just" eaLnBrk="1" hangingPunct="1">
              <a:spcBef>
                <a:spcPct val="10000"/>
              </a:spcBef>
              <a:buFont typeface="Wingdings" pitchFamily="2" charset="2"/>
              <a:buChar char="Ø"/>
              <a:defRPr/>
            </a:pPr>
            <a:endParaRPr lang="en-US" sz="3200" dirty="0" smtClean="0">
              <a:latin typeface="Comic Sans MS" pitchFamily="66" charset="0"/>
            </a:endParaRPr>
          </a:p>
          <a:p>
            <a:pPr eaLnBrk="1" hangingPunct="1">
              <a:lnSpc>
                <a:spcPct val="80000"/>
              </a:lnSpc>
              <a:buFont typeface="Wingdings" pitchFamily="2" charset="2"/>
              <a:buNone/>
              <a:defRPr/>
            </a:pPr>
            <a:endParaRPr lang="en-US" dirty="0" smtClean="0"/>
          </a:p>
          <a:p>
            <a:pPr eaLnBrk="1" hangingPunct="1">
              <a:lnSpc>
                <a:spcPct val="80000"/>
              </a:lnSpc>
              <a:defRPr/>
            </a:pPr>
            <a:endParaRPr lang="en-US" sz="2000"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Footer Placeholder 4"/>
          <p:cNvSpPr>
            <a:spLocks noGrp="1"/>
          </p:cNvSpPr>
          <p:nvPr>
            <p:ph type="ftr" sz="quarter" idx="11"/>
          </p:nvPr>
        </p:nvSpPr>
        <p:spPr>
          <a:noFill/>
        </p:spPr>
        <p:txBody>
          <a:bodyPr/>
          <a:lstStyle/>
          <a:p>
            <a:r>
              <a:rPr lang="en-US" smtClean="0"/>
              <a:t>1</a:t>
            </a:r>
          </a:p>
        </p:txBody>
      </p:sp>
      <p:sp>
        <p:nvSpPr>
          <p:cNvPr id="18435" name="Slide Number Placeholder 5"/>
          <p:cNvSpPr>
            <a:spLocks noGrp="1"/>
          </p:cNvSpPr>
          <p:nvPr>
            <p:ph type="sldNum" sz="quarter" idx="12"/>
          </p:nvPr>
        </p:nvSpPr>
        <p:spPr>
          <a:noFill/>
        </p:spPr>
        <p:txBody>
          <a:bodyPr/>
          <a:lstStyle/>
          <a:p>
            <a:fld id="{C9D5EEFF-6C56-41EC-A4CD-5EA067E37677}" type="slidenum">
              <a:rPr lang="en-US" smtClean="0"/>
              <a:pPr/>
              <a:t>22</a:t>
            </a:fld>
            <a:endParaRPr lang="en-US" smtClean="0"/>
          </a:p>
        </p:txBody>
      </p:sp>
      <p:sp>
        <p:nvSpPr>
          <p:cNvPr id="1347586" name="Rectangle 2"/>
          <p:cNvSpPr>
            <a:spLocks noGrp="1" noRot="1" noChangeArrowheads="1"/>
          </p:cNvSpPr>
          <p:nvPr>
            <p:ph type="title"/>
          </p:nvPr>
        </p:nvSpPr>
        <p:spPr>
          <a:xfrm>
            <a:off x="457200" y="0"/>
            <a:ext cx="8229600" cy="990600"/>
          </a:xfrm>
        </p:spPr>
        <p:txBody>
          <a:bodyPr/>
          <a:lstStyle/>
          <a:p>
            <a:pPr eaLnBrk="1" hangingPunct="1">
              <a:defRPr/>
            </a:pPr>
            <a:r>
              <a:rPr lang="en-US" sz="3000" i="1" u="sng" dirty="0" smtClean="0">
                <a:solidFill>
                  <a:schemeClr val="bg2"/>
                </a:solidFill>
                <a:effectLst/>
                <a:latin typeface="Comic Sans MS" pitchFamily="66" charset="0"/>
              </a:rPr>
              <a:t>Credit Strength</a:t>
            </a:r>
          </a:p>
        </p:txBody>
      </p:sp>
      <p:sp>
        <p:nvSpPr>
          <p:cNvPr id="1347587" name="Rectangle 3"/>
          <p:cNvSpPr>
            <a:spLocks noGrp="1" noChangeArrowheads="1"/>
          </p:cNvSpPr>
          <p:nvPr>
            <p:ph type="body" idx="1"/>
          </p:nvPr>
        </p:nvSpPr>
        <p:spPr>
          <a:xfrm>
            <a:off x="381000" y="762000"/>
            <a:ext cx="8382000" cy="5410200"/>
          </a:xfrm>
        </p:spPr>
        <p:txBody>
          <a:bodyPr/>
          <a:lstStyle/>
          <a:p>
            <a:pPr lvl="1" algn="just" eaLnBrk="1" hangingPunct="1">
              <a:buClr>
                <a:schemeClr val="hlink"/>
              </a:buClr>
              <a:buNone/>
              <a:defRPr/>
            </a:pPr>
            <a:endParaRPr lang="en-US" sz="2400" dirty="0" smtClean="0">
              <a:latin typeface="Comic Sans MS" pitchFamily="66" charset="0"/>
            </a:endParaRPr>
          </a:p>
          <a:p>
            <a:pPr lvl="1" algn="just" eaLnBrk="1" hangingPunct="1">
              <a:buClr>
                <a:schemeClr val="hlink"/>
              </a:buClr>
              <a:buFont typeface="Arial" pitchFamily="34" charset="0"/>
              <a:buChar char="•"/>
              <a:defRPr/>
            </a:pPr>
            <a:r>
              <a:rPr lang="en-US" sz="2200" dirty="0" smtClean="0">
                <a:solidFill>
                  <a:schemeClr val="bg2"/>
                </a:solidFill>
                <a:effectLst/>
                <a:latin typeface="Comic Sans MS" pitchFamily="66" charset="0"/>
              </a:rPr>
              <a:t>Healthy profitability with strong cash generations from operations.</a:t>
            </a:r>
          </a:p>
          <a:p>
            <a:pPr lvl="1" algn="just" eaLnBrk="1" hangingPunct="1">
              <a:buClr>
                <a:schemeClr val="hlink"/>
              </a:buClr>
              <a:buNone/>
              <a:defRPr/>
            </a:pPr>
            <a:endParaRPr lang="en-US" sz="2200" dirty="0" smtClean="0">
              <a:solidFill>
                <a:schemeClr val="bg2"/>
              </a:solidFill>
              <a:effectLst/>
              <a:latin typeface="Comic Sans MS" pitchFamily="66" charset="0"/>
            </a:endParaRPr>
          </a:p>
          <a:p>
            <a:pPr lvl="1" algn="just" eaLnBrk="1" hangingPunct="1">
              <a:buClr>
                <a:schemeClr val="hlink"/>
              </a:buClr>
              <a:buFont typeface="Arial" pitchFamily="34" charset="0"/>
              <a:buChar char="•"/>
              <a:defRPr/>
            </a:pPr>
            <a:r>
              <a:rPr lang="en-US" sz="2200" dirty="0" smtClean="0">
                <a:solidFill>
                  <a:schemeClr val="bg2"/>
                </a:solidFill>
                <a:effectLst/>
                <a:latin typeface="Comic Sans MS" pitchFamily="66" charset="0"/>
              </a:rPr>
              <a:t>Regained the status of zero debt company.</a:t>
            </a:r>
          </a:p>
          <a:p>
            <a:pPr lvl="1" algn="just" eaLnBrk="1" hangingPunct="1">
              <a:buClr>
                <a:schemeClr val="hlink"/>
              </a:buClr>
              <a:buNone/>
              <a:defRPr/>
            </a:pPr>
            <a:endParaRPr lang="en-US" sz="2200" dirty="0" smtClean="0">
              <a:solidFill>
                <a:schemeClr val="bg2"/>
              </a:solidFill>
              <a:effectLst/>
              <a:latin typeface="Comic Sans MS" pitchFamily="66" charset="0"/>
            </a:endParaRPr>
          </a:p>
          <a:p>
            <a:pPr lvl="1" algn="just" eaLnBrk="1" hangingPunct="1">
              <a:buClr>
                <a:schemeClr val="hlink"/>
              </a:buClr>
              <a:buFont typeface="Arial" pitchFamily="34" charset="0"/>
              <a:buChar char="•"/>
              <a:defRPr/>
            </a:pPr>
            <a:r>
              <a:rPr lang="en-US" sz="2200" dirty="0" smtClean="0">
                <a:solidFill>
                  <a:schemeClr val="bg2"/>
                </a:solidFill>
                <a:effectLst/>
                <a:latin typeface="Comic Sans MS" pitchFamily="66" charset="0"/>
              </a:rPr>
              <a:t>Comfortable working capital position.</a:t>
            </a:r>
          </a:p>
          <a:p>
            <a:pPr lvl="1" algn="just" eaLnBrk="1" hangingPunct="1">
              <a:buClr>
                <a:schemeClr val="hlink"/>
              </a:buClr>
              <a:buNone/>
              <a:defRPr/>
            </a:pPr>
            <a:endParaRPr lang="en-US" sz="2200" dirty="0" smtClean="0">
              <a:solidFill>
                <a:schemeClr val="bg2"/>
              </a:solidFill>
              <a:effectLst/>
              <a:latin typeface="Comic Sans MS" pitchFamily="66" charset="0"/>
            </a:endParaRPr>
          </a:p>
          <a:p>
            <a:pPr lvl="1" algn="just" eaLnBrk="1" hangingPunct="1">
              <a:buClr>
                <a:schemeClr val="hlink"/>
              </a:buClr>
              <a:buFont typeface="Arial" pitchFamily="34" charset="0"/>
              <a:buChar char="•"/>
              <a:defRPr/>
            </a:pPr>
            <a:r>
              <a:rPr lang="en-US" sz="2200" dirty="0" smtClean="0">
                <a:solidFill>
                  <a:schemeClr val="bg2"/>
                </a:solidFill>
                <a:effectLst/>
                <a:latin typeface="Comic Sans MS" pitchFamily="66" charset="0"/>
              </a:rPr>
              <a:t>ICRA Limited (An associate of Moody’s Investors Service)  has reaffirmed highest credit ratings of AAA (Stable) for term loan and A1+ for short term loan.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Footer Placeholder 4"/>
          <p:cNvSpPr>
            <a:spLocks noGrp="1"/>
          </p:cNvSpPr>
          <p:nvPr>
            <p:ph type="ftr" sz="quarter" idx="11"/>
          </p:nvPr>
        </p:nvSpPr>
        <p:spPr>
          <a:noFill/>
        </p:spPr>
        <p:txBody>
          <a:bodyPr/>
          <a:lstStyle/>
          <a:p>
            <a:r>
              <a:rPr lang="en-US" smtClean="0"/>
              <a:t>1</a:t>
            </a:r>
          </a:p>
        </p:txBody>
      </p:sp>
      <p:sp>
        <p:nvSpPr>
          <p:cNvPr id="18435" name="Slide Number Placeholder 5"/>
          <p:cNvSpPr>
            <a:spLocks noGrp="1"/>
          </p:cNvSpPr>
          <p:nvPr>
            <p:ph type="sldNum" sz="quarter" idx="12"/>
          </p:nvPr>
        </p:nvSpPr>
        <p:spPr>
          <a:noFill/>
        </p:spPr>
        <p:txBody>
          <a:bodyPr/>
          <a:lstStyle/>
          <a:p>
            <a:fld id="{C9D5EEFF-6C56-41EC-A4CD-5EA067E37677}" type="slidenum">
              <a:rPr lang="en-US" smtClean="0"/>
              <a:pPr/>
              <a:t>23</a:t>
            </a:fld>
            <a:endParaRPr lang="en-US" smtClean="0"/>
          </a:p>
        </p:txBody>
      </p:sp>
      <p:sp>
        <p:nvSpPr>
          <p:cNvPr id="1347586" name="Rectangle 2"/>
          <p:cNvSpPr>
            <a:spLocks noGrp="1" noRot="1" noChangeArrowheads="1"/>
          </p:cNvSpPr>
          <p:nvPr>
            <p:ph type="title"/>
          </p:nvPr>
        </p:nvSpPr>
        <p:spPr>
          <a:xfrm>
            <a:off x="457200" y="0"/>
            <a:ext cx="8229600" cy="1143000"/>
          </a:xfrm>
        </p:spPr>
        <p:txBody>
          <a:bodyPr/>
          <a:lstStyle/>
          <a:p>
            <a:pPr eaLnBrk="1" hangingPunct="1">
              <a:defRPr/>
            </a:pPr>
            <a:r>
              <a:rPr lang="en-US" sz="3000" i="1" u="sng" dirty="0" smtClean="0">
                <a:solidFill>
                  <a:schemeClr val="bg2"/>
                </a:solidFill>
                <a:effectLst/>
                <a:latin typeface="Comic Sans MS" pitchFamily="66" charset="0"/>
              </a:rPr>
              <a:t>Risks &amp; Mitigations</a:t>
            </a:r>
          </a:p>
        </p:txBody>
      </p:sp>
      <p:sp>
        <p:nvSpPr>
          <p:cNvPr id="1347587" name="Rectangle 3"/>
          <p:cNvSpPr>
            <a:spLocks noGrp="1" noChangeArrowheads="1"/>
          </p:cNvSpPr>
          <p:nvPr>
            <p:ph type="body" idx="1"/>
          </p:nvPr>
        </p:nvSpPr>
        <p:spPr>
          <a:xfrm>
            <a:off x="685800" y="762000"/>
            <a:ext cx="8001000" cy="5791200"/>
          </a:xfrm>
        </p:spPr>
        <p:txBody>
          <a:bodyPr/>
          <a:lstStyle/>
          <a:p>
            <a:pPr eaLnBrk="1" hangingPunct="1">
              <a:defRPr/>
            </a:pPr>
            <a:r>
              <a:rPr lang="en-US" sz="2200" dirty="0" smtClean="0">
                <a:solidFill>
                  <a:schemeClr val="bg2"/>
                </a:solidFill>
                <a:effectLst/>
                <a:latin typeface="Comic Sans MS" pitchFamily="66" charset="0"/>
              </a:rPr>
              <a:t>Gas price </a:t>
            </a:r>
          </a:p>
          <a:p>
            <a:pPr lvl="1" algn="just" eaLnBrk="1" hangingPunct="1">
              <a:buFont typeface="Wingdings" pitchFamily="2" charset="2"/>
              <a:buChar char="Ø"/>
              <a:defRPr/>
            </a:pPr>
            <a:r>
              <a:rPr lang="en-US" sz="2200" dirty="0" smtClean="0">
                <a:solidFill>
                  <a:schemeClr val="bg2"/>
                </a:solidFill>
                <a:effectLst/>
                <a:latin typeface="Comic Sans MS" pitchFamily="66" charset="0"/>
              </a:rPr>
              <a:t>CNG &amp; PNG-Residential prices remains competitive vis-à-vis petrol and subsidised LPG in view of  allocation of domestic gas</a:t>
            </a:r>
          </a:p>
          <a:p>
            <a:pPr lvl="1" algn="just" eaLnBrk="1" hangingPunct="1">
              <a:buFont typeface="Wingdings" pitchFamily="2" charset="2"/>
              <a:buChar char="Ø"/>
              <a:defRPr/>
            </a:pPr>
            <a:r>
              <a:rPr lang="en-US" sz="2200" dirty="0" smtClean="0">
                <a:solidFill>
                  <a:schemeClr val="bg2"/>
                </a:solidFill>
                <a:effectLst/>
                <a:latin typeface="Comic Sans MS" pitchFamily="66" charset="0"/>
              </a:rPr>
              <a:t>Spot/short term gas is purchased to reduce the weighted average cost of gas for I/C segment.</a:t>
            </a:r>
          </a:p>
          <a:p>
            <a:pPr lvl="1" algn="just" eaLnBrk="1" hangingPunct="1">
              <a:buFont typeface="Wingdings" pitchFamily="2" charset="2"/>
              <a:buChar char="Ø"/>
              <a:defRPr/>
            </a:pPr>
            <a:endParaRPr lang="en-US" sz="2200" dirty="0" smtClean="0">
              <a:solidFill>
                <a:schemeClr val="bg2"/>
              </a:solidFill>
              <a:effectLst/>
              <a:latin typeface="Comic Sans MS" pitchFamily="66" charset="0"/>
            </a:endParaRPr>
          </a:p>
          <a:p>
            <a:pPr algn="just" eaLnBrk="1" hangingPunct="1">
              <a:defRPr/>
            </a:pPr>
            <a:r>
              <a:rPr lang="en-US" sz="2200" dirty="0" smtClean="0">
                <a:solidFill>
                  <a:schemeClr val="bg2"/>
                </a:solidFill>
                <a:effectLst/>
                <a:latin typeface="Comic Sans MS" pitchFamily="66" charset="0"/>
              </a:rPr>
              <a:t>Sourcing of gas</a:t>
            </a:r>
          </a:p>
          <a:p>
            <a:pPr lvl="1" algn="just" eaLnBrk="1" hangingPunct="1">
              <a:buFont typeface="Wingdings" pitchFamily="2" charset="2"/>
              <a:buChar char="Ø"/>
              <a:defRPr/>
            </a:pPr>
            <a:r>
              <a:rPr lang="en-US" sz="2200" dirty="0" smtClean="0">
                <a:solidFill>
                  <a:schemeClr val="bg2"/>
                </a:solidFill>
                <a:effectLst/>
                <a:latin typeface="Comic Sans MS" pitchFamily="66" charset="0"/>
              </a:rPr>
              <a:t>Firm allocation from Govt. of India for domestic gas –buying from GAIL.</a:t>
            </a:r>
          </a:p>
          <a:p>
            <a:pPr lvl="1" algn="just" eaLnBrk="1" hangingPunct="1">
              <a:buFont typeface="Wingdings" pitchFamily="2" charset="2"/>
              <a:buChar char="Ø"/>
              <a:defRPr/>
            </a:pPr>
            <a:r>
              <a:rPr lang="en-US" sz="2200" dirty="0" smtClean="0">
                <a:solidFill>
                  <a:schemeClr val="bg2"/>
                </a:solidFill>
                <a:effectLst/>
                <a:latin typeface="Comic Sans MS" pitchFamily="66" charset="0"/>
              </a:rPr>
              <a:t>Buying  Long term TRLNG gas from GAIL/BPCL</a:t>
            </a:r>
          </a:p>
          <a:p>
            <a:pPr lvl="1" algn="just" eaLnBrk="1" hangingPunct="1">
              <a:buFont typeface="Wingdings" pitchFamily="2" charset="2"/>
              <a:buChar char="Ø"/>
              <a:defRPr/>
            </a:pPr>
            <a:r>
              <a:rPr lang="en-US" sz="2200" dirty="0" smtClean="0">
                <a:solidFill>
                  <a:schemeClr val="bg2"/>
                </a:solidFill>
                <a:effectLst/>
                <a:latin typeface="Comic Sans MS" pitchFamily="66" charset="0"/>
              </a:rPr>
              <a:t>Buying short term gas from the open market i.e. IOCL, GSPCL &amp; Shell etc. </a:t>
            </a:r>
          </a:p>
          <a:p>
            <a:pPr lvl="1" algn="just" eaLnBrk="1" hangingPunct="1">
              <a:buClr>
                <a:schemeClr val="hlink"/>
              </a:buClr>
              <a:buFont typeface="Wingdings" pitchFamily="2" charset="2"/>
              <a:buNone/>
              <a:defRPr/>
            </a:pPr>
            <a:endParaRPr lang="en-US" sz="2400" dirty="0" smtClean="0">
              <a:latin typeface="Comic Sans MS" pitchFamily="66" charset="0"/>
            </a:endParaRPr>
          </a:p>
          <a:p>
            <a:pPr lvl="1" algn="just" eaLnBrk="1" hangingPunct="1">
              <a:buFont typeface="Wingdings" pitchFamily="2" charset="2"/>
              <a:buNone/>
              <a:defRPr/>
            </a:pPr>
            <a:endParaRPr lang="en-US" sz="2400" dirty="0" smtClean="0">
              <a:latin typeface="Comic Sans MS" pitchFamily="66" charset="0"/>
            </a:endParaRPr>
          </a:p>
          <a:p>
            <a:pPr eaLnBrk="1" hangingPunct="1">
              <a:defRPr/>
            </a:pPr>
            <a:endParaRPr lang="en-US" sz="3600"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Footer Placeholder 4"/>
          <p:cNvSpPr>
            <a:spLocks noGrp="1"/>
          </p:cNvSpPr>
          <p:nvPr>
            <p:ph type="ftr" sz="quarter" idx="11"/>
          </p:nvPr>
        </p:nvSpPr>
        <p:spPr>
          <a:noFill/>
        </p:spPr>
        <p:txBody>
          <a:bodyPr/>
          <a:lstStyle/>
          <a:p>
            <a:r>
              <a:rPr lang="en-US" smtClean="0"/>
              <a:t>1</a:t>
            </a:r>
          </a:p>
        </p:txBody>
      </p:sp>
      <p:sp>
        <p:nvSpPr>
          <p:cNvPr id="20483" name="Slide Number Placeholder 5"/>
          <p:cNvSpPr>
            <a:spLocks noGrp="1"/>
          </p:cNvSpPr>
          <p:nvPr>
            <p:ph type="sldNum" sz="quarter" idx="12"/>
          </p:nvPr>
        </p:nvSpPr>
        <p:spPr>
          <a:noFill/>
        </p:spPr>
        <p:txBody>
          <a:bodyPr/>
          <a:lstStyle/>
          <a:p>
            <a:fld id="{656329E4-B676-4EBC-A381-3866562E0ABB}" type="slidenum">
              <a:rPr lang="en-US" smtClean="0"/>
              <a:pPr/>
              <a:t>24</a:t>
            </a:fld>
            <a:endParaRPr lang="en-US" smtClean="0"/>
          </a:p>
        </p:txBody>
      </p:sp>
      <p:sp>
        <p:nvSpPr>
          <p:cNvPr id="1351682" name="Rectangle 2"/>
          <p:cNvSpPr>
            <a:spLocks noGrp="1" noRot="1" noChangeArrowheads="1"/>
          </p:cNvSpPr>
          <p:nvPr>
            <p:ph type="title"/>
          </p:nvPr>
        </p:nvSpPr>
        <p:spPr>
          <a:xfrm>
            <a:off x="457200" y="0"/>
            <a:ext cx="8229600" cy="1143000"/>
          </a:xfrm>
        </p:spPr>
        <p:txBody>
          <a:bodyPr/>
          <a:lstStyle/>
          <a:p>
            <a:pPr eaLnBrk="1" hangingPunct="1">
              <a:defRPr/>
            </a:pPr>
            <a:r>
              <a:rPr lang="en-US" sz="3000" i="1" u="sng" dirty="0" smtClean="0">
                <a:solidFill>
                  <a:schemeClr val="bg2"/>
                </a:solidFill>
                <a:effectLst/>
                <a:latin typeface="Comic Sans MS" pitchFamily="66" charset="0"/>
              </a:rPr>
              <a:t>Safe Harbor Statement</a:t>
            </a:r>
          </a:p>
        </p:txBody>
      </p:sp>
      <p:sp>
        <p:nvSpPr>
          <p:cNvPr id="1351683" name="Rectangle 3"/>
          <p:cNvSpPr>
            <a:spLocks noGrp="1" noChangeArrowheads="1"/>
          </p:cNvSpPr>
          <p:nvPr>
            <p:ph type="body" idx="1"/>
          </p:nvPr>
        </p:nvSpPr>
        <p:spPr>
          <a:xfrm>
            <a:off x="533400" y="1066800"/>
            <a:ext cx="8458200" cy="5181600"/>
          </a:xfrm>
        </p:spPr>
        <p:txBody>
          <a:bodyPr/>
          <a:lstStyle/>
          <a:p>
            <a:pPr algn="just" eaLnBrk="1" hangingPunct="1">
              <a:defRPr/>
            </a:pPr>
            <a:r>
              <a:rPr lang="en-US" sz="2200" dirty="0" smtClean="0">
                <a:solidFill>
                  <a:schemeClr val="bg2"/>
                </a:solidFill>
                <a:effectLst/>
                <a:latin typeface="Comic Sans MS" pitchFamily="66" charset="0"/>
              </a:rPr>
              <a:t>This presentation has been prepared by Indraprastha Gas Limited solely for providing information about the company.</a:t>
            </a:r>
          </a:p>
          <a:p>
            <a:pPr algn="just" eaLnBrk="1" hangingPunct="1">
              <a:defRPr/>
            </a:pPr>
            <a:endParaRPr lang="en-US" sz="2200" dirty="0" smtClean="0">
              <a:solidFill>
                <a:schemeClr val="bg2"/>
              </a:solidFill>
              <a:effectLst/>
              <a:latin typeface="Comic Sans MS" pitchFamily="66" charset="0"/>
            </a:endParaRPr>
          </a:p>
          <a:p>
            <a:pPr algn="just" eaLnBrk="1" hangingPunct="1">
              <a:defRPr/>
            </a:pPr>
            <a:r>
              <a:rPr lang="en-US" sz="2200" dirty="0" smtClean="0">
                <a:solidFill>
                  <a:schemeClr val="bg2"/>
                </a:solidFill>
                <a:effectLst/>
                <a:latin typeface="Comic Sans MS" pitchFamily="66" charset="0"/>
              </a:rPr>
              <a:t>The information contained in this presentation is for general information purposes only, without regard to specific objectives, financial situations and needs of any particular person. Company do not accept any liability whatsoever, direct or indirect, that may arise from the use of the information herein.</a:t>
            </a:r>
          </a:p>
          <a:p>
            <a:pPr algn="just" eaLnBrk="1" hangingPunct="1">
              <a:defRPr/>
            </a:pPr>
            <a:endParaRPr lang="en-US" sz="2200" dirty="0" smtClean="0">
              <a:solidFill>
                <a:schemeClr val="bg2"/>
              </a:solidFill>
              <a:effectLst/>
              <a:latin typeface="Comic Sans MS" pitchFamily="66" charset="0"/>
            </a:endParaRPr>
          </a:p>
          <a:p>
            <a:pPr algn="just" eaLnBrk="1" hangingPunct="1">
              <a:defRPr/>
            </a:pPr>
            <a:r>
              <a:rPr lang="en-US" sz="2200" dirty="0" smtClean="0">
                <a:solidFill>
                  <a:schemeClr val="bg2"/>
                </a:solidFill>
                <a:effectLst/>
                <a:latin typeface="Comic Sans MS" pitchFamily="66" charset="0"/>
              </a:rPr>
              <a:t>The Company may alter, modify or otherwise change in any manner the content of this presentation, without obligation to notify any person of such revision or changes. </a:t>
            </a:r>
          </a:p>
          <a:p>
            <a:pPr lvl="1" algn="just" eaLnBrk="1" hangingPunct="1">
              <a:buFont typeface="Wingdings" pitchFamily="2" charset="2"/>
              <a:buNone/>
              <a:defRPr/>
            </a:pPr>
            <a:endParaRPr lang="en-US" sz="2400" dirty="0" smtClean="0">
              <a:effectLst/>
              <a:latin typeface="Comic Sans MS" pitchFamily="66" charset="0"/>
            </a:endParaRPr>
          </a:p>
          <a:p>
            <a:pPr lvl="1" algn="just" eaLnBrk="1" hangingPunct="1">
              <a:buClr>
                <a:schemeClr val="hlink"/>
              </a:buClr>
              <a:buFont typeface="Wingdings" pitchFamily="2" charset="2"/>
              <a:buNone/>
              <a:defRPr/>
            </a:pPr>
            <a:endParaRPr lang="en-US" sz="2400" dirty="0" smtClean="0">
              <a:latin typeface="Comic Sans MS" pitchFamily="66" charset="0"/>
            </a:endParaRPr>
          </a:p>
          <a:p>
            <a:pPr lvl="1" algn="just" eaLnBrk="1" hangingPunct="1">
              <a:buFont typeface="Wingdings" pitchFamily="2" charset="2"/>
              <a:buNone/>
              <a:defRPr/>
            </a:pPr>
            <a:endParaRPr lang="en-US" sz="2400" dirty="0" smtClean="0">
              <a:latin typeface="Comic Sans MS" pitchFamily="66" charset="0"/>
            </a:endParaRPr>
          </a:p>
          <a:p>
            <a:pPr eaLnBrk="1" hangingPunct="1">
              <a:defRPr/>
            </a:pPr>
            <a:endParaRPr lang="en-US" sz="3600"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Footer Placeholder 2"/>
          <p:cNvSpPr>
            <a:spLocks noGrp="1"/>
          </p:cNvSpPr>
          <p:nvPr>
            <p:ph type="ftr" sz="quarter" idx="11"/>
          </p:nvPr>
        </p:nvSpPr>
        <p:spPr>
          <a:noFill/>
        </p:spPr>
        <p:txBody>
          <a:bodyPr/>
          <a:lstStyle/>
          <a:p>
            <a:r>
              <a:rPr lang="en-US" smtClean="0"/>
              <a:t>1</a:t>
            </a:r>
          </a:p>
        </p:txBody>
      </p:sp>
      <p:sp>
        <p:nvSpPr>
          <p:cNvPr id="21507" name="Slide Number Placeholder 3"/>
          <p:cNvSpPr>
            <a:spLocks noGrp="1"/>
          </p:cNvSpPr>
          <p:nvPr>
            <p:ph type="sldNum" sz="quarter" idx="12"/>
          </p:nvPr>
        </p:nvSpPr>
        <p:spPr>
          <a:noFill/>
        </p:spPr>
        <p:txBody>
          <a:bodyPr/>
          <a:lstStyle/>
          <a:p>
            <a:fld id="{852D1114-53E7-4C65-B4B9-C981CAF9E1C6}" type="slidenum">
              <a:rPr lang="en-US" smtClean="0"/>
              <a:pPr/>
              <a:t>25</a:t>
            </a:fld>
            <a:endParaRPr lang="en-US" smtClean="0"/>
          </a:p>
        </p:txBody>
      </p:sp>
      <p:sp>
        <p:nvSpPr>
          <p:cNvPr id="21508" name="Rectangle 2"/>
          <p:cNvSpPr>
            <a:spLocks noChangeArrowheads="1"/>
          </p:cNvSpPr>
          <p:nvPr/>
        </p:nvSpPr>
        <p:spPr bwMode="auto">
          <a:xfrm>
            <a:off x="304800" y="2438400"/>
            <a:ext cx="8382000" cy="1828800"/>
          </a:xfrm>
          <a:prstGeom prst="rect">
            <a:avLst/>
          </a:prstGeom>
          <a:noFill/>
          <a:ln w="9525">
            <a:noFill/>
            <a:miter lim="800000"/>
            <a:headEnd/>
            <a:tailEnd/>
          </a:ln>
        </p:spPr>
        <p:txBody>
          <a:bodyPr anchor="ctr"/>
          <a:lstStyle/>
          <a:p>
            <a:pPr algn="ctr"/>
            <a:r>
              <a:rPr lang="en-US" sz="3000" b="1" dirty="0">
                <a:solidFill>
                  <a:schemeClr val="bg2"/>
                </a:solidFill>
                <a:latin typeface="Comic Sans MS" pitchFamily="66" charset="0"/>
              </a:rPr>
              <a:t>THANK YOU</a:t>
            </a:r>
            <a:endParaRPr lang="en-AU" sz="3000" b="1" dirty="0">
              <a:solidFill>
                <a:schemeClr val="bg2"/>
              </a:solidFill>
              <a:latin typeface="Comic Sans MS" pitchFamily="66"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1" name="Footer Placeholder 3"/>
          <p:cNvSpPr>
            <a:spLocks noGrp="1"/>
          </p:cNvSpPr>
          <p:nvPr>
            <p:ph type="ftr" sz="quarter" idx="11"/>
          </p:nvPr>
        </p:nvSpPr>
        <p:spPr>
          <a:noFill/>
        </p:spPr>
        <p:txBody>
          <a:bodyPr/>
          <a:lstStyle/>
          <a:p>
            <a:r>
              <a:rPr lang="en-US" smtClean="0"/>
              <a:t>1</a:t>
            </a:r>
          </a:p>
        </p:txBody>
      </p:sp>
      <p:sp>
        <p:nvSpPr>
          <p:cNvPr id="2052" name="Slide Number Placeholder 4"/>
          <p:cNvSpPr>
            <a:spLocks noGrp="1"/>
          </p:cNvSpPr>
          <p:nvPr>
            <p:ph type="sldNum" sz="quarter" idx="12"/>
          </p:nvPr>
        </p:nvSpPr>
        <p:spPr>
          <a:noFill/>
        </p:spPr>
        <p:txBody>
          <a:bodyPr/>
          <a:lstStyle/>
          <a:p>
            <a:fld id="{264FF193-27E9-44EE-A970-C46E2DC2B03C}" type="slidenum">
              <a:rPr lang="en-US" smtClean="0"/>
              <a:pPr/>
              <a:t>3</a:t>
            </a:fld>
            <a:endParaRPr lang="en-US" smtClean="0"/>
          </a:p>
        </p:txBody>
      </p:sp>
      <p:sp>
        <p:nvSpPr>
          <p:cNvPr id="1278978" name="Rectangle 2"/>
          <p:cNvSpPr>
            <a:spLocks noGrp="1" noRot="1" noChangeArrowheads="1"/>
          </p:cNvSpPr>
          <p:nvPr>
            <p:ph type="title"/>
          </p:nvPr>
        </p:nvSpPr>
        <p:spPr/>
        <p:txBody>
          <a:bodyPr/>
          <a:lstStyle/>
          <a:p>
            <a:pPr eaLnBrk="1" hangingPunct="1">
              <a:defRPr/>
            </a:pPr>
            <a:r>
              <a:rPr lang="en-US" sz="3000" i="1" u="sng" dirty="0" smtClean="0">
                <a:solidFill>
                  <a:schemeClr val="bg2"/>
                </a:solidFill>
                <a:effectLst/>
                <a:latin typeface="Comic Sans MS" pitchFamily="66" charset="0"/>
              </a:rPr>
              <a:t>Shareholding Pattern </a:t>
            </a:r>
          </a:p>
        </p:txBody>
      </p:sp>
      <p:graphicFrame>
        <p:nvGraphicFramePr>
          <p:cNvPr id="6" name="Object 7"/>
          <p:cNvGraphicFramePr>
            <a:graphicFrameLocks noChangeAspect="1"/>
          </p:cNvGraphicFramePr>
          <p:nvPr>
            <p:extLst>
              <p:ext uri="{D42A27DB-BD31-4B8C-83A1-F6EECF244321}">
                <p14:modId xmlns:p14="http://schemas.microsoft.com/office/powerpoint/2010/main" val="501079000"/>
              </p:ext>
            </p:extLst>
          </p:nvPr>
        </p:nvGraphicFramePr>
        <p:xfrm>
          <a:off x="533400" y="1295400"/>
          <a:ext cx="8102600" cy="5029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Footer Placeholder 4"/>
          <p:cNvSpPr>
            <a:spLocks noGrp="1"/>
          </p:cNvSpPr>
          <p:nvPr>
            <p:ph type="ftr" sz="quarter" idx="11"/>
          </p:nvPr>
        </p:nvSpPr>
        <p:spPr>
          <a:noFill/>
        </p:spPr>
        <p:txBody>
          <a:bodyPr/>
          <a:lstStyle/>
          <a:p>
            <a:r>
              <a:rPr lang="en-US" smtClean="0"/>
              <a:t>1</a:t>
            </a:r>
          </a:p>
        </p:txBody>
      </p:sp>
      <p:sp>
        <p:nvSpPr>
          <p:cNvPr id="17411" name="Slide Number Placeholder 5"/>
          <p:cNvSpPr>
            <a:spLocks noGrp="1"/>
          </p:cNvSpPr>
          <p:nvPr>
            <p:ph type="sldNum" sz="quarter" idx="12"/>
          </p:nvPr>
        </p:nvSpPr>
        <p:spPr>
          <a:noFill/>
        </p:spPr>
        <p:txBody>
          <a:bodyPr/>
          <a:lstStyle/>
          <a:p>
            <a:fld id="{9420DB14-964B-4BFB-9294-4DE8B0B8B514}" type="slidenum">
              <a:rPr lang="en-US" smtClean="0"/>
              <a:pPr/>
              <a:t>4</a:t>
            </a:fld>
            <a:endParaRPr lang="en-US" smtClean="0"/>
          </a:p>
        </p:txBody>
      </p:sp>
      <p:sp>
        <p:nvSpPr>
          <p:cNvPr id="1348610" name="Rectangle 2"/>
          <p:cNvSpPr>
            <a:spLocks noGrp="1" noRot="1" noChangeArrowheads="1"/>
          </p:cNvSpPr>
          <p:nvPr>
            <p:ph type="title"/>
          </p:nvPr>
        </p:nvSpPr>
        <p:spPr>
          <a:xfrm>
            <a:off x="457200" y="152400"/>
            <a:ext cx="8229600" cy="762000"/>
          </a:xfrm>
        </p:spPr>
        <p:txBody>
          <a:bodyPr/>
          <a:lstStyle/>
          <a:p>
            <a:pPr eaLnBrk="1" hangingPunct="1">
              <a:defRPr/>
            </a:pPr>
            <a:r>
              <a:rPr lang="en-US" sz="3000" i="1" u="sng" dirty="0" smtClean="0">
                <a:solidFill>
                  <a:schemeClr val="bg2"/>
                </a:solidFill>
                <a:effectLst/>
                <a:latin typeface="Comic Sans MS" pitchFamily="66" charset="0"/>
              </a:rPr>
              <a:t>Management</a:t>
            </a:r>
          </a:p>
        </p:txBody>
      </p:sp>
      <p:sp>
        <p:nvSpPr>
          <p:cNvPr id="1348611" name="Rectangle 3"/>
          <p:cNvSpPr>
            <a:spLocks noGrp="1" noChangeArrowheads="1"/>
          </p:cNvSpPr>
          <p:nvPr>
            <p:ph type="body" idx="1"/>
          </p:nvPr>
        </p:nvSpPr>
        <p:spPr>
          <a:xfrm>
            <a:off x="457200" y="838200"/>
            <a:ext cx="8458200" cy="5287963"/>
          </a:xfrm>
        </p:spPr>
        <p:txBody>
          <a:bodyPr/>
          <a:lstStyle/>
          <a:p>
            <a:pPr algn="just" eaLnBrk="1" hangingPunct="1">
              <a:spcBef>
                <a:spcPct val="10000"/>
              </a:spcBef>
              <a:buFont typeface="Wingdings" pitchFamily="2" charset="2"/>
              <a:buBlip>
                <a:blip r:embed="rId2"/>
              </a:buBlip>
              <a:defRPr/>
            </a:pPr>
            <a:r>
              <a:rPr lang="en-US" sz="2200" dirty="0" smtClean="0">
                <a:solidFill>
                  <a:schemeClr val="bg2"/>
                </a:solidFill>
                <a:effectLst/>
                <a:latin typeface="Comic Sans MS" pitchFamily="66" charset="0"/>
              </a:rPr>
              <a:t>IGL Board is fairly well diversified with ten members including two each from GAIL and BPCL, one from Govt. of Delhi and five independent directors.</a:t>
            </a:r>
          </a:p>
          <a:p>
            <a:pPr algn="just" eaLnBrk="1" hangingPunct="1">
              <a:spcBef>
                <a:spcPct val="10000"/>
              </a:spcBef>
              <a:buFont typeface="Wingdings" pitchFamily="2" charset="2"/>
              <a:buBlip>
                <a:blip r:embed="rId2"/>
              </a:buBlip>
              <a:defRPr/>
            </a:pPr>
            <a:endParaRPr lang="en-US" sz="2200" dirty="0" smtClean="0">
              <a:solidFill>
                <a:schemeClr val="bg2"/>
              </a:solidFill>
              <a:effectLst/>
              <a:latin typeface="Comic Sans MS" pitchFamily="66" charset="0"/>
            </a:endParaRPr>
          </a:p>
          <a:p>
            <a:pPr algn="just" eaLnBrk="1" hangingPunct="1">
              <a:spcBef>
                <a:spcPct val="10000"/>
              </a:spcBef>
              <a:buFont typeface="Wingdings" pitchFamily="2" charset="2"/>
              <a:buBlip>
                <a:blip r:embed="rId2"/>
              </a:buBlip>
              <a:defRPr/>
            </a:pPr>
            <a:r>
              <a:rPr lang="en-US" sz="2200" dirty="0" smtClean="0">
                <a:solidFill>
                  <a:schemeClr val="bg2"/>
                </a:solidFill>
                <a:effectLst/>
                <a:latin typeface="Comic Sans MS" pitchFamily="66" charset="0"/>
              </a:rPr>
              <a:t>The company is beneficiary of its strong parentage and gets significant support from GAIL and BPCL relating to operations and management.</a:t>
            </a:r>
          </a:p>
          <a:p>
            <a:pPr algn="just" eaLnBrk="1" hangingPunct="1">
              <a:spcBef>
                <a:spcPct val="10000"/>
              </a:spcBef>
              <a:buFont typeface="Wingdings" pitchFamily="2" charset="2"/>
              <a:buNone/>
              <a:defRPr/>
            </a:pPr>
            <a:endParaRPr lang="en-US" sz="2200" dirty="0" smtClean="0">
              <a:solidFill>
                <a:schemeClr val="bg2"/>
              </a:solidFill>
              <a:effectLst/>
              <a:latin typeface="Comic Sans MS" pitchFamily="66" charset="0"/>
            </a:endParaRPr>
          </a:p>
          <a:p>
            <a:pPr algn="just" eaLnBrk="1" hangingPunct="1">
              <a:spcBef>
                <a:spcPct val="10000"/>
              </a:spcBef>
              <a:buFont typeface="Wingdings" pitchFamily="2" charset="2"/>
              <a:buBlip>
                <a:blip r:embed="rId2"/>
              </a:buBlip>
              <a:defRPr/>
            </a:pPr>
            <a:r>
              <a:rPr lang="en-US" sz="2200" dirty="0" smtClean="0">
                <a:solidFill>
                  <a:schemeClr val="bg2"/>
                </a:solidFill>
                <a:effectLst/>
                <a:latin typeface="Comic Sans MS" pitchFamily="66" charset="0"/>
              </a:rPr>
              <a:t>By virtue of the presence of Govt. of Delhi as a minority shareholder, the company gets support for speedy administrative approvals.</a:t>
            </a:r>
          </a:p>
          <a:p>
            <a:pPr algn="just" eaLnBrk="1" hangingPunct="1">
              <a:spcBef>
                <a:spcPct val="10000"/>
              </a:spcBef>
              <a:buFont typeface="Wingdings" pitchFamily="2" charset="2"/>
              <a:buBlip>
                <a:blip r:embed="rId2"/>
              </a:buBlip>
              <a:defRPr/>
            </a:pPr>
            <a:endParaRPr lang="en-US" sz="2200" dirty="0" smtClean="0">
              <a:solidFill>
                <a:schemeClr val="bg2"/>
              </a:solidFill>
              <a:effectLst/>
              <a:latin typeface="Comic Sans MS" pitchFamily="66" charset="0"/>
            </a:endParaRPr>
          </a:p>
          <a:p>
            <a:pPr algn="just" eaLnBrk="1" hangingPunct="1">
              <a:spcBef>
                <a:spcPct val="10000"/>
              </a:spcBef>
              <a:buFont typeface="Wingdings" pitchFamily="2" charset="2"/>
              <a:buBlip>
                <a:blip r:embed="rId2"/>
              </a:buBlip>
              <a:defRPr/>
            </a:pPr>
            <a:r>
              <a:rPr lang="en-US" sz="2200" dirty="0" smtClean="0">
                <a:solidFill>
                  <a:schemeClr val="bg2"/>
                </a:solidFill>
                <a:effectLst/>
                <a:latin typeface="Comic Sans MS" pitchFamily="66" charset="0"/>
              </a:rPr>
              <a:t>The company has highly qualified senior management personnel with several years of experience in Oil &amp; Gas sector.</a:t>
            </a:r>
          </a:p>
          <a:p>
            <a:pPr algn="just" eaLnBrk="1" hangingPunct="1">
              <a:spcBef>
                <a:spcPct val="10000"/>
              </a:spcBef>
              <a:buFont typeface="Wingdings" pitchFamily="2" charset="2"/>
              <a:buBlip>
                <a:blip r:embed="rId2"/>
              </a:buBlip>
              <a:defRPr/>
            </a:pPr>
            <a:endParaRPr lang="en-US" sz="2400" dirty="0" smtClean="0">
              <a:latin typeface="Comic Sans MS" pitchFamily="66" charset="0"/>
            </a:endParaRPr>
          </a:p>
          <a:p>
            <a:pPr lvl="2" algn="just" eaLnBrk="1" hangingPunct="1">
              <a:spcBef>
                <a:spcPct val="10000"/>
              </a:spcBef>
              <a:buFont typeface="Wingdings" pitchFamily="2" charset="2"/>
              <a:buChar char="Ø"/>
              <a:defRPr/>
            </a:pPr>
            <a:endParaRPr lang="en-US" dirty="0" smtClean="0">
              <a:latin typeface="Comic Sans MS" pitchFamily="66" charset="0"/>
            </a:endParaRPr>
          </a:p>
          <a:p>
            <a:pPr lvl="2" algn="just" eaLnBrk="1" hangingPunct="1">
              <a:spcBef>
                <a:spcPct val="10000"/>
              </a:spcBef>
              <a:buFont typeface="Wingdings" pitchFamily="2" charset="2"/>
              <a:buChar char="Ø"/>
              <a:defRPr/>
            </a:pPr>
            <a:endParaRPr lang="en-US" dirty="0" smtClean="0">
              <a:latin typeface="Comic Sans MS" pitchFamily="66" charset="0"/>
            </a:endParaRPr>
          </a:p>
          <a:p>
            <a:pPr lvl="2" algn="just" eaLnBrk="1" hangingPunct="1">
              <a:spcBef>
                <a:spcPct val="10000"/>
              </a:spcBef>
              <a:buFont typeface="Wingdings" pitchFamily="2" charset="2"/>
              <a:buNone/>
              <a:defRPr/>
            </a:pPr>
            <a:endParaRPr lang="en-US" dirty="0" smtClean="0">
              <a:latin typeface="Comic Sans MS" pitchFamily="66" charset="0"/>
            </a:endParaRPr>
          </a:p>
          <a:p>
            <a:pPr algn="just" eaLnBrk="1" hangingPunct="1">
              <a:spcBef>
                <a:spcPct val="10000"/>
              </a:spcBef>
              <a:buFont typeface="Wingdings" pitchFamily="2" charset="2"/>
              <a:buBlip>
                <a:blip r:embed="rId2"/>
              </a:buBlip>
              <a:defRPr/>
            </a:pPr>
            <a:endParaRPr lang="en-US" sz="2800" dirty="0" smtClean="0">
              <a:latin typeface="Comic Sans MS" pitchFamily="66" charset="0"/>
            </a:endParaRPr>
          </a:p>
          <a:p>
            <a:pPr lvl="2" algn="just" eaLnBrk="1" hangingPunct="1">
              <a:spcBef>
                <a:spcPct val="10000"/>
              </a:spcBef>
              <a:buFont typeface="Wingdings" pitchFamily="2" charset="2"/>
              <a:buChar char="Ø"/>
              <a:defRPr/>
            </a:pPr>
            <a:endParaRPr lang="en-US" sz="3200" dirty="0" smtClean="0">
              <a:latin typeface="Comic Sans MS" pitchFamily="66" charset="0"/>
            </a:endParaRPr>
          </a:p>
          <a:p>
            <a:pPr eaLnBrk="1" hangingPunct="1">
              <a:lnSpc>
                <a:spcPct val="80000"/>
              </a:lnSpc>
              <a:buFont typeface="Wingdings" pitchFamily="2" charset="2"/>
              <a:buNone/>
              <a:defRPr/>
            </a:pPr>
            <a:endParaRPr lang="en-US" dirty="0" smtClean="0"/>
          </a:p>
          <a:p>
            <a:pPr eaLnBrk="1" hangingPunct="1">
              <a:lnSpc>
                <a:spcPct val="80000"/>
              </a:lnSpc>
              <a:defRPr/>
            </a:pPr>
            <a:endParaRPr lang="en-US" sz="20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Footer Placeholder 4"/>
          <p:cNvSpPr>
            <a:spLocks noGrp="1"/>
          </p:cNvSpPr>
          <p:nvPr>
            <p:ph type="ftr" sz="quarter" idx="11"/>
          </p:nvPr>
        </p:nvSpPr>
        <p:spPr>
          <a:noFill/>
        </p:spPr>
        <p:txBody>
          <a:bodyPr/>
          <a:lstStyle/>
          <a:p>
            <a:r>
              <a:rPr lang="en-US" smtClean="0"/>
              <a:t>1</a:t>
            </a:r>
          </a:p>
        </p:txBody>
      </p:sp>
      <p:sp>
        <p:nvSpPr>
          <p:cNvPr id="17411" name="Slide Number Placeholder 5"/>
          <p:cNvSpPr>
            <a:spLocks noGrp="1"/>
          </p:cNvSpPr>
          <p:nvPr>
            <p:ph type="sldNum" sz="quarter" idx="12"/>
          </p:nvPr>
        </p:nvSpPr>
        <p:spPr>
          <a:noFill/>
        </p:spPr>
        <p:txBody>
          <a:bodyPr/>
          <a:lstStyle/>
          <a:p>
            <a:fld id="{9420DB14-964B-4BFB-9294-4DE8B0B8B514}" type="slidenum">
              <a:rPr lang="en-US" smtClean="0"/>
              <a:pPr/>
              <a:t>5</a:t>
            </a:fld>
            <a:endParaRPr lang="en-US" smtClean="0"/>
          </a:p>
        </p:txBody>
      </p:sp>
      <p:sp>
        <p:nvSpPr>
          <p:cNvPr id="1348610" name="Rectangle 2"/>
          <p:cNvSpPr>
            <a:spLocks noGrp="1" noRot="1" noChangeArrowheads="1"/>
          </p:cNvSpPr>
          <p:nvPr>
            <p:ph type="title"/>
          </p:nvPr>
        </p:nvSpPr>
        <p:spPr>
          <a:xfrm>
            <a:off x="457200" y="274638"/>
            <a:ext cx="8229600" cy="639762"/>
          </a:xfrm>
        </p:spPr>
        <p:txBody>
          <a:bodyPr/>
          <a:lstStyle/>
          <a:p>
            <a:pPr eaLnBrk="1" hangingPunct="1">
              <a:defRPr/>
            </a:pPr>
            <a:r>
              <a:rPr lang="en-US" sz="3000" i="1" u="sng" dirty="0" smtClean="0">
                <a:solidFill>
                  <a:schemeClr val="bg2"/>
                </a:solidFill>
                <a:effectLst/>
                <a:latin typeface="Comic Sans MS" pitchFamily="66" charset="0"/>
              </a:rPr>
              <a:t>Area of Operation</a:t>
            </a:r>
          </a:p>
        </p:txBody>
      </p:sp>
      <p:sp>
        <p:nvSpPr>
          <p:cNvPr id="1348611" name="Rectangle 3"/>
          <p:cNvSpPr>
            <a:spLocks noGrp="1" noChangeArrowheads="1"/>
          </p:cNvSpPr>
          <p:nvPr>
            <p:ph type="body" idx="1"/>
          </p:nvPr>
        </p:nvSpPr>
        <p:spPr>
          <a:xfrm>
            <a:off x="457200" y="914400"/>
            <a:ext cx="8458200" cy="5211763"/>
          </a:xfrm>
        </p:spPr>
        <p:txBody>
          <a:bodyPr/>
          <a:lstStyle/>
          <a:p>
            <a:pPr algn="just" eaLnBrk="1" hangingPunct="1">
              <a:spcBef>
                <a:spcPct val="10000"/>
              </a:spcBef>
              <a:buFont typeface="Wingdings" pitchFamily="2" charset="2"/>
              <a:buBlip>
                <a:blip r:embed="rId2"/>
              </a:buBlip>
              <a:defRPr/>
            </a:pPr>
            <a:r>
              <a:rPr lang="en-US" sz="2200" dirty="0" smtClean="0">
                <a:solidFill>
                  <a:schemeClr val="bg2"/>
                </a:solidFill>
                <a:effectLst/>
                <a:latin typeface="Comic Sans MS" pitchFamily="66" charset="0"/>
              </a:rPr>
              <a:t>Delhi: National capital of India has huge demand potential:</a:t>
            </a:r>
          </a:p>
          <a:p>
            <a:pPr lvl="1" algn="just" eaLnBrk="1" hangingPunct="1">
              <a:spcBef>
                <a:spcPct val="10000"/>
              </a:spcBef>
              <a:buFont typeface="Wingdings" pitchFamily="2" charset="2"/>
              <a:buBlip>
                <a:blip r:embed="rId2"/>
              </a:buBlip>
              <a:defRPr/>
            </a:pPr>
            <a:r>
              <a:rPr lang="en-US" sz="2000" dirty="0" smtClean="0">
                <a:solidFill>
                  <a:schemeClr val="bg2"/>
                </a:solidFill>
                <a:effectLst/>
                <a:latin typeface="Comic Sans MS" pitchFamily="66" charset="0"/>
              </a:rPr>
              <a:t>where all public transport vehicles have to be  necessarily run on CNG in view of the directions of the Hon. Supreme Court of India.</a:t>
            </a:r>
          </a:p>
          <a:p>
            <a:pPr lvl="1" algn="just" eaLnBrk="1" hangingPunct="1">
              <a:spcBef>
                <a:spcPct val="10000"/>
              </a:spcBef>
              <a:buFont typeface="Wingdings" pitchFamily="2" charset="2"/>
              <a:buBlip>
                <a:blip r:embed="rId2"/>
              </a:buBlip>
              <a:defRPr/>
            </a:pPr>
            <a:r>
              <a:rPr lang="en-US" sz="2000" dirty="0" smtClean="0">
                <a:solidFill>
                  <a:schemeClr val="bg2"/>
                </a:solidFill>
                <a:effectLst/>
                <a:latin typeface="Comic Sans MS" pitchFamily="66" charset="0"/>
              </a:rPr>
              <a:t>has the highest number of private cars compared to any other city of India</a:t>
            </a:r>
          </a:p>
          <a:p>
            <a:pPr lvl="1" algn="just" eaLnBrk="1" hangingPunct="1">
              <a:spcBef>
                <a:spcPct val="10000"/>
              </a:spcBef>
              <a:buFont typeface="Wingdings" pitchFamily="2" charset="2"/>
              <a:buBlip>
                <a:blip r:embed="rId2"/>
              </a:buBlip>
              <a:defRPr/>
            </a:pPr>
            <a:r>
              <a:rPr lang="en-US" sz="2000" dirty="0" smtClean="0">
                <a:solidFill>
                  <a:schemeClr val="bg2"/>
                </a:solidFill>
                <a:effectLst/>
                <a:latin typeface="Comic Sans MS" pitchFamily="66" charset="0"/>
              </a:rPr>
              <a:t>thickly populated having large number of residential &amp; commercial complexes and hospitals etc.. </a:t>
            </a:r>
          </a:p>
          <a:p>
            <a:pPr algn="just" eaLnBrk="1" hangingPunct="1">
              <a:spcBef>
                <a:spcPct val="10000"/>
              </a:spcBef>
              <a:buFont typeface="Wingdings" pitchFamily="2" charset="2"/>
              <a:buNone/>
              <a:defRPr/>
            </a:pPr>
            <a:endParaRPr lang="en-US" sz="2200" dirty="0" smtClean="0">
              <a:solidFill>
                <a:schemeClr val="bg2"/>
              </a:solidFill>
              <a:effectLst/>
              <a:latin typeface="Comic Sans MS" pitchFamily="66" charset="0"/>
            </a:endParaRPr>
          </a:p>
          <a:p>
            <a:pPr algn="just" eaLnBrk="1" hangingPunct="1">
              <a:spcBef>
                <a:spcPct val="10000"/>
              </a:spcBef>
              <a:buFont typeface="Wingdings" pitchFamily="2" charset="2"/>
              <a:buBlip>
                <a:blip r:embed="rId2"/>
              </a:buBlip>
              <a:defRPr/>
            </a:pPr>
            <a:r>
              <a:rPr lang="en-US" sz="2200" dirty="0" smtClean="0">
                <a:solidFill>
                  <a:schemeClr val="bg2"/>
                </a:solidFill>
                <a:effectLst/>
                <a:latin typeface="Comic Sans MS" pitchFamily="66" charset="0"/>
              </a:rPr>
              <a:t>Noida: Most advanced city of state of Uttar Pradesh having huge potential for CNG, PNG-Residential and commercial volumes.</a:t>
            </a:r>
          </a:p>
          <a:p>
            <a:pPr algn="just" eaLnBrk="1" hangingPunct="1">
              <a:spcBef>
                <a:spcPct val="10000"/>
              </a:spcBef>
              <a:buFont typeface="Wingdings" pitchFamily="2" charset="2"/>
              <a:buBlip>
                <a:blip r:embed="rId2"/>
              </a:buBlip>
              <a:defRPr/>
            </a:pPr>
            <a:endParaRPr lang="en-US" sz="2200" dirty="0" smtClean="0">
              <a:solidFill>
                <a:schemeClr val="bg2"/>
              </a:solidFill>
              <a:effectLst/>
              <a:latin typeface="Comic Sans MS" pitchFamily="66" charset="0"/>
            </a:endParaRPr>
          </a:p>
          <a:p>
            <a:pPr algn="just" eaLnBrk="1" hangingPunct="1">
              <a:spcBef>
                <a:spcPct val="10000"/>
              </a:spcBef>
              <a:buFont typeface="Wingdings" pitchFamily="2" charset="2"/>
              <a:buBlip>
                <a:blip r:embed="rId2"/>
              </a:buBlip>
              <a:defRPr/>
            </a:pPr>
            <a:r>
              <a:rPr lang="en-US" sz="2200" dirty="0" smtClean="0">
                <a:solidFill>
                  <a:schemeClr val="bg2"/>
                </a:solidFill>
                <a:effectLst/>
                <a:latin typeface="Comic Sans MS" pitchFamily="66" charset="0"/>
              </a:rPr>
              <a:t>Greater Noida and Ghaziabad: Residential cum Industrial towns of Uttar Pradesh having huge potential demand for PNG Residential, Commercial and Industrial.</a:t>
            </a:r>
          </a:p>
          <a:p>
            <a:pPr lvl="2" algn="just" eaLnBrk="1" hangingPunct="1">
              <a:spcBef>
                <a:spcPct val="10000"/>
              </a:spcBef>
              <a:buFont typeface="Wingdings" pitchFamily="2" charset="2"/>
              <a:buChar char="Ø"/>
              <a:defRPr/>
            </a:pPr>
            <a:endParaRPr lang="en-US" dirty="0" smtClean="0">
              <a:latin typeface="Comic Sans MS" pitchFamily="66" charset="0"/>
            </a:endParaRPr>
          </a:p>
          <a:p>
            <a:pPr lvl="2" algn="just" eaLnBrk="1" hangingPunct="1">
              <a:spcBef>
                <a:spcPct val="10000"/>
              </a:spcBef>
              <a:buFont typeface="Wingdings" pitchFamily="2" charset="2"/>
              <a:buChar char="Ø"/>
              <a:defRPr/>
            </a:pPr>
            <a:endParaRPr lang="en-US" dirty="0" smtClean="0">
              <a:latin typeface="Comic Sans MS" pitchFamily="66" charset="0"/>
            </a:endParaRPr>
          </a:p>
          <a:p>
            <a:pPr lvl="2" algn="just" eaLnBrk="1" hangingPunct="1">
              <a:spcBef>
                <a:spcPct val="10000"/>
              </a:spcBef>
              <a:buFont typeface="Wingdings" pitchFamily="2" charset="2"/>
              <a:buNone/>
              <a:defRPr/>
            </a:pPr>
            <a:endParaRPr lang="en-US" dirty="0" smtClean="0">
              <a:latin typeface="Comic Sans MS" pitchFamily="66" charset="0"/>
            </a:endParaRPr>
          </a:p>
          <a:p>
            <a:pPr algn="just" eaLnBrk="1" hangingPunct="1">
              <a:spcBef>
                <a:spcPct val="10000"/>
              </a:spcBef>
              <a:buFont typeface="Wingdings" pitchFamily="2" charset="2"/>
              <a:buBlip>
                <a:blip r:embed="rId2"/>
              </a:buBlip>
              <a:defRPr/>
            </a:pPr>
            <a:endParaRPr lang="en-US" sz="2800" dirty="0" smtClean="0">
              <a:latin typeface="Comic Sans MS" pitchFamily="66" charset="0"/>
            </a:endParaRPr>
          </a:p>
          <a:p>
            <a:pPr lvl="2" algn="just" eaLnBrk="1" hangingPunct="1">
              <a:spcBef>
                <a:spcPct val="10000"/>
              </a:spcBef>
              <a:buFont typeface="Wingdings" pitchFamily="2" charset="2"/>
              <a:buChar char="Ø"/>
              <a:defRPr/>
            </a:pPr>
            <a:endParaRPr lang="en-US" sz="3200" dirty="0" smtClean="0">
              <a:latin typeface="Comic Sans MS" pitchFamily="66" charset="0"/>
            </a:endParaRPr>
          </a:p>
          <a:p>
            <a:pPr eaLnBrk="1" hangingPunct="1">
              <a:lnSpc>
                <a:spcPct val="80000"/>
              </a:lnSpc>
              <a:buFont typeface="Wingdings" pitchFamily="2" charset="2"/>
              <a:buNone/>
              <a:defRPr/>
            </a:pPr>
            <a:endParaRPr lang="en-US" dirty="0" smtClean="0"/>
          </a:p>
          <a:p>
            <a:pPr eaLnBrk="1" hangingPunct="1">
              <a:lnSpc>
                <a:spcPct val="80000"/>
              </a:lnSpc>
              <a:defRPr/>
            </a:pPr>
            <a:endParaRPr lang="en-US" sz="20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z="3000" i="1" u="sng" dirty="0" smtClean="0">
                <a:solidFill>
                  <a:schemeClr val="bg2"/>
                </a:solidFill>
                <a:effectLst/>
                <a:latin typeface="Comic Sans MS" pitchFamily="66" charset="0"/>
              </a:rPr>
              <a:t>New Geographical Area</a:t>
            </a:r>
            <a:endParaRPr lang="en-US" sz="3000" dirty="0"/>
          </a:p>
        </p:txBody>
      </p:sp>
      <p:sp>
        <p:nvSpPr>
          <p:cNvPr id="3" name="Content Placeholder 2"/>
          <p:cNvSpPr>
            <a:spLocks noGrp="1"/>
          </p:cNvSpPr>
          <p:nvPr>
            <p:ph idx="1"/>
          </p:nvPr>
        </p:nvSpPr>
        <p:spPr/>
        <p:txBody>
          <a:bodyPr/>
          <a:lstStyle/>
          <a:p>
            <a:pPr algn="just"/>
            <a:r>
              <a:rPr lang="en-US" sz="2200" dirty="0" smtClean="0">
                <a:solidFill>
                  <a:schemeClr val="bg2"/>
                </a:solidFill>
                <a:effectLst/>
                <a:latin typeface="Comic Sans MS" pitchFamily="66" charset="0"/>
              </a:rPr>
              <a:t>IGL has been authorised for Rewari geographical area in the recent 6</a:t>
            </a:r>
            <a:r>
              <a:rPr lang="en-US" sz="2200" baseline="30000" dirty="0" smtClean="0">
                <a:solidFill>
                  <a:schemeClr val="bg2"/>
                </a:solidFill>
                <a:effectLst/>
                <a:latin typeface="Comic Sans MS" pitchFamily="66" charset="0"/>
              </a:rPr>
              <a:t>th</a:t>
            </a:r>
            <a:r>
              <a:rPr lang="en-US" sz="2200" dirty="0" smtClean="0">
                <a:solidFill>
                  <a:schemeClr val="bg2"/>
                </a:solidFill>
                <a:effectLst/>
                <a:latin typeface="Comic Sans MS" pitchFamily="66" charset="0"/>
              </a:rPr>
              <a:t> round of bidding by PNGRB .</a:t>
            </a:r>
          </a:p>
          <a:p>
            <a:pPr marL="0" indent="0" algn="just">
              <a:buNone/>
            </a:pPr>
            <a:endParaRPr lang="en-US" sz="2200" dirty="0" smtClean="0">
              <a:solidFill>
                <a:schemeClr val="bg2"/>
              </a:solidFill>
              <a:effectLst/>
              <a:latin typeface="Comic Sans MS" pitchFamily="66" charset="0"/>
            </a:endParaRPr>
          </a:p>
          <a:p>
            <a:pPr algn="just"/>
            <a:r>
              <a:rPr lang="en-US" sz="2200" dirty="0" smtClean="0">
                <a:solidFill>
                  <a:schemeClr val="bg2"/>
                </a:solidFill>
                <a:effectLst/>
                <a:latin typeface="Comic Sans MS" pitchFamily="66" charset="0"/>
              </a:rPr>
              <a:t>We propose to start 1</a:t>
            </a:r>
            <a:r>
              <a:rPr lang="en-US" sz="2200" baseline="30000" dirty="0" smtClean="0">
                <a:solidFill>
                  <a:schemeClr val="bg2"/>
                </a:solidFill>
                <a:effectLst/>
                <a:latin typeface="Comic Sans MS" pitchFamily="66" charset="0"/>
              </a:rPr>
              <a:t>st</a:t>
            </a:r>
            <a:r>
              <a:rPr lang="en-US" sz="2200" dirty="0" smtClean="0">
                <a:solidFill>
                  <a:schemeClr val="bg2"/>
                </a:solidFill>
                <a:effectLst/>
                <a:latin typeface="Comic Sans MS" pitchFamily="66" charset="0"/>
              </a:rPr>
              <a:t> CNG station in </a:t>
            </a:r>
            <a:r>
              <a:rPr lang="en-US" sz="2200" dirty="0" err="1" smtClean="0">
                <a:solidFill>
                  <a:schemeClr val="bg2"/>
                </a:solidFill>
                <a:effectLst/>
                <a:latin typeface="Comic Sans MS" pitchFamily="66" charset="0"/>
              </a:rPr>
              <a:t>Rewari</a:t>
            </a:r>
            <a:r>
              <a:rPr lang="en-US" sz="2200" dirty="0" smtClean="0">
                <a:solidFill>
                  <a:schemeClr val="bg2"/>
                </a:solidFill>
                <a:effectLst/>
                <a:latin typeface="Comic Sans MS" pitchFamily="66" charset="0"/>
              </a:rPr>
              <a:t> by the end of this financial year i.e. 2016-17. </a:t>
            </a:r>
            <a:endParaRPr lang="en-US" sz="2200" dirty="0">
              <a:solidFill>
                <a:schemeClr val="bg2"/>
              </a:solidFill>
              <a:effectLst/>
              <a:latin typeface="Comic Sans MS" pitchFamily="66" charset="0"/>
            </a:endParaRPr>
          </a:p>
        </p:txBody>
      </p:sp>
      <p:sp>
        <p:nvSpPr>
          <p:cNvPr id="4" name="Footer Placeholder 3"/>
          <p:cNvSpPr>
            <a:spLocks noGrp="1"/>
          </p:cNvSpPr>
          <p:nvPr>
            <p:ph type="ftr" sz="quarter" idx="11"/>
          </p:nvPr>
        </p:nvSpPr>
        <p:spPr/>
        <p:txBody>
          <a:bodyPr/>
          <a:lstStyle/>
          <a:p>
            <a:pPr>
              <a:defRPr/>
            </a:pPr>
            <a:r>
              <a:rPr lang="en-US" smtClean="0">
                <a:solidFill>
                  <a:srgbClr val="FFFFFF"/>
                </a:solidFill>
              </a:rPr>
              <a:t>1</a:t>
            </a:r>
            <a:endParaRPr lang="en-US">
              <a:solidFill>
                <a:srgbClr val="FFFFFF"/>
              </a:solidFill>
            </a:endParaRPr>
          </a:p>
        </p:txBody>
      </p:sp>
      <p:sp>
        <p:nvSpPr>
          <p:cNvPr id="5" name="Slide Number Placeholder 4"/>
          <p:cNvSpPr>
            <a:spLocks noGrp="1"/>
          </p:cNvSpPr>
          <p:nvPr>
            <p:ph type="sldNum" sz="quarter" idx="12"/>
          </p:nvPr>
        </p:nvSpPr>
        <p:spPr/>
        <p:txBody>
          <a:bodyPr/>
          <a:lstStyle/>
          <a:p>
            <a:pPr>
              <a:defRPr/>
            </a:pPr>
            <a:fld id="{A20C9229-468A-4B77-9FD1-A851FA028C08}" type="slidenum">
              <a:rPr lang="en-US" smtClean="0">
                <a:solidFill>
                  <a:srgbClr val="000514"/>
                </a:solidFill>
              </a:rPr>
              <a:pPr>
                <a:defRPr/>
              </a:pPr>
              <a:t>6</a:t>
            </a:fld>
            <a:endParaRPr lang="en-US">
              <a:solidFill>
                <a:srgbClr val="000514"/>
              </a:solidFill>
            </a:endParaRPr>
          </a:p>
        </p:txBody>
      </p:sp>
    </p:spTree>
    <p:extLst>
      <p:ext uri="{BB962C8B-B14F-4D97-AF65-F5344CB8AC3E}">
        <p14:creationId xmlns:p14="http://schemas.microsoft.com/office/powerpoint/2010/main" val="20719111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pPr eaLnBrk="1" hangingPunct="1">
              <a:defRPr/>
            </a:pPr>
            <a:r>
              <a:rPr lang="en-US" sz="3000" i="1" u="sng" dirty="0" smtClean="0">
                <a:solidFill>
                  <a:schemeClr val="bg2"/>
                </a:solidFill>
                <a:effectLst/>
                <a:latin typeface="Comic Sans MS" pitchFamily="66" charset="0"/>
              </a:rPr>
              <a:t>Segment &amp;  Current Sales Volume Mix</a:t>
            </a:r>
            <a:endParaRPr lang="en-US" sz="3000" i="1" u="sng" dirty="0">
              <a:solidFill>
                <a:schemeClr val="bg2"/>
              </a:solidFill>
              <a:effectLst/>
              <a:latin typeface="Comic Sans MS" pitchFamily="66" charset="0"/>
            </a:endParaRPr>
          </a:p>
        </p:txBody>
      </p:sp>
      <p:sp>
        <p:nvSpPr>
          <p:cNvPr id="3076" name="Footer Placeholder 3"/>
          <p:cNvSpPr>
            <a:spLocks noGrp="1"/>
          </p:cNvSpPr>
          <p:nvPr>
            <p:ph type="ftr" sz="quarter" idx="11"/>
          </p:nvPr>
        </p:nvSpPr>
        <p:spPr>
          <a:noFill/>
        </p:spPr>
        <p:txBody>
          <a:bodyPr/>
          <a:lstStyle/>
          <a:p>
            <a:r>
              <a:rPr lang="en-US" smtClean="0"/>
              <a:t>1</a:t>
            </a:r>
          </a:p>
        </p:txBody>
      </p:sp>
      <p:sp>
        <p:nvSpPr>
          <p:cNvPr id="3077" name="Slide Number Placeholder 4"/>
          <p:cNvSpPr>
            <a:spLocks noGrp="1"/>
          </p:cNvSpPr>
          <p:nvPr>
            <p:ph type="sldNum" sz="quarter" idx="12"/>
          </p:nvPr>
        </p:nvSpPr>
        <p:spPr>
          <a:noFill/>
        </p:spPr>
        <p:txBody>
          <a:bodyPr/>
          <a:lstStyle/>
          <a:p>
            <a:fld id="{2F454BA2-6F70-4846-8B1E-0A7D1E719574}" type="slidenum">
              <a:rPr lang="en-US" smtClean="0"/>
              <a:pPr/>
              <a:t>7</a:t>
            </a:fld>
            <a:endParaRPr lang="en-US" smtClean="0"/>
          </a:p>
        </p:txBody>
      </p:sp>
      <p:graphicFrame>
        <p:nvGraphicFramePr>
          <p:cNvPr id="6" name="Object 3"/>
          <p:cNvGraphicFramePr>
            <a:graphicFrameLocks noGrp="1" noChangeAspect="1"/>
          </p:cNvGraphicFramePr>
          <p:nvPr>
            <p:ph idx="1"/>
            <p:extLst>
              <p:ext uri="{D42A27DB-BD31-4B8C-83A1-F6EECF244321}">
                <p14:modId xmlns:p14="http://schemas.microsoft.com/office/powerpoint/2010/main" val="1072808482"/>
              </p:ext>
            </p:extLst>
          </p:nvPr>
        </p:nvGraphicFramePr>
        <p:xfrm>
          <a:off x="457199" y="1219200"/>
          <a:ext cx="8321040" cy="4953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9" name="Footer Placeholder 3"/>
          <p:cNvSpPr>
            <a:spLocks noGrp="1"/>
          </p:cNvSpPr>
          <p:nvPr>
            <p:ph type="ftr" sz="quarter" idx="11"/>
          </p:nvPr>
        </p:nvSpPr>
        <p:spPr>
          <a:noFill/>
        </p:spPr>
        <p:txBody>
          <a:bodyPr/>
          <a:lstStyle/>
          <a:p>
            <a:r>
              <a:rPr lang="en-US" smtClean="0"/>
              <a:t>1</a:t>
            </a:r>
          </a:p>
        </p:txBody>
      </p:sp>
      <p:sp>
        <p:nvSpPr>
          <p:cNvPr id="4100" name="Slide Number Placeholder 4"/>
          <p:cNvSpPr>
            <a:spLocks noGrp="1"/>
          </p:cNvSpPr>
          <p:nvPr>
            <p:ph type="sldNum" sz="quarter" idx="12"/>
          </p:nvPr>
        </p:nvSpPr>
        <p:spPr>
          <a:noFill/>
        </p:spPr>
        <p:txBody>
          <a:bodyPr/>
          <a:lstStyle/>
          <a:p>
            <a:fld id="{C9CA05ED-FB4A-4233-9343-C391F718A111}" type="slidenum">
              <a:rPr lang="en-US" smtClean="0"/>
              <a:pPr/>
              <a:t>8</a:t>
            </a:fld>
            <a:endParaRPr lang="en-US" smtClean="0"/>
          </a:p>
        </p:txBody>
      </p:sp>
      <p:sp>
        <p:nvSpPr>
          <p:cNvPr id="1270786" name="Rectangle 2"/>
          <p:cNvSpPr>
            <a:spLocks noGrp="1" noRot="1" noChangeArrowheads="1"/>
          </p:cNvSpPr>
          <p:nvPr>
            <p:ph type="title"/>
          </p:nvPr>
        </p:nvSpPr>
        <p:spPr/>
        <p:txBody>
          <a:bodyPr/>
          <a:lstStyle/>
          <a:p>
            <a:pPr eaLnBrk="1" hangingPunct="1">
              <a:defRPr/>
            </a:pPr>
            <a:r>
              <a:rPr lang="en-US" sz="3000" i="1" u="sng" dirty="0" smtClean="0">
                <a:solidFill>
                  <a:schemeClr val="bg2"/>
                </a:solidFill>
                <a:effectLst/>
                <a:latin typeface="Comic Sans MS" pitchFamily="66" charset="0"/>
              </a:rPr>
              <a:t>Sales Volumes</a:t>
            </a:r>
          </a:p>
        </p:txBody>
      </p:sp>
      <p:graphicFrame>
        <p:nvGraphicFramePr>
          <p:cNvPr id="4098" name="Object 4"/>
          <p:cNvGraphicFramePr>
            <a:graphicFrameLocks noChangeAspect="1"/>
          </p:cNvGraphicFramePr>
          <p:nvPr>
            <p:extLst>
              <p:ext uri="{D42A27DB-BD31-4B8C-83A1-F6EECF244321}">
                <p14:modId xmlns:p14="http://schemas.microsoft.com/office/powerpoint/2010/main" val="3105175592"/>
              </p:ext>
            </p:extLst>
          </p:nvPr>
        </p:nvGraphicFramePr>
        <p:xfrm>
          <a:off x="685800" y="1524000"/>
          <a:ext cx="7964488" cy="4864100"/>
        </p:xfrm>
        <a:graphic>
          <a:graphicData uri="http://schemas.openxmlformats.org/presentationml/2006/ole">
            <mc:AlternateContent xmlns:mc="http://schemas.openxmlformats.org/markup-compatibility/2006">
              <mc:Choice xmlns:v="urn:schemas-microsoft-com:vml" Requires="v">
                <p:oleObj spid="_x0000_s4143" name="Worksheet" r:id="rId4" imgW="2857407" imgH="1752765" progId="Excel.Sheet.8">
                  <p:embed/>
                </p:oleObj>
              </mc:Choice>
              <mc:Fallback>
                <p:oleObj name="Worksheet" r:id="rId4" imgW="2857407" imgH="1752765" progId="Excel.Sheet.8">
                  <p:embed/>
                  <p:pic>
                    <p:nvPicPr>
                      <p:cNvPr id="0" name="Picture 33"/>
                      <p:cNvPicPr>
                        <a:picLocks noChangeAspect="1" noChangeArrowheads="1"/>
                      </p:cNvPicPr>
                      <p:nvPr/>
                    </p:nvPicPr>
                    <p:blipFill>
                      <a:blip r:embed="rId5"/>
                      <a:srcRect/>
                      <a:stretch>
                        <a:fillRect/>
                      </a:stretch>
                    </p:blipFill>
                    <p:spPr bwMode="auto">
                      <a:xfrm>
                        <a:off x="685800" y="1524000"/>
                        <a:ext cx="7964488" cy="486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02" name="Text Box 5"/>
          <p:cNvSpPr txBox="1">
            <a:spLocks noChangeArrowheads="1"/>
          </p:cNvSpPr>
          <p:nvPr/>
        </p:nvSpPr>
        <p:spPr bwMode="auto">
          <a:xfrm>
            <a:off x="6248400" y="990600"/>
            <a:ext cx="2514600" cy="400110"/>
          </a:xfrm>
          <a:prstGeom prst="rect">
            <a:avLst/>
          </a:prstGeom>
          <a:noFill/>
          <a:ln w="9525">
            <a:noFill/>
            <a:miter lim="800000"/>
            <a:headEnd/>
            <a:tailEnd/>
          </a:ln>
        </p:spPr>
        <p:txBody>
          <a:bodyPr wrap="square">
            <a:spAutoFit/>
          </a:bodyPr>
          <a:lstStyle/>
          <a:p>
            <a:pPr>
              <a:spcBef>
                <a:spcPct val="50000"/>
              </a:spcBef>
            </a:pPr>
            <a:r>
              <a:rPr lang="en-US" sz="2000" dirty="0">
                <a:solidFill>
                  <a:schemeClr val="bg2"/>
                </a:solidFill>
              </a:rPr>
              <a:t>Figures in MMSCM</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Footer Placeholder 4"/>
          <p:cNvSpPr>
            <a:spLocks noGrp="1"/>
          </p:cNvSpPr>
          <p:nvPr>
            <p:ph type="ftr" sz="quarter" idx="11"/>
          </p:nvPr>
        </p:nvSpPr>
        <p:spPr>
          <a:noFill/>
        </p:spPr>
        <p:txBody>
          <a:bodyPr/>
          <a:lstStyle/>
          <a:p>
            <a:r>
              <a:rPr lang="en-US" smtClean="0"/>
              <a:t>1</a:t>
            </a:r>
          </a:p>
        </p:txBody>
      </p:sp>
      <p:sp>
        <p:nvSpPr>
          <p:cNvPr id="18435" name="Slide Number Placeholder 5"/>
          <p:cNvSpPr>
            <a:spLocks noGrp="1"/>
          </p:cNvSpPr>
          <p:nvPr>
            <p:ph type="sldNum" sz="quarter" idx="12"/>
          </p:nvPr>
        </p:nvSpPr>
        <p:spPr>
          <a:noFill/>
        </p:spPr>
        <p:txBody>
          <a:bodyPr/>
          <a:lstStyle/>
          <a:p>
            <a:fld id="{C9D5EEFF-6C56-41EC-A4CD-5EA067E37677}" type="slidenum">
              <a:rPr lang="en-US" smtClean="0"/>
              <a:pPr/>
              <a:t>9</a:t>
            </a:fld>
            <a:endParaRPr lang="en-US" smtClean="0"/>
          </a:p>
        </p:txBody>
      </p:sp>
      <p:sp>
        <p:nvSpPr>
          <p:cNvPr id="1347586" name="Rectangle 2"/>
          <p:cNvSpPr>
            <a:spLocks noGrp="1" noRot="1" noChangeArrowheads="1"/>
          </p:cNvSpPr>
          <p:nvPr>
            <p:ph type="title"/>
          </p:nvPr>
        </p:nvSpPr>
        <p:spPr>
          <a:xfrm>
            <a:off x="457200" y="0"/>
            <a:ext cx="8229600" cy="1143000"/>
          </a:xfrm>
        </p:spPr>
        <p:txBody>
          <a:bodyPr/>
          <a:lstStyle/>
          <a:p>
            <a:pPr eaLnBrk="1" hangingPunct="1">
              <a:defRPr/>
            </a:pPr>
            <a:r>
              <a:rPr lang="en-US" sz="3000" i="1" u="sng" dirty="0" smtClean="0">
                <a:solidFill>
                  <a:schemeClr val="bg2"/>
                </a:solidFill>
                <a:effectLst/>
                <a:latin typeface="Comic Sans MS" pitchFamily="66" charset="0"/>
              </a:rPr>
              <a:t>Gas Sourcing</a:t>
            </a:r>
          </a:p>
        </p:txBody>
      </p:sp>
      <p:sp>
        <p:nvSpPr>
          <p:cNvPr id="1347587" name="Rectangle 3"/>
          <p:cNvSpPr>
            <a:spLocks noGrp="1" noChangeArrowheads="1"/>
          </p:cNvSpPr>
          <p:nvPr>
            <p:ph type="body" idx="1"/>
          </p:nvPr>
        </p:nvSpPr>
        <p:spPr>
          <a:xfrm>
            <a:off x="685800" y="1066800"/>
            <a:ext cx="8001000" cy="5486400"/>
          </a:xfrm>
        </p:spPr>
        <p:txBody>
          <a:bodyPr/>
          <a:lstStyle/>
          <a:p>
            <a:pPr lvl="1" algn="just" eaLnBrk="1" hangingPunct="1">
              <a:buNone/>
              <a:defRPr/>
            </a:pPr>
            <a:endParaRPr lang="en-US" sz="2400" dirty="0" smtClean="0">
              <a:latin typeface="Comic Sans MS" pitchFamily="66" charset="0"/>
            </a:endParaRPr>
          </a:p>
          <a:p>
            <a:pPr algn="just" eaLnBrk="1" hangingPunct="1">
              <a:defRPr/>
            </a:pPr>
            <a:r>
              <a:rPr lang="en-US" sz="2200" dirty="0" smtClean="0">
                <a:solidFill>
                  <a:schemeClr val="bg2"/>
                </a:solidFill>
                <a:effectLst/>
                <a:latin typeface="Comic Sans MS" pitchFamily="66" charset="0"/>
              </a:rPr>
              <a:t>Firm allocation from Govt. of India of domestic gas for the entire consumption of CNG and PNG Domestic segment. Lower prices of domestic gas makes the economics of switching to gas more attractive driving growth in CNG &amp; PNG- Domestic segments which constitute around 82% of the total sales volumes.</a:t>
            </a:r>
          </a:p>
          <a:p>
            <a:pPr algn="just" eaLnBrk="1" hangingPunct="1">
              <a:defRPr/>
            </a:pPr>
            <a:endParaRPr lang="en-US" sz="2200" dirty="0" smtClean="0">
              <a:solidFill>
                <a:schemeClr val="bg2"/>
              </a:solidFill>
              <a:effectLst/>
              <a:latin typeface="Comic Sans MS" pitchFamily="66" charset="0"/>
            </a:endParaRPr>
          </a:p>
          <a:p>
            <a:pPr marL="342900" lvl="1" indent="-342900" algn="just" eaLnBrk="1" hangingPunct="1">
              <a:buClr>
                <a:schemeClr val="hlink"/>
              </a:buClr>
              <a:defRPr/>
            </a:pPr>
            <a:r>
              <a:rPr lang="en-US" sz="2200" dirty="0" smtClean="0">
                <a:solidFill>
                  <a:schemeClr val="bg2"/>
                </a:solidFill>
                <a:effectLst/>
                <a:latin typeface="Comic Sans MS" pitchFamily="66" charset="0"/>
              </a:rPr>
              <a:t>Have tied up long term contract for RLNG to meet PNG Industrial &amp; Commercial demand.</a:t>
            </a:r>
          </a:p>
          <a:p>
            <a:pPr marL="342900" lvl="1" indent="-342900" algn="just" eaLnBrk="1" hangingPunct="1">
              <a:buClr>
                <a:schemeClr val="hlink"/>
              </a:buClr>
              <a:defRPr/>
            </a:pPr>
            <a:endParaRPr lang="en-US" sz="2200" dirty="0" smtClean="0">
              <a:solidFill>
                <a:schemeClr val="bg2"/>
              </a:solidFill>
              <a:effectLst/>
              <a:latin typeface="Comic Sans MS" pitchFamily="66" charset="0"/>
            </a:endParaRPr>
          </a:p>
          <a:p>
            <a:pPr marL="342900" lvl="1" indent="-342900" algn="just" eaLnBrk="1" hangingPunct="1">
              <a:buClr>
                <a:schemeClr val="hlink"/>
              </a:buClr>
              <a:defRPr/>
            </a:pPr>
            <a:r>
              <a:rPr lang="en-US" sz="2200" dirty="0" smtClean="0">
                <a:solidFill>
                  <a:schemeClr val="bg2"/>
                </a:solidFill>
                <a:effectLst/>
                <a:latin typeface="Comic Sans MS" pitchFamily="66" charset="0"/>
              </a:rPr>
              <a:t>Buying short term gas from the open market (Shell, IOCL, </a:t>
            </a:r>
            <a:r>
              <a:rPr lang="en-US" sz="2200" dirty="0" err="1" smtClean="0">
                <a:solidFill>
                  <a:schemeClr val="bg2"/>
                </a:solidFill>
                <a:effectLst/>
                <a:latin typeface="Comic Sans MS" pitchFamily="66" charset="0"/>
              </a:rPr>
              <a:t>Petronet</a:t>
            </a:r>
            <a:r>
              <a:rPr lang="en-US" sz="2200" dirty="0" smtClean="0">
                <a:solidFill>
                  <a:schemeClr val="bg2"/>
                </a:solidFill>
                <a:effectLst/>
                <a:latin typeface="Comic Sans MS" pitchFamily="66" charset="0"/>
              </a:rPr>
              <a:t>, GSPC, BPCL etc.). </a:t>
            </a:r>
          </a:p>
          <a:p>
            <a:pPr marL="342900" lvl="1" indent="-342900" algn="just" eaLnBrk="1" hangingPunct="1">
              <a:buClr>
                <a:schemeClr val="hlink"/>
              </a:buClr>
              <a:defRPr/>
            </a:pPr>
            <a:endParaRPr lang="en-US" sz="2400" dirty="0" smtClean="0">
              <a:solidFill>
                <a:schemeClr val="bg2"/>
              </a:solidFill>
              <a:effectLst/>
              <a:latin typeface="Comic Sans MS" pitchFamily="66" charset="0"/>
            </a:endParaRPr>
          </a:p>
          <a:p>
            <a:pPr algn="just" eaLnBrk="1" hangingPunct="1">
              <a:defRPr/>
            </a:pPr>
            <a:endParaRPr lang="en-US" sz="2400" dirty="0" smtClean="0">
              <a:solidFill>
                <a:schemeClr val="bg2"/>
              </a:solidFill>
              <a:effectLst/>
              <a:latin typeface="Comic Sans MS" pitchFamily="66" charset="0"/>
            </a:endParaRPr>
          </a:p>
          <a:p>
            <a:pPr algn="just" eaLnBrk="1" hangingPunct="1">
              <a:defRPr/>
            </a:pPr>
            <a:endParaRPr lang="en-US" sz="2400" dirty="0" smtClean="0">
              <a:latin typeface="Comic Sans MS" pitchFamily="66" charset="0"/>
            </a:endParaRPr>
          </a:p>
          <a:p>
            <a:pPr lvl="1" algn="just" eaLnBrk="1" hangingPunct="1">
              <a:buClr>
                <a:schemeClr val="hlink"/>
              </a:buClr>
              <a:buFont typeface="Wingdings" pitchFamily="2" charset="2"/>
              <a:buNone/>
              <a:defRPr/>
            </a:pPr>
            <a:endParaRPr lang="en-US" sz="2400" dirty="0" smtClean="0">
              <a:latin typeface="Comic Sans MS" pitchFamily="66" charset="0"/>
            </a:endParaRPr>
          </a:p>
          <a:p>
            <a:pPr lvl="1" algn="just" eaLnBrk="1" hangingPunct="1">
              <a:buFont typeface="Wingdings" pitchFamily="2" charset="2"/>
              <a:buNone/>
              <a:defRPr/>
            </a:pPr>
            <a:endParaRPr lang="en-US" sz="2400" dirty="0" smtClean="0">
              <a:latin typeface="Comic Sans MS" pitchFamily="66" charset="0"/>
            </a:endParaRPr>
          </a:p>
          <a:p>
            <a:pPr eaLnBrk="1" hangingPunct="1">
              <a:defRPr/>
            </a:pPr>
            <a:endParaRPr lang="en-US" sz="3600"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Stream">
  <a:themeElements>
    <a:clrScheme name="1_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1_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1_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1_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1_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1_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1_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1_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1_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1_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1_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25367</TotalTime>
  <Words>1053</Words>
  <Application>Microsoft Office PowerPoint</Application>
  <PresentationFormat>On-screen Show (4:3)</PresentationFormat>
  <Paragraphs>242</Paragraphs>
  <Slides>25</Slides>
  <Notes>0</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25</vt:i4>
      </vt:variant>
    </vt:vector>
  </HeadingPairs>
  <TitlesOfParts>
    <vt:vector size="29" baseType="lpstr">
      <vt:lpstr>1_Stream</vt:lpstr>
      <vt:lpstr>Bitmap Image</vt:lpstr>
      <vt:lpstr>Worksheet</vt:lpstr>
      <vt:lpstr>Microsoft Excel 97-2003 Worksheet</vt:lpstr>
      <vt:lpstr>PowerPoint Presentation</vt:lpstr>
      <vt:lpstr>Background</vt:lpstr>
      <vt:lpstr>Shareholding Pattern </vt:lpstr>
      <vt:lpstr>Management</vt:lpstr>
      <vt:lpstr>Area of Operation</vt:lpstr>
      <vt:lpstr>New Geographical Area</vt:lpstr>
      <vt:lpstr>Segment &amp;  Current Sales Volume Mix</vt:lpstr>
      <vt:lpstr>Sales Volumes</vt:lpstr>
      <vt:lpstr>Gas Sourcing</vt:lpstr>
      <vt:lpstr>Current Gas Mix</vt:lpstr>
      <vt:lpstr>Growth in CNG </vt:lpstr>
      <vt:lpstr>CNG Station Network</vt:lpstr>
      <vt:lpstr>CNG Vehicles</vt:lpstr>
      <vt:lpstr>PNG Users</vt:lpstr>
      <vt:lpstr>PNG Network</vt:lpstr>
      <vt:lpstr>Standalone Financial Data</vt:lpstr>
      <vt:lpstr>Cumulative Capex (Rs. in crores)</vt:lpstr>
      <vt:lpstr>Dividend</vt:lpstr>
      <vt:lpstr>Acquisition of Equity in Other CGDs</vt:lpstr>
      <vt:lpstr>Consolidated Results</vt:lpstr>
      <vt:lpstr>Growth-Strategy </vt:lpstr>
      <vt:lpstr>Credit Strength</vt:lpstr>
      <vt:lpstr>Risks &amp; Mitigations</vt:lpstr>
      <vt:lpstr>Safe Harbor Statement</vt:lpstr>
      <vt:lpstr>PowerPoint Presentation</vt:lpstr>
    </vt:vector>
  </TitlesOfParts>
  <Company>IGL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Meenakshi</dc:creator>
  <cp:lastModifiedBy>Lalwani, Naveen Kumar</cp:lastModifiedBy>
  <cp:revision>1849</cp:revision>
  <cp:lastPrinted>2003-07-03T08:42:09Z</cp:lastPrinted>
  <dcterms:created xsi:type="dcterms:W3CDTF">1999-03-06T04:48:52Z</dcterms:created>
  <dcterms:modified xsi:type="dcterms:W3CDTF">2016-11-17T05:35:56Z</dcterms:modified>
</cp:coreProperties>
</file>