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9" r:id="rId1"/>
  </p:sldMasterIdLst>
  <p:notesMasterIdLst>
    <p:notesMasterId r:id="rId22"/>
  </p:notesMasterIdLst>
  <p:handoutMasterIdLst>
    <p:handoutMasterId r:id="rId23"/>
  </p:handoutMasterIdLst>
  <p:sldIdLst>
    <p:sldId id="1000" r:id="rId2"/>
    <p:sldId id="1051" r:id="rId3"/>
    <p:sldId id="1031" r:id="rId4"/>
    <p:sldId id="1079" r:id="rId5"/>
    <p:sldId id="1077" r:id="rId6"/>
    <p:sldId id="1019" r:id="rId7"/>
    <p:sldId id="1026" r:id="rId8"/>
    <p:sldId id="1025" r:id="rId9"/>
    <p:sldId id="1027" r:id="rId10"/>
    <p:sldId id="1075" r:id="rId11"/>
    <p:sldId id="1069" r:id="rId12"/>
    <p:sldId id="1082" r:id="rId13"/>
    <p:sldId id="1081" r:id="rId14"/>
    <p:sldId id="1071" r:id="rId15"/>
    <p:sldId id="1074" r:id="rId16"/>
    <p:sldId id="1084" r:id="rId17"/>
    <p:sldId id="1083" r:id="rId18"/>
    <p:sldId id="1073" r:id="rId19"/>
    <p:sldId id="1076" r:id="rId20"/>
    <p:sldId id="1014" r:id="rId21"/>
  </p:sldIdLst>
  <p:sldSz cx="9144000" cy="6858000" type="screen4x3"/>
  <p:notesSz cx="7004050" cy="9290050"/>
  <p:defaultTextStyle>
    <a:defPPr>
      <a:defRPr lang="en-US"/>
    </a:defPPr>
    <a:lvl1pPr algn="l" rtl="0" eaLnBrk="0" fontAlgn="base" hangingPunct="0">
      <a:spcBef>
        <a:spcPct val="0"/>
      </a:spcBef>
      <a:spcAft>
        <a:spcPct val="0"/>
      </a:spcAft>
      <a:defRPr sz="2400"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sz="2400"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sz="2400"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Garamond" pitchFamily="18" charset="0"/>
        <a:ea typeface="+mn-ea"/>
        <a:cs typeface="+mn-cs"/>
      </a:defRPr>
    </a:lvl5pPr>
    <a:lvl6pPr marL="2286000" algn="l" defTabSz="914400" rtl="0" eaLnBrk="1" latinLnBrk="0" hangingPunct="1">
      <a:defRPr sz="2400" kern="1200">
        <a:solidFill>
          <a:schemeClr val="tx1"/>
        </a:solidFill>
        <a:latin typeface="Garamond" pitchFamily="18" charset="0"/>
        <a:ea typeface="+mn-ea"/>
        <a:cs typeface="+mn-cs"/>
      </a:defRPr>
    </a:lvl6pPr>
    <a:lvl7pPr marL="2743200" algn="l" defTabSz="914400" rtl="0" eaLnBrk="1" latinLnBrk="0" hangingPunct="1">
      <a:defRPr sz="2400" kern="1200">
        <a:solidFill>
          <a:schemeClr val="tx1"/>
        </a:solidFill>
        <a:latin typeface="Garamond" pitchFamily="18" charset="0"/>
        <a:ea typeface="+mn-ea"/>
        <a:cs typeface="+mn-cs"/>
      </a:defRPr>
    </a:lvl7pPr>
    <a:lvl8pPr marL="3200400" algn="l" defTabSz="914400" rtl="0" eaLnBrk="1" latinLnBrk="0" hangingPunct="1">
      <a:defRPr sz="2400" kern="1200">
        <a:solidFill>
          <a:schemeClr val="tx1"/>
        </a:solidFill>
        <a:latin typeface="Garamond" pitchFamily="18" charset="0"/>
        <a:ea typeface="+mn-ea"/>
        <a:cs typeface="+mn-cs"/>
      </a:defRPr>
    </a:lvl8pPr>
    <a:lvl9pPr marL="3657600" algn="l" defTabSz="914400" rtl="0" eaLnBrk="1" latinLnBrk="0" hangingPunct="1">
      <a:defRPr sz="24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9468"/>
    <a:srgbClr val="FF00FF"/>
    <a:srgbClr val="99CCFF"/>
    <a:srgbClr val="66FFFF"/>
    <a:srgbClr val="CCFFCC"/>
    <a:srgbClr val="99FF66"/>
    <a:srgbClr val="00FF00"/>
    <a:srgbClr val="FFCC66"/>
    <a:srgbClr val="937E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606" autoAdjust="0"/>
    <p:restoredTop sz="94576" autoAdjust="0"/>
  </p:normalViewPr>
  <p:slideViewPr>
    <p:cSldViewPr>
      <p:cViewPr>
        <p:scale>
          <a:sx n="75" d="100"/>
          <a:sy n="75" d="100"/>
        </p:scale>
        <p:origin x="-750" y="-54"/>
      </p:cViewPr>
      <p:guideLst>
        <p:guide orient="horz" pos="2160"/>
        <p:guide pos="283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2682"/>
    </p:cViewPr>
  </p:sorterViewPr>
  <p:notesViewPr>
    <p:cSldViewPr>
      <p:cViewPr varScale="1">
        <p:scale>
          <a:sx n="35" d="100"/>
          <a:sy n="35" d="100"/>
        </p:scale>
        <p:origin x="-1608" y="-78"/>
      </p:cViewPr>
      <p:guideLst>
        <p:guide orient="horz" pos="2925"/>
        <p:guide pos="220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xPr>
        <a:bodyPr/>
        <a:lstStyle/>
        <a:p>
          <a:pPr>
            <a:defRPr lang="en-US"/>
          </a:pPr>
          <a:endParaRPr lang="en-US"/>
        </a:p>
      </c:txPr>
    </c:title>
    <c:view3D>
      <c:perspective val="0"/>
    </c:view3D>
    <c:plotArea>
      <c:layout>
        <c:manualLayout>
          <c:layoutTarget val="inner"/>
          <c:xMode val="edge"/>
          <c:yMode val="edge"/>
          <c:x val="2.8017179670723147E-2"/>
          <c:y val="0.59124267046406453"/>
          <c:w val="0.93612865006294277"/>
          <c:h val="0.35260617356341206"/>
        </c:manualLayout>
      </c:layout>
      <c:pie3DChart>
        <c:varyColors val="1"/>
        <c:ser>
          <c:idx val="0"/>
          <c:order val="0"/>
          <c:tx>
            <c:strRef>
              <c:f>Sheet1!$C$3</c:f>
              <c:strCache>
                <c:ptCount val="1"/>
                <c:pt idx="0">
                  <c:v>% HOLDING</c:v>
                </c:pt>
              </c:strCache>
            </c:strRef>
          </c:tx>
          <c:spPr>
            <a:solidFill>
              <a:srgbClr val="9999FF"/>
            </a:solidFill>
            <a:ln w="27630">
              <a:solidFill>
                <a:srgbClr val="000000"/>
              </a:solidFill>
              <a:prstDash val="solid"/>
            </a:ln>
          </c:spPr>
          <c:dPt>
            <c:idx val="0"/>
            <c:spPr>
              <a:solidFill>
                <a:srgbClr val="9999FF"/>
              </a:solidFill>
              <a:ln w="27630">
                <a:solidFill>
                  <a:srgbClr val="FF00FF"/>
                </a:solidFill>
                <a:prstDash val="solid"/>
              </a:ln>
            </c:spPr>
          </c:dPt>
          <c:dPt>
            <c:idx val="1"/>
            <c:spPr>
              <a:solidFill>
                <a:srgbClr val="993366"/>
              </a:solidFill>
              <a:ln w="27630">
                <a:solidFill>
                  <a:srgbClr val="000000"/>
                </a:solidFill>
                <a:prstDash val="solid"/>
              </a:ln>
            </c:spPr>
          </c:dPt>
          <c:dPt>
            <c:idx val="2"/>
            <c:spPr>
              <a:solidFill>
                <a:srgbClr val="FFFFCC"/>
              </a:solidFill>
              <a:ln w="27630">
                <a:solidFill>
                  <a:srgbClr val="000000"/>
                </a:solidFill>
                <a:prstDash val="solid"/>
              </a:ln>
            </c:spPr>
          </c:dPt>
          <c:dPt>
            <c:idx val="3"/>
            <c:spPr>
              <a:solidFill>
                <a:srgbClr val="CCFFFF"/>
              </a:solidFill>
              <a:ln w="27630">
                <a:solidFill>
                  <a:srgbClr val="000000"/>
                </a:solidFill>
                <a:prstDash val="solid"/>
              </a:ln>
            </c:spPr>
          </c:dPt>
          <c:dPt>
            <c:idx val="4"/>
            <c:spPr>
              <a:solidFill>
                <a:srgbClr val="660066"/>
              </a:solidFill>
              <a:ln w="27630">
                <a:solidFill>
                  <a:srgbClr val="000000"/>
                </a:solidFill>
                <a:prstDash val="solid"/>
              </a:ln>
            </c:spPr>
          </c:dPt>
          <c:dPt>
            <c:idx val="5"/>
            <c:spPr>
              <a:solidFill>
                <a:srgbClr val="FF8080"/>
              </a:solidFill>
              <a:ln w="27630">
                <a:solidFill>
                  <a:srgbClr val="000000"/>
                </a:solidFill>
                <a:prstDash val="solid"/>
              </a:ln>
            </c:spPr>
          </c:dPt>
          <c:dPt>
            <c:idx val="6"/>
            <c:spPr>
              <a:solidFill>
                <a:srgbClr val="FFFF00"/>
              </a:solidFill>
              <a:ln w="25400" cap="flat" cmpd="sng" algn="ctr">
                <a:solidFill>
                  <a:schemeClr val="accent1"/>
                </a:solidFill>
                <a:prstDash val="solid"/>
              </a:ln>
              <a:effectLst/>
            </c:spPr>
          </c:dPt>
          <c:dLbls>
            <c:dLbl>
              <c:idx val="2"/>
              <c:layout/>
              <c:tx>
                <c:rich>
                  <a:bodyPr/>
                  <a:lstStyle/>
                  <a:p>
                    <a:r>
                      <a:rPr lang="en-US" smtClean="0"/>
                      <a:t>16%</a:t>
                    </a:r>
                    <a:endParaRPr lang="en-US" dirty="0"/>
                  </a:p>
                </c:rich>
              </c:tx>
              <c:showPercent val="1"/>
            </c:dLbl>
            <c:dLbl>
              <c:idx val="3"/>
              <c:layout/>
              <c:tx>
                <c:rich>
                  <a:bodyPr/>
                  <a:lstStyle/>
                  <a:p>
                    <a:r>
                      <a:rPr lang="en-US" smtClean="0"/>
                      <a:t>8%</a:t>
                    </a:r>
                    <a:endParaRPr lang="en-US" dirty="0"/>
                  </a:p>
                </c:rich>
              </c:tx>
              <c:showPercent val="1"/>
            </c:dLbl>
            <c:dLbl>
              <c:idx val="5"/>
              <c:layout/>
              <c:tx>
                <c:rich>
                  <a:bodyPr/>
                  <a:lstStyle/>
                  <a:p>
                    <a:r>
                      <a:rPr lang="en-US" smtClean="0"/>
                      <a:t>9%</a:t>
                    </a:r>
                    <a:endParaRPr lang="en-US" dirty="0"/>
                  </a:p>
                </c:rich>
              </c:tx>
              <c:showPercent val="1"/>
            </c:dLbl>
            <c:dLbl>
              <c:idx val="6"/>
              <c:layout/>
              <c:tx>
                <c:rich>
                  <a:bodyPr/>
                  <a:lstStyle/>
                  <a:p>
                    <a:r>
                      <a:rPr lang="en-US" smtClean="0"/>
                      <a:t>16%</a:t>
                    </a:r>
                    <a:endParaRPr lang="en-US"/>
                  </a:p>
                </c:rich>
              </c:tx>
              <c:showPercent val="1"/>
            </c:dLbl>
            <c:spPr>
              <a:noFill/>
              <a:ln w="55260">
                <a:noFill/>
              </a:ln>
            </c:spPr>
            <c:txPr>
              <a:bodyPr/>
              <a:lstStyle/>
              <a:p>
                <a:pPr>
                  <a:defRPr lang="en-US" sz="1740" b="0" i="0" u="none" strike="noStrike" baseline="0">
                    <a:solidFill>
                      <a:srgbClr val="000000"/>
                    </a:solidFill>
                    <a:latin typeface="Arial"/>
                    <a:ea typeface="Arial"/>
                    <a:cs typeface="Arial"/>
                  </a:defRPr>
                </a:pPr>
                <a:endParaRPr lang="en-US"/>
              </a:p>
            </c:txPr>
            <c:showPercent val="1"/>
          </c:dLbls>
          <c:cat>
            <c:strRef>
              <c:f>Sheet1!$B$4:$B$10</c:f>
              <c:strCache>
                <c:ptCount val="7"/>
                <c:pt idx="0">
                  <c:v>Promoters - 45%</c:v>
                </c:pt>
                <c:pt idx="1">
                  <c:v>Government of NCT of Delhi - 5%</c:v>
                </c:pt>
                <c:pt idx="2">
                  <c:v>Foreign Institution Investors - 16%</c:v>
                </c:pt>
                <c:pt idx="3">
                  <c:v>Mutual Funds - 8%</c:v>
                </c:pt>
                <c:pt idx="4">
                  <c:v>Indian Financial Institutions  &amp; Banks - 1%</c:v>
                </c:pt>
                <c:pt idx="5">
                  <c:v>Insurance Companies - 9%</c:v>
                </c:pt>
                <c:pt idx="6">
                  <c:v>Public / Others - 16%</c:v>
                </c:pt>
              </c:strCache>
            </c:strRef>
          </c:cat>
          <c:val>
            <c:numRef>
              <c:f>Sheet1!$C$4:$C$10</c:f>
              <c:numCache>
                <c:formatCode>0</c:formatCode>
                <c:ptCount val="7"/>
                <c:pt idx="0">
                  <c:v>45</c:v>
                </c:pt>
                <c:pt idx="1">
                  <c:v>5</c:v>
                </c:pt>
                <c:pt idx="2">
                  <c:v>15.52</c:v>
                </c:pt>
                <c:pt idx="3">
                  <c:v>8.32</c:v>
                </c:pt>
                <c:pt idx="4">
                  <c:v>0.93</c:v>
                </c:pt>
                <c:pt idx="5">
                  <c:v>8.8700000000000028</c:v>
                </c:pt>
                <c:pt idx="6">
                  <c:v>16.36</c:v>
                </c:pt>
              </c:numCache>
            </c:numRef>
          </c:val>
        </c:ser>
        <c:ser>
          <c:idx val="1"/>
          <c:order val="1"/>
          <c:tx>
            <c:strRef>
              <c:f>Sheet1!$C$3</c:f>
              <c:strCache>
                <c:ptCount val="1"/>
                <c:pt idx="0">
                  <c:v>% HOLDING</c:v>
                </c:pt>
              </c:strCache>
            </c:strRef>
          </c:tx>
          <c:spPr>
            <a:solidFill>
              <a:srgbClr val="9999FF"/>
            </a:solidFill>
            <a:ln w="27630">
              <a:solidFill>
                <a:srgbClr val="000000"/>
              </a:solidFill>
              <a:prstDash val="solid"/>
            </a:ln>
          </c:spPr>
          <c:dPt>
            <c:idx val="0"/>
            <c:spPr/>
          </c:dPt>
          <c:dPt>
            <c:idx val="1"/>
            <c:spPr>
              <a:solidFill>
                <a:srgbClr val="993366"/>
              </a:solidFill>
              <a:ln w="27630">
                <a:solidFill>
                  <a:srgbClr val="000000"/>
                </a:solidFill>
                <a:prstDash val="solid"/>
              </a:ln>
            </c:spPr>
          </c:dPt>
          <c:dPt>
            <c:idx val="2"/>
            <c:spPr>
              <a:solidFill>
                <a:srgbClr val="FFFFCC"/>
              </a:solidFill>
              <a:ln w="27630">
                <a:solidFill>
                  <a:srgbClr val="000000"/>
                </a:solidFill>
                <a:prstDash val="solid"/>
              </a:ln>
            </c:spPr>
          </c:dPt>
          <c:dPt>
            <c:idx val="3"/>
            <c:spPr>
              <a:solidFill>
                <a:srgbClr val="CCFFFF"/>
              </a:solidFill>
              <a:ln w="27630">
                <a:solidFill>
                  <a:srgbClr val="000000"/>
                </a:solidFill>
                <a:prstDash val="solid"/>
              </a:ln>
            </c:spPr>
          </c:dPt>
          <c:dPt>
            <c:idx val="4"/>
            <c:spPr>
              <a:solidFill>
                <a:srgbClr val="660066"/>
              </a:solidFill>
              <a:ln w="27630">
                <a:solidFill>
                  <a:srgbClr val="000000"/>
                </a:solidFill>
                <a:prstDash val="solid"/>
              </a:ln>
            </c:spPr>
          </c:dPt>
          <c:dPt>
            <c:idx val="5"/>
            <c:spPr>
              <a:solidFill>
                <a:srgbClr val="FF8080"/>
              </a:solidFill>
              <a:ln w="27630">
                <a:solidFill>
                  <a:srgbClr val="000000"/>
                </a:solidFill>
                <a:prstDash val="solid"/>
              </a:ln>
            </c:spPr>
          </c:dPt>
          <c:dLbls>
            <c:txPr>
              <a:bodyPr/>
              <a:lstStyle/>
              <a:p>
                <a:pPr>
                  <a:defRPr lang="en-US"/>
                </a:pPr>
                <a:endParaRPr lang="en-US"/>
              </a:p>
            </c:txPr>
            <c:showPercent val="1"/>
          </c:dLbls>
          <c:cat>
            <c:strRef>
              <c:f>Sheet1!$B$4:$B$10</c:f>
              <c:strCache>
                <c:ptCount val="7"/>
                <c:pt idx="0">
                  <c:v>Promoters - 45%</c:v>
                </c:pt>
                <c:pt idx="1">
                  <c:v>Government of NCT of Delhi - 5%</c:v>
                </c:pt>
                <c:pt idx="2">
                  <c:v>Foreign Institution Investors - 16%</c:v>
                </c:pt>
                <c:pt idx="3">
                  <c:v>Mutual Funds - 8%</c:v>
                </c:pt>
                <c:pt idx="4">
                  <c:v>Indian Financial Institutions  &amp; Banks - 1%</c:v>
                </c:pt>
                <c:pt idx="5">
                  <c:v>Insurance Companies - 9%</c:v>
                </c:pt>
                <c:pt idx="6">
                  <c:v>Public / Others - 16%</c:v>
                </c:pt>
              </c:strCache>
            </c:strRef>
          </c:cat>
          <c:val>
            <c:numRef>
              <c:f>Sheet1!$C$4:$C$10</c:f>
              <c:numCache>
                <c:formatCode>0</c:formatCode>
                <c:ptCount val="7"/>
                <c:pt idx="0">
                  <c:v>45</c:v>
                </c:pt>
                <c:pt idx="1">
                  <c:v>5</c:v>
                </c:pt>
                <c:pt idx="2">
                  <c:v>15.52</c:v>
                </c:pt>
                <c:pt idx="3">
                  <c:v>8.32</c:v>
                </c:pt>
                <c:pt idx="4">
                  <c:v>0.93</c:v>
                </c:pt>
                <c:pt idx="5">
                  <c:v>8.8700000000000028</c:v>
                </c:pt>
                <c:pt idx="6">
                  <c:v>16.36</c:v>
                </c:pt>
              </c:numCache>
            </c:numRef>
          </c:val>
        </c:ser>
        <c:dLbls>
          <c:showPercent val="1"/>
        </c:dLbls>
      </c:pie3DChart>
      <c:spPr>
        <a:noFill/>
        <a:ln w="55260">
          <a:noFill/>
        </a:ln>
      </c:spPr>
    </c:plotArea>
    <c:legend>
      <c:legendPos val="t"/>
      <c:layout>
        <c:manualLayout>
          <c:xMode val="edge"/>
          <c:yMode val="edge"/>
          <c:x val="0.14120566237997684"/>
          <c:y val="0.10906914893617077"/>
          <c:w val="0.69564497815516368"/>
          <c:h val="0.46591598257664724"/>
        </c:manualLayout>
      </c:layout>
      <c:txPr>
        <a:bodyPr/>
        <a:lstStyle/>
        <a:p>
          <a:pPr>
            <a:defRPr lang="en-US" sz="1400"/>
          </a:pPr>
          <a:endParaRPr lang="en-US"/>
        </a:p>
      </c:txPr>
    </c:legend>
    <c:plotVisOnly val="1"/>
    <c:dispBlanksAs val="zero"/>
  </c:chart>
  <c:spPr>
    <a:solidFill>
      <a:srgbClr val="FFFFFF"/>
    </a:solidFill>
    <a:ln w="6907">
      <a:solidFill>
        <a:srgbClr val="000000"/>
      </a:solidFill>
      <a:prstDash val="solid"/>
    </a:ln>
  </c:spPr>
  <c:txPr>
    <a:bodyPr/>
    <a:lstStyle/>
    <a:p>
      <a:pPr>
        <a:defRPr sz="174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9"/>
  <c:chart>
    <c:title>
      <c:layout/>
      <c:txPr>
        <a:bodyPr/>
        <a:lstStyle/>
        <a:p>
          <a:pPr>
            <a:defRPr lang="en-US"/>
          </a:pPr>
          <a:endParaRPr lang="en-US"/>
        </a:p>
      </c:txPr>
    </c:title>
    <c:plotArea>
      <c:layout/>
      <c:pieChart>
        <c:varyColors val="1"/>
        <c:ser>
          <c:idx val="0"/>
          <c:order val="0"/>
          <c:tx>
            <c:strRef>
              <c:f>Sheet1!$A$2</c:f>
              <c:strCache>
                <c:ptCount val="1"/>
              </c:strCache>
            </c:strRef>
          </c:tx>
          <c:spPr>
            <a:ln>
              <a:solidFill>
                <a:srgbClr val="FFC000"/>
              </a:solidFill>
            </a:ln>
          </c:spPr>
          <c:dPt>
            <c:idx val="0"/>
            <c:spPr>
              <a:solidFill>
                <a:schemeClr val="bg1">
                  <a:lumMod val="20000"/>
                  <a:lumOff val="80000"/>
                </a:schemeClr>
              </a:solidFill>
              <a:ln>
                <a:solidFill>
                  <a:srgbClr val="FFC000"/>
                </a:solidFill>
              </a:ln>
            </c:spPr>
          </c:dPt>
          <c:dPt>
            <c:idx val="1"/>
            <c:spPr>
              <a:solidFill>
                <a:srgbClr val="5A9468"/>
              </a:solidFill>
              <a:ln>
                <a:solidFill>
                  <a:srgbClr val="FFC000"/>
                </a:solidFill>
              </a:ln>
            </c:spPr>
          </c:dPt>
          <c:dPt>
            <c:idx val="2"/>
            <c:spPr>
              <a:solidFill>
                <a:srgbClr val="7030A0"/>
              </a:solidFill>
              <a:ln>
                <a:solidFill>
                  <a:srgbClr val="FFC000"/>
                </a:solidFill>
              </a:ln>
            </c:spPr>
          </c:dPt>
          <c:dLbls>
            <c:txPr>
              <a:bodyPr/>
              <a:lstStyle/>
              <a:p>
                <a:pPr>
                  <a:defRPr lang="en-US" b="1"/>
                </a:pPr>
                <a:endParaRPr lang="en-US"/>
              </a:p>
            </c:txPr>
            <c:showCatName val="1"/>
            <c:showPercent val="1"/>
            <c:showLeaderLines val="1"/>
          </c:dLbls>
          <c:cat>
            <c:strRef>
              <c:f>Sheet1!$B$1:$D$1</c:f>
              <c:strCache>
                <c:ptCount val="3"/>
                <c:pt idx="0">
                  <c:v>CNG</c:v>
                </c:pt>
                <c:pt idx="1">
                  <c:v>Comm./ Ind./Others</c:v>
                </c:pt>
                <c:pt idx="2">
                  <c:v>Household</c:v>
                </c:pt>
              </c:strCache>
            </c:strRef>
          </c:cat>
          <c:val>
            <c:numRef>
              <c:f>Sheet1!$B$2:$D$2</c:f>
              <c:numCache>
                <c:formatCode>#,##0.00_);[Red]\(#,##0.00\)</c:formatCode>
                <c:ptCount val="3"/>
                <c:pt idx="0" formatCode="0.00">
                  <c:v>0.74000000000000077</c:v>
                </c:pt>
                <c:pt idx="1">
                  <c:v>0.21000000000000019</c:v>
                </c:pt>
                <c:pt idx="2" formatCode="0.00">
                  <c:v>0.05</c:v>
                </c:pt>
              </c:numCache>
            </c:numRef>
          </c:val>
        </c:ser>
        <c:dLbls>
          <c:showCatName val="1"/>
          <c:showPercent val="1"/>
        </c:dLbls>
        <c:firstSliceAng val="100"/>
      </c:pieChart>
    </c:plotArea>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328693745152547"/>
          <c:y val="8.8235300717470724E-2"/>
          <c:w val="0.82864293000882883"/>
          <c:h val="0.63235298847520038"/>
        </c:manualLayout>
      </c:layout>
      <c:lineChart>
        <c:grouping val="stacked"/>
        <c:ser>
          <c:idx val="0"/>
          <c:order val="0"/>
          <c:tx>
            <c:v>EPS</c:v>
          </c:tx>
          <c:spPr>
            <a:ln w="12700">
              <a:solidFill>
                <a:srgbClr val="000080"/>
              </a:solidFill>
              <a:prstDash val="solid"/>
            </a:ln>
          </c:spPr>
          <c:marker>
            <c:symbol val="diamond"/>
            <c:size val="5"/>
            <c:spPr>
              <a:solidFill>
                <a:srgbClr val="000080"/>
              </a:solidFill>
              <a:ln>
                <a:solidFill>
                  <a:srgbClr val="000080"/>
                </a:solidFill>
                <a:prstDash val="solid"/>
              </a:ln>
            </c:spPr>
          </c:marker>
          <c:dLbls>
            <c:dLbl>
              <c:idx val="0"/>
              <c:layout/>
              <c:tx>
                <c:rich>
                  <a:bodyPr/>
                  <a:lstStyle/>
                  <a:p>
                    <a:r>
                      <a:rPr lang="en-US" sz="1400" baseline="0"/>
                      <a:t>15.39</a:t>
                    </a:r>
                  </a:p>
                </c:rich>
              </c:tx>
              <c:showVal val="1"/>
            </c:dLbl>
            <c:dLbl>
              <c:idx val="1"/>
              <c:layout/>
              <c:tx>
                <c:rich>
                  <a:bodyPr/>
                  <a:lstStyle/>
                  <a:p>
                    <a:r>
                      <a:rPr lang="en-US" sz="1400" baseline="0"/>
                      <a:t>18.55</a:t>
                    </a:r>
                  </a:p>
                </c:rich>
              </c:tx>
              <c:showVal val="1"/>
            </c:dLbl>
            <c:dLbl>
              <c:idx val="2"/>
              <c:layout/>
              <c:tx>
                <c:rich>
                  <a:bodyPr/>
                  <a:lstStyle/>
                  <a:p>
                    <a:r>
                      <a:rPr lang="en-US" sz="1400" baseline="0"/>
                      <a:t>21.89</a:t>
                    </a:r>
                  </a:p>
                </c:rich>
              </c:tx>
              <c:showVal val="1"/>
            </c:dLbl>
            <c:dLbl>
              <c:idx val="3"/>
              <c:layout/>
              <c:tx>
                <c:rich>
                  <a:bodyPr/>
                  <a:lstStyle/>
                  <a:p>
                    <a:r>
                      <a:rPr lang="en-US" sz="1400" baseline="0"/>
                      <a:t>25.29</a:t>
                    </a:r>
                  </a:p>
                </c:rich>
              </c:tx>
              <c:showVal val="1"/>
            </c:dLbl>
            <c:dLbl>
              <c:idx val="4"/>
              <c:layout/>
              <c:tx>
                <c:rich>
                  <a:bodyPr/>
                  <a:lstStyle/>
                  <a:p>
                    <a:r>
                      <a:rPr lang="en-US" sz="1400" baseline="0"/>
                      <a:t>25.73</a:t>
                    </a:r>
                  </a:p>
                </c:rich>
              </c:tx>
              <c:showVal val="1"/>
            </c:dLbl>
            <c:spPr>
              <a:noFill/>
              <a:ln w="25400">
                <a:noFill/>
              </a:ln>
            </c:spPr>
            <c:txPr>
              <a:bodyPr/>
              <a:lstStyle/>
              <a:p>
                <a:pPr>
                  <a:defRPr lang="en-US" sz="1400" b="0" i="0" u="none" strike="noStrike" baseline="0">
                    <a:solidFill>
                      <a:srgbClr val="000000"/>
                    </a:solidFill>
                    <a:latin typeface="Arial"/>
                    <a:ea typeface="Arial"/>
                    <a:cs typeface="Arial"/>
                  </a:defRPr>
                </a:pPr>
                <a:endParaRPr lang="en-US"/>
              </a:p>
            </c:txPr>
            <c:showVal val="1"/>
          </c:dLbls>
          <c:cat>
            <c:strRef>
              <c:f>'[Chart in Microsoft Office PowerPoint]Sheet1'!$M$2:$Q$2</c:f>
              <c:strCache>
                <c:ptCount val="5"/>
                <c:pt idx="0">
                  <c:v>FY10</c:v>
                </c:pt>
                <c:pt idx="1">
                  <c:v>FY11</c:v>
                </c:pt>
                <c:pt idx="2">
                  <c:v>FY12</c:v>
                </c:pt>
                <c:pt idx="3">
                  <c:v>FY13</c:v>
                </c:pt>
                <c:pt idx="4">
                  <c:v>FY14</c:v>
                </c:pt>
              </c:strCache>
            </c:strRef>
          </c:cat>
          <c:val>
            <c:numRef>
              <c:f>'[Chart in Microsoft Office PowerPoint]Sheet1'!$L$3:$P$3</c:f>
              <c:numCache>
                <c:formatCode>0.00</c:formatCode>
                <c:ptCount val="5"/>
                <c:pt idx="0" formatCode="General">
                  <c:v>12.32</c:v>
                </c:pt>
                <c:pt idx="1">
                  <c:v>15.39</c:v>
                </c:pt>
                <c:pt idx="2">
                  <c:v>18.55</c:v>
                </c:pt>
                <c:pt idx="3" formatCode="General">
                  <c:v>21.89</c:v>
                </c:pt>
                <c:pt idx="4" formatCode="General">
                  <c:v>25.29</c:v>
                </c:pt>
              </c:numCache>
            </c:numRef>
          </c:val>
        </c:ser>
        <c:ser>
          <c:idx val="1"/>
          <c:order val="1"/>
          <c:tx>
            <c:v>Book Value</c:v>
          </c:tx>
          <c:spPr>
            <a:ln w="12700">
              <a:solidFill>
                <a:srgbClr val="FF00FF"/>
              </a:solidFill>
              <a:prstDash val="solid"/>
            </a:ln>
          </c:spPr>
          <c:marker>
            <c:symbol val="square"/>
            <c:size val="5"/>
            <c:spPr>
              <a:solidFill>
                <a:srgbClr val="FF00FF"/>
              </a:solidFill>
              <a:ln>
                <a:solidFill>
                  <a:srgbClr val="FF00FF"/>
                </a:solidFill>
                <a:prstDash val="solid"/>
              </a:ln>
            </c:spPr>
          </c:marker>
          <c:dLbls>
            <c:dLbl>
              <c:idx val="0"/>
              <c:layout/>
              <c:tx>
                <c:rich>
                  <a:bodyPr/>
                  <a:lstStyle/>
                  <a:p>
                    <a:r>
                      <a:rPr lang="en-US" sz="1400" baseline="0"/>
                      <a:t>58.96</a:t>
                    </a:r>
                  </a:p>
                </c:rich>
              </c:tx>
              <c:showVal val="1"/>
            </c:dLbl>
            <c:dLbl>
              <c:idx val="1"/>
              <c:layout/>
              <c:tx>
                <c:rich>
                  <a:bodyPr/>
                  <a:lstStyle/>
                  <a:p>
                    <a:r>
                      <a:rPr lang="en-US" sz="1400" baseline="0"/>
                      <a:t>71.70</a:t>
                    </a:r>
                  </a:p>
                </c:rich>
              </c:tx>
              <c:showVal val="1"/>
            </c:dLbl>
            <c:dLbl>
              <c:idx val="2"/>
              <c:layout/>
              <c:tx>
                <c:rich>
                  <a:bodyPr/>
                  <a:lstStyle/>
                  <a:p>
                    <a:r>
                      <a:rPr lang="en-US" sz="1400" baseline="0"/>
                      <a:t>87.78</a:t>
                    </a:r>
                  </a:p>
                </c:rich>
              </c:tx>
              <c:showVal val="1"/>
            </c:dLbl>
            <c:dLbl>
              <c:idx val="3"/>
              <c:layout/>
              <c:tx>
                <c:rich>
                  <a:bodyPr/>
                  <a:lstStyle/>
                  <a:p>
                    <a:r>
                      <a:rPr lang="en-US" sz="1400" baseline="0"/>
                      <a:t>106.64</a:t>
                    </a:r>
                  </a:p>
                </c:rich>
              </c:tx>
              <c:showVal val="1"/>
            </c:dLbl>
            <c:dLbl>
              <c:idx val="4"/>
              <c:layout/>
              <c:tx>
                <c:rich>
                  <a:bodyPr/>
                  <a:lstStyle/>
                  <a:p>
                    <a:r>
                      <a:rPr lang="en-US" sz="1400" baseline="0"/>
                      <a:t>125.94</a:t>
                    </a:r>
                  </a:p>
                </c:rich>
              </c:tx>
              <c:showVal val="1"/>
            </c:dLbl>
            <c:spPr>
              <a:noFill/>
              <a:ln w="25400">
                <a:noFill/>
              </a:ln>
            </c:spPr>
            <c:txPr>
              <a:bodyPr/>
              <a:lstStyle/>
              <a:p>
                <a:pPr>
                  <a:defRPr lang="en-US" sz="1400" b="0" i="0" u="none" strike="noStrike" baseline="0">
                    <a:solidFill>
                      <a:srgbClr val="000000"/>
                    </a:solidFill>
                    <a:latin typeface="Arial"/>
                    <a:ea typeface="Arial"/>
                    <a:cs typeface="Arial"/>
                  </a:defRPr>
                </a:pPr>
                <a:endParaRPr lang="en-US"/>
              </a:p>
            </c:txPr>
            <c:showVal val="1"/>
          </c:dLbls>
          <c:cat>
            <c:strRef>
              <c:f>'[Chart in Microsoft Office PowerPoint]Sheet1'!$M$2:$Q$2</c:f>
              <c:strCache>
                <c:ptCount val="5"/>
                <c:pt idx="0">
                  <c:v>FY10</c:v>
                </c:pt>
                <c:pt idx="1">
                  <c:v>FY11</c:v>
                </c:pt>
                <c:pt idx="2">
                  <c:v>FY12</c:v>
                </c:pt>
                <c:pt idx="3">
                  <c:v>FY13</c:v>
                </c:pt>
                <c:pt idx="4">
                  <c:v>FY14</c:v>
                </c:pt>
              </c:strCache>
            </c:strRef>
          </c:cat>
          <c:val>
            <c:numRef>
              <c:f>'[Chart in Microsoft Office PowerPoint]Sheet1'!$L$4:$P$4</c:f>
              <c:numCache>
                <c:formatCode>General</c:formatCode>
                <c:ptCount val="5"/>
                <c:pt idx="0">
                  <c:v>48.82</c:v>
                </c:pt>
                <c:pt idx="1">
                  <c:v>58.96</c:v>
                </c:pt>
                <c:pt idx="2">
                  <c:v>71.7</c:v>
                </c:pt>
                <c:pt idx="3">
                  <c:v>87.78</c:v>
                </c:pt>
                <c:pt idx="4">
                  <c:v>106.64</c:v>
                </c:pt>
              </c:numCache>
            </c:numRef>
          </c:val>
        </c:ser>
        <c:dLbls>
          <c:showVal val="1"/>
        </c:dLbls>
        <c:marker val="1"/>
        <c:axId val="99439360"/>
        <c:axId val="99440896"/>
      </c:lineChart>
      <c:catAx>
        <c:axId val="99439360"/>
        <c:scaling>
          <c:orientation val="minMax"/>
        </c:scaling>
        <c:axPos val="b"/>
        <c:numFmt formatCode="General" sourceLinked="1"/>
        <c:tickLblPos val="nextTo"/>
        <c:spPr>
          <a:ln w="3175">
            <a:solidFill>
              <a:srgbClr val="000000"/>
            </a:solidFill>
            <a:prstDash val="solid"/>
          </a:ln>
        </c:spPr>
        <c:txPr>
          <a:bodyPr rot="-2700000" vert="horz"/>
          <a:lstStyle/>
          <a:p>
            <a:pPr>
              <a:defRPr lang="en-US" sz="1500" b="0" i="0" u="none" strike="noStrike" baseline="0">
                <a:solidFill>
                  <a:srgbClr val="000000"/>
                </a:solidFill>
                <a:latin typeface="Arial"/>
                <a:ea typeface="Arial"/>
                <a:cs typeface="Arial"/>
              </a:defRPr>
            </a:pPr>
            <a:endParaRPr lang="en-US"/>
          </a:p>
        </c:txPr>
        <c:crossAx val="99440896"/>
        <c:crosses val="autoZero"/>
        <c:auto val="1"/>
        <c:lblAlgn val="ctr"/>
        <c:lblOffset val="100"/>
        <c:tickLblSkip val="1"/>
        <c:tickMarkSkip val="1"/>
      </c:catAx>
      <c:valAx>
        <c:axId val="99440896"/>
        <c:scaling>
          <c:orientation val="minMax"/>
        </c:scaling>
        <c:axPos val="l"/>
        <c:numFmt formatCode="General" sourceLinked="1"/>
        <c:tickLblPos val="nextTo"/>
        <c:spPr>
          <a:ln w="3175">
            <a:solidFill>
              <a:srgbClr val="000000"/>
            </a:solidFill>
            <a:prstDash val="solid"/>
          </a:ln>
        </c:spPr>
        <c:txPr>
          <a:bodyPr rot="0" vert="horz"/>
          <a:lstStyle/>
          <a:p>
            <a:pPr>
              <a:defRPr lang="en-US" sz="1650" b="0" i="0" u="none" strike="noStrike" baseline="0">
                <a:solidFill>
                  <a:srgbClr val="000000"/>
                </a:solidFill>
                <a:latin typeface="Arial"/>
                <a:ea typeface="Arial"/>
                <a:cs typeface="Arial"/>
              </a:defRPr>
            </a:pPr>
            <a:endParaRPr lang="en-US"/>
          </a:p>
        </c:txPr>
        <c:crossAx val="99439360"/>
        <c:crosses val="autoZero"/>
        <c:crossBetween val="between"/>
      </c:valAx>
    </c:plotArea>
    <c:legend>
      <c:legendPos val="r"/>
      <c:legendEntry>
        <c:idx val="1"/>
        <c:txPr>
          <a:bodyPr/>
          <a:lstStyle/>
          <a:p>
            <a:pPr>
              <a:defRPr sz="1400" b="0" i="0" u="none" strike="noStrike" baseline="0">
                <a:solidFill>
                  <a:srgbClr val="000000"/>
                </a:solidFill>
                <a:latin typeface="Arial"/>
                <a:ea typeface="Arial"/>
                <a:cs typeface="Arial"/>
              </a:defRPr>
            </a:pPr>
            <a:endParaRPr lang="en-US"/>
          </a:p>
        </c:txPr>
      </c:legendEntry>
      <c:legendEntry>
        <c:idx val="0"/>
        <c:txPr>
          <a:bodyPr/>
          <a:lstStyle/>
          <a:p>
            <a:pPr>
              <a:defRPr sz="1400" b="0" i="0" u="none" strike="noStrike" baseline="0">
                <a:solidFill>
                  <a:srgbClr val="000000"/>
                </a:solidFill>
                <a:latin typeface="Arial"/>
                <a:ea typeface="Arial"/>
                <a:cs typeface="Arial"/>
              </a:defRPr>
            </a:pPr>
            <a:endParaRPr lang="en-US"/>
          </a:p>
        </c:txPr>
      </c:legendEntry>
      <c:layout>
        <c:manualLayout>
          <c:xMode val="edge"/>
          <c:yMode val="edge"/>
          <c:x val="8.6854706541964144E-2"/>
          <c:y val="0.89106959115662232"/>
          <c:w val="0.90375784012913862"/>
          <c:h val="7.584286482235944E-2"/>
        </c:manualLayout>
      </c:layout>
      <c:spPr>
        <a:solidFill>
          <a:srgbClr val="FFFFFF"/>
        </a:solidFill>
        <a:ln w="3175">
          <a:solidFill>
            <a:srgbClr val="000000"/>
          </a:solidFill>
          <a:prstDash val="solid"/>
        </a:ln>
      </c:spPr>
      <c:txPr>
        <a:bodyPr/>
        <a:lstStyle/>
        <a:p>
          <a:pPr>
            <a:defRPr lang="en-US" sz="920" b="0" i="0" u="none" strike="noStrike" baseline="0">
              <a:solidFill>
                <a:srgbClr val="000000"/>
              </a:solidFill>
              <a:latin typeface="Arial"/>
              <a:ea typeface="Arial"/>
              <a:cs typeface="Arial"/>
            </a:defRPr>
          </a:pPr>
          <a:endParaRPr lang="en-US"/>
        </a:p>
      </c:txPr>
    </c:legend>
    <c:plotVisOnly val="1"/>
    <c:dispBlanksAs val="zero"/>
  </c:chart>
  <c:spPr>
    <a:solidFill>
      <a:srgbClr val="FFFF00"/>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2562" name="Rectangle 2"/>
          <p:cNvSpPr>
            <a:spLocks noGrp="1" noChangeArrowheads="1"/>
          </p:cNvSpPr>
          <p:nvPr>
            <p:ph type="hdr" sz="quarter"/>
          </p:nvPr>
        </p:nvSpPr>
        <p:spPr bwMode="auto">
          <a:xfrm>
            <a:off x="0" y="0"/>
            <a:ext cx="3038475" cy="431800"/>
          </a:xfrm>
          <a:prstGeom prst="rect">
            <a:avLst/>
          </a:prstGeom>
          <a:noFill/>
          <a:ln w="9525">
            <a:noFill/>
            <a:miter lim="800000"/>
            <a:headEnd/>
            <a:tailEnd/>
          </a:ln>
          <a:effectLst/>
        </p:spPr>
        <p:txBody>
          <a:bodyPr vert="horz" wrap="square" lIns="92326" tIns="46163" rIns="92326" bIns="46163" numCol="1" anchor="t" anchorCtr="0" compatLnSpc="1">
            <a:prstTxWarp prst="textNoShape">
              <a:avLst/>
            </a:prstTxWarp>
          </a:bodyPr>
          <a:lstStyle>
            <a:lvl1pPr defTabSz="923925">
              <a:defRPr sz="1200">
                <a:latin typeface="Times New Roman" pitchFamily="18" charset="0"/>
              </a:defRPr>
            </a:lvl1pPr>
          </a:lstStyle>
          <a:p>
            <a:pPr>
              <a:defRPr/>
            </a:pPr>
            <a:endParaRPr lang="en-US"/>
          </a:p>
        </p:txBody>
      </p:sp>
      <p:sp>
        <p:nvSpPr>
          <p:cNvPr id="322563" name="Rectangle 3"/>
          <p:cNvSpPr>
            <a:spLocks noGrp="1" noChangeArrowheads="1"/>
          </p:cNvSpPr>
          <p:nvPr>
            <p:ph type="dt" sz="quarter" idx="1"/>
          </p:nvPr>
        </p:nvSpPr>
        <p:spPr bwMode="auto">
          <a:xfrm>
            <a:off x="3965575" y="0"/>
            <a:ext cx="3038475" cy="431800"/>
          </a:xfrm>
          <a:prstGeom prst="rect">
            <a:avLst/>
          </a:prstGeom>
          <a:noFill/>
          <a:ln w="9525">
            <a:noFill/>
            <a:miter lim="800000"/>
            <a:headEnd/>
            <a:tailEnd/>
          </a:ln>
          <a:effectLst/>
        </p:spPr>
        <p:txBody>
          <a:bodyPr vert="horz" wrap="square" lIns="92326" tIns="46163" rIns="92326" bIns="46163" numCol="1" anchor="t" anchorCtr="0" compatLnSpc="1">
            <a:prstTxWarp prst="textNoShape">
              <a:avLst/>
            </a:prstTxWarp>
          </a:bodyPr>
          <a:lstStyle>
            <a:lvl1pPr algn="r" defTabSz="923925">
              <a:defRPr sz="1200">
                <a:latin typeface="Times New Roman" pitchFamily="18" charset="0"/>
              </a:defRPr>
            </a:lvl1pPr>
          </a:lstStyle>
          <a:p>
            <a:pPr>
              <a:defRPr/>
            </a:pPr>
            <a:endParaRPr lang="en-US"/>
          </a:p>
        </p:txBody>
      </p:sp>
      <p:sp>
        <p:nvSpPr>
          <p:cNvPr id="322564" name="Rectangle 4"/>
          <p:cNvSpPr>
            <a:spLocks noGrp="1" noChangeArrowheads="1"/>
          </p:cNvSpPr>
          <p:nvPr>
            <p:ph type="ftr" sz="quarter" idx="2"/>
          </p:nvPr>
        </p:nvSpPr>
        <p:spPr bwMode="auto">
          <a:xfrm>
            <a:off x="0" y="8834438"/>
            <a:ext cx="3038475" cy="436562"/>
          </a:xfrm>
          <a:prstGeom prst="rect">
            <a:avLst/>
          </a:prstGeom>
          <a:noFill/>
          <a:ln w="9525">
            <a:noFill/>
            <a:miter lim="800000"/>
            <a:headEnd/>
            <a:tailEnd/>
          </a:ln>
          <a:effectLst/>
        </p:spPr>
        <p:txBody>
          <a:bodyPr vert="horz" wrap="square" lIns="92326" tIns="46163" rIns="92326" bIns="46163" numCol="1" anchor="b" anchorCtr="0" compatLnSpc="1">
            <a:prstTxWarp prst="textNoShape">
              <a:avLst/>
            </a:prstTxWarp>
          </a:bodyPr>
          <a:lstStyle>
            <a:lvl1pPr defTabSz="923925">
              <a:defRPr sz="1200">
                <a:latin typeface="Times New Roman" pitchFamily="18" charset="0"/>
              </a:defRPr>
            </a:lvl1pPr>
          </a:lstStyle>
          <a:p>
            <a:pPr>
              <a:defRPr/>
            </a:pPr>
            <a:endParaRPr lang="en-US"/>
          </a:p>
        </p:txBody>
      </p:sp>
      <p:sp>
        <p:nvSpPr>
          <p:cNvPr id="322565" name="Rectangle 5"/>
          <p:cNvSpPr>
            <a:spLocks noGrp="1" noChangeArrowheads="1"/>
          </p:cNvSpPr>
          <p:nvPr>
            <p:ph type="sldNum" sz="quarter" idx="3"/>
          </p:nvPr>
        </p:nvSpPr>
        <p:spPr bwMode="auto">
          <a:xfrm>
            <a:off x="3965575" y="8834438"/>
            <a:ext cx="3038475" cy="436562"/>
          </a:xfrm>
          <a:prstGeom prst="rect">
            <a:avLst/>
          </a:prstGeom>
          <a:noFill/>
          <a:ln w="9525">
            <a:noFill/>
            <a:miter lim="800000"/>
            <a:headEnd/>
            <a:tailEnd/>
          </a:ln>
          <a:effectLst/>
        </p:spPr>
        <p:txBody>
          <a:bodyPr vert="horz" wrap="square" lIns="92326" tIns="46163" rIns="92326" bIns="46163" numCol="1" anchor="b" anchorCtr="0" compatLnSpc="1">
            <a:prstTxWarp prst="textNoShape">
              <a:avLst/>
            </a:prstTxWarp>
          </a:bodyPr>
          <a:lstStyle>
            <a:lvl1pPr algn="r" defTabSz="923925">
              <a:defRPr sz="1200">
                <a:latin typeface="Times New Roman" pitchFamily="18" charset="0"/>
              </a:defRPr>
            </a:lvl1pPr>
          </a:lstStyle>
          <a:p>
            <a:pPr>
              <a:defRPr/>
            </a:pPr>
            <a:fld id="{6E544982-CC18-4AD3-9905-7C795B31F03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038475" cy="431800"/>
          </a:xfrm>
          <a:prstGeom prst="rect">
            <a:avLst/>
          </a:prstGeom>
          <a:noFill/>
          <a:ln w="9525">
            <a:noFill/>
            <a:miter lim="800000"/>
            <a:headEnd/>
            <a:tailEnd/>
          </a:ln>
          <a:effectLst/>
        </p:spPr>
        <p:txBody>
          <a:bodyPr vert="horz" wrap="square" lIns="92326" tIns="46163" rIns="92326" bIns="46163" numCol="1" anchor="t" anchorCtr="0" compatLnSpc="1">
            <a:prstTxWarp prst="textNoShape">
              <a:avLst/>
            </a:prstTxWarp>
          </a:bodyPr>
          <a:lstStyle>
            <a:lvl1pPr defTabSz="923925">
              <a:defRPr sz="1200">
                <a:latin typeface="Times New Roman" pitchFamily="18" charset="0"/>
              </a:defRPr>
            </a:lvl1pPr>
          </a:lstStyle>
          <a:p>
            <a:pPr>
              <a:defRPr/>
            </a:pPr>
            <a:endParaRPr lang="en-US"/>
          </a:p>
        </p:txBody>
      </p:sp>
      <p:sp>
        <p:nvSpPr>
          <p:cNvPr id="82947" name="Rectangle 3"/>
          <p:cNvSpPr>
            <a:spLocks noGrp="1" noChangeArrowheads="1"/>
          </p:cNvSpPr>
          <p:nvPr>
            <p:ph type="dt" idx="1"/>
          </p:nvPr>
        </p:nvSpPr>
        <p:spPr bwMode="auto">
          <a:xfrm>
            <a:off x="3965575" y="0"/>
            <a:ext cx="3038475" cy="431800"/>
          </a:xfrm>
          <a:prstGeom prst="rect">
            <a:avLst/>
          </a:prstGeom>
          <a:noFill/>
          <a:ln w="9525">
            <a:noFill/>
            <a:miter lim="800000"/>
            <a:headEnd/>
            <a:tailEnd/>
          </a:ln>
          <a:effectLst/>
        </p:spPr>
        <p:txBody>
          <a:bodyPr vert="horz" wrap="square" lIns="92326" tIns="46163" rIns="92326" bIns="46163" numCol="1" anchor="t" anchorCtr="0" compatLnSpc="1">
            <a:prstTxWarp prst="textNoShape">
              <a:avLst/>
            </a:prstTxWarp>
          </a:bodyPr>
          <a:lstStyle>
            <a:lvl1pPr algn="r" defTabSz="923925">
              <a:defRPr sz="120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92213" y="725488"/>
            <a:ext cx="4629150" cy="3471862"/>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933450" y="4418013"/>
            <a:ext cx="5137150" cy="4200525"/>
          </a:xfrm>
          <a:prstGeom prst="rect">
            <a:avLst/>
          </a:prstGeom>
          <a:noFill/>
          <a:ln w="9525">
            <a:noFill/>
            <a:miter lim="800000"/>
            <a:headEnd/>
            <a:tailEnd/>
          </a:ln>
          <a:effectLst/>
        </p:spPr>
        <p:txBody>
          <a:bodyPr vert="horz" wrap="square" lIns="92326" tIns="46163" rIns="92326" bIns="46163"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82950" name="Rectangle 6"/>
          <p:cNvSpPr>
            <a:spLocks noGrp="1" noChangeArrowheads="1"/>
          </p:cNvSpPr>
          <p:nvPr>
            <p:ph type="ftr" sz="quarter" idx="4"/>
          </p:nvPr>
        </p:nvSpPr>
        <p:spPr bwMode="auto">
          <a:xfrm>
            <a:off x="0" y="8834438"/>
            <a:ext cx="3038475" cy="436562"/>
          </a:xfrm>
          <a:prstGeom prst="rect">
            <a:avLst/>
          </a:prstGeom>
          <a:noFill/>
          <a:ln w="9525">
            <a:noFill/>
            <a:miter lim="800000"/>
            <a:headEnd/>
            <a:tailEnd/>
          </a:ln>
          <a:effectLst/>
        </p:spPr>
        <p:txBody>
          <a:bodyPr vert="horz" wrap="square" lIns="92326" tIns="46163" rIns="92326" bIns="46163" numCol="1" anchor="b" anchorCtr="0" compatLnSpc="1">
            <a:prstTxWarp prst="textNoShape">
              <a:avLst/>
            </a:prstTxWarp>
          </a:bodyPr>
          <a:lstStyle>
            <a:lvl1pPr defTabSz="923925">
              <a:defRPr sz="1200">
                <a:latin typeface="Times New Roman" pitchFamily="18" charset="0"/>
              </a:defRPr>
            </a:lvl1pPr>
          </a:lstStyle>
          <a:p>
            <a:pPr>
              <a:defRPr/>
            </a:pPr>
            <a:endParaRPr lang="en-US"/>
          </a:p>
        </p:txBody>
      </p:sp>
      <p:sp>
        <p:nvSpPr>
          <p:cNvPr id="82951" name="Rectangle 7"/>
          <p:cNvSpPr>
            <a:spLocks noGrp="1" noChangeArrowheads="1"/>
          </p:cNvSpPr>
          <p:nvPr>
            <p:ph type="sldNum" sz="quarter" idx="5"/>
          </p:nvPr>
        </p:nvSpPr>
        <p:spPr bwMode="auto">
          <a:xfrm>
            <a:off x="3965575" y="8834438"/>
            <a:ext cx="3038475" cy="436562"/>
          </a:xfrm>
          <a:prstGeom prst="rect">
            <a:avLst/>
          </a:prstGeom>
          <a:noFill/>
          <a:ln w="9525">
            <a:noFill/>
            <a:miter lim="800000"/>
            <a:headEnd/>
            <a:tailEnd/>
          </a:ln>
          <a:effectLst/>
        </p:spPr>
        <p:txBody>
          <a:bodyPr vert="horz" wrap="square" lIns="92326" tIns="46163" rIns="92326" bIns="46163" numCol="1" anchor="b" anchorCtr="0" compatLnSpc="1">
            <a:prstTxWarp prst="textNoShape">
              <a:avLst/>
            </a:prstTxWarp>
          </a:bodyPr>
          <a:lstStyle>
            <a:lvl1pPr algn="r" defTabSz="923925">
              <a:defRPr sz="1200">
                <a:latin typeface="Times New Roman" pitchFamily="18" charset="0"/>
              </a:defRPr>
            </a:lvl1pPr>
          </a:lstStyle>
          <a:p>
            <a:pPr>
              <a:defRPr/>
            </a:pPr>
            <a:fld id="{F557AEA0-AB0B-4CF7-AB77-D15C83A9186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2983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2298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74D1EEBA-9B1A-4642-A86E-5A25E94B12B1}" type="datetime1">
              <a:rPr lang="en-US"/>
              <a:pPr>
                <a:defRPr/>
              </a:pPr>
              <a:t>6/19/2014</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r>
              <a:rPr lang="en-US"/>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B22336F6-27B1-43B8-8938-8DAB8E5FECF9}" type="datetime1">
              <a:rPr lang="en-US"/>
              <a:pPr>
                <a:defRPr/>
              </a:pPr>
              <a:t>6/19/2014</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1136063F-583C-4ACB-864B-285CDD45600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EFFF938-5B5F-43AB-834E-A9C0602DA695}" type="datetime1">
              <a:rPr lang="en-US"/>
              <a:pPr>
                <a:defRPr/>
              </a:pPr>
              <a:t>6/19/2014</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31D71108-EB14-4187-BF24-78FA4D1AF0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95E3C408-DC88-4950-BC23-9F27D638404B}" type="datetime1">
              <a:rPr lang="en-US"/>
              <a:pPr>
                <a:defRPr/>
              </a:pPr>
              <a:t>6/19/2014</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A20C9229-468A-4B77-9FD1-A851FA028C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273BCE8B-0547-4D54-B565-6840A87567A4}" type="datetime1">
              <a:rPr lang="en-US"/>
              <a:pPr>
                <a:defRPr/>
              </a:pPr>
              <a:t>6/19/2014</a:t>
            </a:fld>
            <a:endParaRPr lang="en-US"/>
          </a:p>
        </p:txBody>
      </p:sp>
      <p:sp>
        <p:nvSpPr>
          <p:cNvPr id="5"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3"/>
          <p:cNvSpPr>
            <a:spLocks noGrp="1" noChangeArrowheads="1"/>
          </p:cNvSpPr>
          <p:nvPr>
            <p:ph type="sldNum" sz="quarter" idx="12"/>
          </p:nvPr>
        </p:nvSpPr>
        <p:spPr>
          <a:ln/>
        </p:spPr>
        <p:txBody>
          <a:bodyPr/>
          <a:lstStyle>
            <a:lvl1pPr>
              <a:defRPr/>
            </a:lvl1pPr>
          </a:lstStyle>
          <a:p>
            <a:pPr>
              <a:defRPr/>
            </a:pPr>
            <a:fld id="{D085F682-9420-43FC-B718-4396955D76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D7DA89EA-337C-4E2E-A36D-BA166E5756E5}" type="datetime1">
              <a:rPr lang="en-US"/>
              <a:pPr>
                <a:defRPr/>
              </a:pPr>
              <a:t>6/19/2014</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C706F40E-AFBA-4625-AD34-DCB391D285C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CEAD3258-C4F1-48B6-BA82-16A1796BB1D9}" type="datetime1">
              <a:rPr lang="en-US"/>
              <a:pPr>
                <a:defRPr/>
              </a:pPr>
              <a:t>6/19/2014</a:t>
            </a:fld>
            <a:endParaRPr lang="en-US"/>
          </a:p>
        </p:txBody>
      </p:sp>
      <p:sp>
        <p:nvSpPr>
          <p:cNvPr id="8"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9" name="Rectangle 3"/>
          <p:cNvSpPr>
            <a:spLocks noGrp="1" noChangeArrowheads="1"/>
          </p:cNvSpPr>
          <p:nvPr>
            <p:ph type="sldNum" sz="quarter" idx="12"/>
          </p:nvPr>
        </p:nvSpPr>
        <p:spPr>
          <a:ln/>
        </p:spPr>
        <p:txBody>
          <a:bodyPr/>
          <a:lstStyle>
            <a:lvl1pPr>
              <a:defRPr/>
            </a:lvl1pPr>
          </a:lstStyle>
          <a:p>
            <a:pPr>
              <a:defRPr/>
            </a:pPr>
            <a:fld id="{245BE089-E4DA-4587-9103-897F657FD9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3F24D4E5-2415-4D29-8F13-418CE996F23F}" type="datetime1">
              <a:rPr lang="en-US"/>
              <a:pPr>
                <a:defRPr/>
              </a:pPr>
              <a:t>6/19/2014</a:t>
            </a:fld>
            <a:endParaRPr lang="en-US"/>
          </a:p>
        </p:txBody>
      </p:sp>
      <p:sp>
        <p:nvSpPr>
          <p:cNvPr id="4"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5" name="Rectangle 3"/>
          <p:cNvSpPr>
            <a:spLocks noGrp="1" noChangeArrowheads="1"/>
          </p:cNvSpPr>
          <p:nvPr>
            <p:ph type="sldNum" sz="quarter" idx="12"/>
          </p:nvPr>
        </p:nvSpPr>
        <p:spPr>
          <a:ln/>
        </p:spPr>
        <p:txBody>
          <a:bodyPr/>
          <a:lstStyle>
            <a:lvl1pPr>
              <a:defRPr/>
            </a:lvl1pPr>
          </a:lstStyle>
          <a:p>
            <a:pPr>
              <a:defRPr/>
            </a:pPr>
            <a:fld id="{3A3C945A-86BC-4DDE-B7E5-889FC1CD65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C43A2BFA-D747-453F-BD7F-4AE5DB4AE8D4}" type="datetime1">
              <a:rPr lang="en-US"/>
              <a:pPr>
                <a:defRPr/>
              </a:pPr>
              <a:t>6/19/2014</a:t>
            </a:fld>
            <a:endParaRPr lang="en-US"/>
          </a:p>
        </p:txBody>
      </p:sp>
      <p:sp>
        <p:nvSpPr>
          <p:cNvPr id="3"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4" name="Rectangle 3"/>
          <p:cNvSpPr>
            <a:spLocks noGrp="1" noChangeArrowheads="1"/>
          </p:cNvSpPr>
          <p:nvPr>
            <p:ph type="sldNum" sz="quarter" idx="12"/>
          </p:nvPr>
        </p:nvSpPr>
        <p:spPr>
          <a:ln/>
        </p:spPr>
        <p:txBody>
          <a:bodyPr/>
          <a:lstStyle>
            <a:lvl1pPr>
              <a:defRPr/>
            </a:lvl1pPr>
          </a:lstStyle>
          <a:p>
            <a:pPr>
              <a:defRPr/>
            </a:pPr>
            <a:fld id="{76B6285A-095E-4A8F-8616-D063DC275E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C5ECF43-337F-4982-AFBC-FD82695A8ED1}" type="datetime1">
              <a:rPr lang="en-US"/>
              <a:pPr>
                <a:defRPr/>
              </a:pPr>
              <a:t>6/19/2014</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12EB23E7-7332-4E2B-9AA0-F7A4BA12AF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43102111-FE66-4693-AD8A-D541E28C3B68}" type="datetime1">
              <a:rPr lang="en-US"/>
              <a:pPr>
                <a:defRPr/>
              </a:pPr>
              <a:t>6/19/2014</a:t>
            </a:fld>
            <a:endParaRPr lang="en-US"/>
          </a:p>
        </p:txBody>
      </p:sp>
      <p:sp>
        <p:nvSpPr>
          <p:cNvPr id="6" name="Rectangle 14"/>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3"/>
          <p:cNvSpPr>
            <a:spLocks noGrp="1" noChangeArrowheads="1"/>
          </p:cNvSpPr>
          <p:nvPr>
            <p:ph type="sldNum" sz="quarter" idx="12"/>
          </p:nvPr>
        </p:nvSpPr>
        <p:spPr>
          <a:ln/>
        </p:spPr>
        <p:txBody>
          <a:bodyPr/>
          <a:lstStyle>
            <a:lvl1pPr>
              <a:defRPr/>
            </a:lvl1pPr>
          </a:lstStyle>
          <a:p>
            <a:pPr>
              <a:defRPr/>
            </a:pPr>
            <a:fld id="{7E69FE4B-197D-4CCD-8C9C-A813FA89CC7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0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AEA5EBD6-0A5B-44A1-A6C1-FE478DDD1CB2}" type="datetime1">
              <a:rPr lang="en-US"/>
              <a:pPr>
                <a:defRPr/>
              </a:pPr>
              <a:t>6/19/2014</a:t>
            </a:fld>
            <a:endParaRPr lang="en-US"/>
          </a:p>
        </p:txBody>
      </p:sp>
      <p:grpSp>
        <p:nvGrpSpPr>
          <p:cNvPr id="1029" name="Group 4"/>
          <p:cNvGrpSpPr>
            <a:grpSpLocks/>
          </p:cNvGrpSpPr>
          <p:nvPr/>
        </p:nvGrpSpPr>
        <p:grpSpPr bwMode="auto">
          <a:xfrm>
            <a:off x="0" y="0"/>
            <a:ext cx="9140825" cy="6850063"/>
            <a:chOff x="0" y="0"/>
            <a:chExt cx="5758" cy="4315"/>
          </a:xfrm>
        </p:grpSpPr>
        <p:grpSp>
          <p:nvGrpSpPr>
            <p:cNvPr id="1037" name="Group 5"/>
            <p:cNvGrpSpPr>
              <a:grpSpLocks/>
            </p:cNvGrpSpPr>
            <p:nvPr userDrawn="1"/>
          </p:nvGrpSpPr>
          <p:grpSpPr bwMode="auto">
            <a:xfrm>
              <a:off x="1728" y="2230"/>
              <a:ext cx="4027" cy="2085"/>
              <a:chOff x="1728" y="2230"/>
              <a:chExt cx="4027" cy="2085"/>
            </a:xfrm>
          </p:grpSpPr>
          <p:sp>
            <p:nvSpPr>
              <p:cNvPr id="122880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22880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22880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22880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2881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22881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22881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2881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881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r>
              <a:rPr lang="en-US"/>
              <a:t>1</a:t>
            </a:r>
          </a:p>
        </p:txBody>
      </p:sp>
      <p:sp>
        <p:nvSpPr>
          <p:cNvPr id="122881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16" name="Rectangle 16"/>
          <p:cNvSpPr>
            <a:spLocks noChangeArrowheads="1"/>
          </p:cNvSpPr>
          <p:nvPr userDrawn="1"/>
        </p:nvSpPr>
        <p:spPr bwMode="auto">
          <a:xfrm>
            <a:off x="8753475" y="6553200"/>
            <a:ext cx="390525" cy="304800"/>
          </a:xfrm>
          <a:prstGeom prst="rect">
            <a:avLst/>
          </a:prstGeom>
          <a:noFill/>
          <a:ln w="9525">
            <a:noFill/>
            <a:miter lim="800000"/>
            <a:headEnd/>
            <a:tailEnd/>
          </a:ln>
          <a:effectLst/>
        </p:spPr>
        <p:txBody>
          <a:bodyPr wrap="none">
            <a:spAutoFit/>
          </a:bodyPr>
          <a:lstStyle/>
          <a:p>
            <a:pPr>
              <a:defRPr/>
            </a:pPr>
            <a:fld id="{A985A325-212F-4A99-9C66-9BD805BB8089}" type="slidenum">
              <a:rPr lang="en-US" sz="1400">
                <a:solidFill>
                  <a:schemeClr val="bg2"/>
                </a:solidFill>
                <a:latin typeface="Times New Roman" pitchFamily="18" charset="0"/>
              </a:rPr>
              <a:pPr>
                <a:defRPr/>
              </a:pPr>
              <a:t>‹#›</a:t>
            </a:fld>
            <a:endParaRPr lang="en-AU" sz="1400">
              <a:solidFill>
                <a:schemeClr val="bg2"/>
              </a:solidFill>
              <a:latin typeface="Times New Roman" pitchFamily="18" charset="0"/>
            </a:endParaRPr>
          </a:p>
        </p:txBody>
      </p:sp>
      <p:sp>
        <p:nvSpPr>
          <p:cNvPr id="1228817" name="Text Box 17"/>
          <p:cNvSpPr txBox="1">
            <a:spLocks noChangeArrowheads="1"/>
          </p:cNvSpPr>
          <p:nvPr userDrawn="1"/>
        </p:nvSpPr>
        <p:spPr bwMode="auto">
          <a:xfrm>
            <a:off x="0" y="6477000"/>
            <a:ext cx="9144000" cy="457200"/>
          </a:xfrm>
          <a:prstGeom prst="rect">
            <a:avLst/>
          </a:prstGeom>
          <a:solidFill>
            <a:srgbClr val="99FF66"/>
          </a:solidFill>
          <a:ln w="9525">
            <a:noFill/>
            <a:miter lim="800000"/>
            <a:headEnd/>
            <a:tailEnd/>
          </a:ln>
          <a:effectLst/>
        </p:spPr>
        <p:txBody>
          <a:bodyPr>
            <a:spAutoFit/>
          </a:bodyPr>
          <a:lstStyle/>
          <a:p>
            <a:pPr algn="ctr">
              <a:defRPr/>
            </a:pPr>
            <a:r>
              <a:rPr lang="en-US" sz="2000" b="1">
                <a:solidFill>
                  <a:schemeClr val="bg1"/>
                </a:solidFill>
                <a:effectLst>
                  <a:outerShdw blurRad="38100" dist="38100" dir="2700000" algn="tl">
                    <a:srgbClr val="000000"/>
                  </a:outerShdw>
                </a:effectLst>
                <a:latin typeface="Comic Sans MS" pitchFamily="66" charset="0"/>
              </a:rPr>
              <a:t>NATURAL GAS FOR CLEAN &amp; GREEN ENVIRONMENT</a:t>
            </a:r>
            <a:r>
              <a:rPr lang="en-US" b="1">
                <a:solidFill>
                  <a:srgbClr val="003300"/>
                </a:solidFill>
                <a:effectLst>
                  <a:outerShdw blurRad="38100" dist="38100" dir="2700000" algn="tl">
                    <a:srgbClr val="000000"/>
                  </a:outerShdw>
                </a:effectLst>
                <a:latin typeface="Comic Sans MS" pitchFamily="66" charset="0"/>
              </a:rPr>
              <a:t> </a:t>
            </a:r>
          </a:p>
        </p:txBody>
      </p:sp>
      <p:graphicFrame>
        <p:nvGraphicFramePr>
          <p:cNvPr id="1026" name="Object 18"/>
          <p:cNvGraphicFramePr>
            <a:graphicFrameLocks noChangeAspect="1"/>
          </p:cNvGraphicFramePr>
          <p:nvPr/>
        </p:nvGraphicFramePr>
        <p:xfrm>
          <a:off x="8308975" y="-76200"/>
          <a:ext cx="911225" cy="914400"/>
        </p:xfrm>
        <a:graphic>
          <a:graphicData uri="http://schemas.openxmlformats.org/presentationml/2006/ole">
            <p:oleObj spid="_x0000_s1026" name="Bitmap Image" r:id="rId14" imgW="6609524" imgH="6628571" progId="PBrush">
              <p:embed/>
            </p:oleObj>
          </a:graphicData>
        </a:graphic>
      </p:graphicFrame>
      <p:sp>
        <p:nvSpPr>
          <p:cNvPr id="1228819" name="Text Box 19"/>
          <p:cNvSpPr txBox="1">
            <a:spLocks noChangeArrowheads="1"/>
          </p:cNvSpPr>
          <p:nvPr userDrawn="1"/>
        </p:nvSpPr>
        <p:spPr bwMode="auto">
          <a:xfrm>
            <a:off x="8594725" y="6473825"/>
            <a:ext cx="184150" cy="519113"/>
          </a:xfrm>
          <a:prstGeom prst="rect">
            <a:avLst/>
          </a:prstGeom>
          <a:noFill/>
          <a:ln w="9525">
            <a:noFill/>
            <a:miter lim="800000"/>
            <a:headEnd/>
            <a:tailEnd/>
          </a:ln>
          <a:effectLst/>
        </p:spPr>
        <p:txBody>
          <a:bodyPr wrap="none">
            <a:spAutoFit/>
          </a:bodyPr>
          <a:lstStyle/>
          <a:p>
            <a:pPr algn="ctr">
              <a:defRPr/>
            </a:pPr>
            <a:endParaRPr lang="en-AU" sz="2800" b="1">
              <a:solidFill>
                <a:srgbClr val="00FFCC"/>
              </a:solidFill>
              <a:effectLst>
                <a:outerShdw blurRad="38100" dist="38100" dir="2700000" algn="tl">
                  <a:srgbClr val="000000"/>
                </a:outerShdw>
              </a:effectLst>
              <a:latin typeface="Comic Sans MS" pitchFamily="66" charset="0"/>
            </a:endParaRPr>
          </a:p>
        </p:txBody>
      </p:sp>
      <p:sp>
        <p:nvSpPr>
          <p:cNvPr id="1228803" name="Rectangle 3"/>
          <p:cNvSpPr>
            <a:spLocks noGrp="1" noChangeArrowheads="1"/>
          </p:cNvSpPr>
          <p:nvPr>
            <p:ph type="sldNum" sz="quarter" idx="4"/>
          </p:nvPr>
        </p:nvSpPr>
        <p:spPr bwMode="auto">
          <a:xfrm>
            <a:off x="6934200" y="638175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bg2"/>
                </a:solidFill>
                <a:latin typeface="Arial" charset="0"/>
              </a:defRPr>
            </a:lvl1pPr>
          </a:lstStyle>
          <a:p>
            <a:pPr>
              <a:defRPr/>
            </a:pPr>
            <a:fld id="{6E69F0D1-B129-4203-8EC9-235F8665FCF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00"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iming>
    <p:tnLst>
      <p:par>
        <p:cTn id="1" dur="indefinite" restart="never" nodeType="tmRoot"/>
      </p:par>
    </p:tnLst>
  </p:timing>
  <p:hf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6.xml"/><Relationship Id="rId1" Type="http://schemas.openxmlformats.org/officeDocument/2006/relationships/vmlDrawing" Target="../drawings/vmlDrawing8.v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Excel_97-2003_Worksheet8.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1"/>
          </p:nvPr>
        </p:nvSpPr>
        <p:spPr>
          <a:noFill/>
        </p:spPr>
        <p:txBody>
          <a:bodyPr/>
          <a:lstStyle/>
          <a:p>
            <a:r>
              <a:rPr lang="en-US" smtClean="0"/>
              <a:t>1</a:t>
            </a:r>
          </a:p>
        </p:txBody>
      </p:sp>
      <p:sp>
        <p:nvSpPr>
          <p:cNvPr id="14339" name="Slide Number Placeholder 4"/>
          <p:cNvSpPr>
            <a:spLocks noGrp="1"/>
          </p:cNvSpPr>
          <p:nvPr>
            <p:ph type="sldNum" sz="quarter" idx="12"/>
          </p:nvPr>
        </p:nvSpPr>
        <p:spPr>
          <a:noFill/>
        </p:spPr>
        <p:txBody>
          <a:bodyPr/>
          <a:lstStyle/>
          <a:p>
            <a:fld id="{3AA64A0D-20DE-4D6D-B3CB-5043C47D4B6B}" type="slidenum">
              <a:rPr lang="en-US" smtClean="0"/>
              <a:pPr/>
              <a:t>1</a:t>
            </a:fld>
            <a:endParaRPr lang="en-US" smtClean="0"/>
          </a:p>
        </p:txBody>
      </p:sp>
      <p:sp>
        <p:nvSpPr>
          <p:cNvPr id="1053700" name="Rectangle 8196"/>
          <p:cNvSpPr>
            <a:spLocks noChangeArrowheads="1"/>
          </p:cNvSpPr>
          <p:nvPr/>
        </p:nvSpPr>
        <p:spPr bwMode="auto">
          <a:xfrm>
            <a:off x="152400" y="762000"/>
            <a:ext cx="8915400" cy="5257800"/>
          </a:xfrm>
          <a:prstGeom prst="rect">
            <a:avLst/>
          </a:prstGeom>
          <a:noFill/>
          <a:ln w="9525">
            <a:noFill/>
            <a:miter lim="800000"/>
            <a:headEnd/>
            <a:tailEnd/>
          </a:ln>
          <a:effectLst/>
        </p:spPr>
        <p:txBody>
          <a:bodyPr anchor="ctr"/>
          <a:lstStyle/>
          <a:p>
            <a:pPr algn="ctr" eaLnBrk="1" hangingPunct="1">
              <a:lnSpc>
                <a:spcPct val="120000"/>
              </a:lnSpc>
              <a:defRPr/>
            </a:pPr>
            <a:r>
              <a:rPr lang="en-US" sz="3000" b="1" i="1" dirty="0">
                <a:solidFill>
                  <a:schemeClr val="tx2"/>
                </a:solidFill>
                <a:effectLst>
                  <a:outerShdw blurRad="38100" dist="38100" dir="2700000" algn="tl">
                    <a:srgbClr val="000000"/>
                  </a:outerShdw>
                </a:effectLst>
                <a:latin typeface="Comic Sans MS" pitchFamily="66" charset="0"/>
              </a:rPr>
              <a:t>INDRAPRASTHA GAS LIMITED </a:t>
            </a:r>
          </a:p>
          <a:p>
            <a:pPr algn="ctr" eaLnBrk="1" hangingPunct="1">
              <a:lnSpc>
                <a:spcPct val="120000"/>
              </a:lnSpc>
              <a:defRPr/>
            </a:pPr>
            <a:r>
              <a:rPr lang="en-US" sz="3000" b="1" i="1" dirty="0">
                <a:solidFill>
                  <a:schemeClr val="tx2"/>
                </a:solidFill>
                <a:effectLst>
                  <a:outerShdw blurRad="38100" dist="38100" dir="2700000" algn="tl">
                    <a:srgbClr val="000000"/>
                  </a:outerShdw>
                </a:effectLst>
                <a:latin typeface="Comic Sans MS" pitchFamily="66" charset="0"/>
              </a:rPr>
              <a:t>An Overview</a:t>
            </a:r>
          </a:p>
          <a:p>
            <a:pPr algn="ctr" eaLnBrk="1" hangingPunct="1">
              <a:lnSpc>
                <a:spcPct val="120000"/>
              </a:lnSpc>
              <a:defRPr/>
            </a:pPr>
            <a:endParaRPr lang="en-US" sz="3000" b="1" i="1" dirty="0">
              <a:solidFill>
                <a:schemeClr val="tx2"/>
              </a:solidFill>
              <a:effectLst>
                <a:outerShdw blurRad="38100" dist="38100" dir="2700000" algn="tl">
                  <a:srgbClr val="000000"/>
                </a:outerShdw>
              </a:effectLst>
              <a:latin typeface="Comic Sans MS"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3"/>
          <p:cNvSpPr>
            <a:spLocks noGrp="1"/>
          </p:cNvSpPr>
          <p:nvPr>
            <p:ph type="ftr" sz="quarter" idx="11"/>
          </p:nvPr>
        </p:nvSpPr>
        <p:spPr>
          <a:noFill/>
        </p:spPr>
        <p:txBody>
          <a:bodyPr/>
          <a:lstStyle/>
          <a:p>
            <a:r>
              <a:rPr lang="en-US" smtClean="0"/>
              <a:t>1</a:t>
            </a:r>
          </a:p>
        </p:txBody>
      </p:sp>
      <p:sp>
        <p:nvSpPr>
          <p:cNvPr id="9220" name="Slide Number Placeholder 4"/>
          <p:cNvSpPr>
            <a:spLocks noGrp="1"/>
          </p:cNvSpPr>
          <p:nvPr>
            <p:ph type="sldNum" sz="quarter" idx="12"/>
          </p:nvPr>
        </p:nvSpPr>
        <p:spPr>
          <a:noFill/>
        </p:spPr>
        <p:txBody>
          <a:bodyPr/>
          <a:lstStyle/>
          <a:p>
            <a:fld id="{5C0939A6-B2D9-41F7-9FE9-F19EED003B40}" type="slidenum">
              <a:rPr lang="en-US" smtClean="0"/>
              <a:pPr/>
              <a:t>10</a:t>
            </a:fld>
            <a:endParaRPr lang="en-US" smtClean="0"/>
          </a:p>
        </p:txBody>
      </p:sp>
      <p:sp>
        <p:nvSpPr>
          <p:cNvPr id="1349634" name="Rectangle 2"/>
          <p:cNvSpPr>
            <a:spLocks noGrp="1" noRot="1" noChangeArrowheads="1"/>
          </p:cNvSpPr>
          <p:nvPr>
            <p:ph type="title"/>
          </p:nvPr>
        </p:nvSpPr>
        <p:spPr>
          <a:xfrm>
            <a:off x="685800" y="304800"/>
            <a:ext cx="8229600" cy="762000"/>
          </a:xfrm>
        </p:spPr>
        <p:txBody>
          <a:bodyPr/>
          <a:lstStyle/>
          <a:p>
            <a:pPr eaLnBrk="1" hangingPunct="1">
              <a:defRPr/>
            </a:pPr>
            <a:r>
              <a:rPr lang="en-US" sz="3200" i="1" dirty="0" smtClean="0">
                <a:latin typeface="Comic Sans MS" pitchFamily="66" charset="0"/>
              </a:rPr>
              <a:t>PNG Network</a:t>
            </a:r>
          </a:p>
        </p:txBody>
      </p:sp>
      <p:graphicFrame>
        <p:nvGraphicFramePr>
          <p:cNvPr id="9218" name="Object 3"/>
          <p:cNvGraphicFramePr>
            <a:graphicFrameLocks noChangeAspect="1"/>
          </p:cNvGraphicFramePr>
          <p:nvPr/>
        </p:nvGraphicFramePr>
        <p:xfrm>
          <a:off x="914400" y="1752600"/>
          <a:ext cx="7188200" cy="3213100"/>
        </p:xfrm>
        <a:graphic>
          <a:graphicData uri="http://schemas.openxmlformats.org/presentationml/2006/ole">
            <p:oleObj spid="_x0000_s9218" name="Worksheet" r:id="rId3" imgW="3143402" imgH="1400251" progId="Excel.Sheet.8">
              <p:embed/>
            </p:oleObj>
          </a:graphicData>
        </a:graphic>
      </p:graphicFrame>
      <p:sp>
        <p:nvSpPr>
          <p:cNvPr id="9222" name="Text Box 4"/>
          <p:cNvSpPr txBox="1">
            <a:spLocks noChangeArrowheads="1"/>
          </p:cNvSpPr>
          <p:nvPr/>
        </p:nvSpPr>
        <p:spPr bwMode="auto">
          <a:xfrm>
            <a:off x="6781800" y="1219200"/>
            <a:ext cx="1174750" cy="366713"/>
          </a:xfrm>
          <a:prstGeom prst="rect">
            <a:avLst/>
          </a:prstGeom>
          <a:noFill/>
          <a:ln w="9525">
            <a:noFill/>
            <a:miter lim="800000"/>
            <a:headEnd/>
            <a:tailEnd/>
          </a:ln>
        </p:spPr>
        <p:txBody>
          <a:bodyPr>
            <a:spAutoFit/>
          </a:bodyPr>
          <a:lstStyle/>
          <a:p>
            <a:endParaRPr lang="en-US" sz="1800"/>
          </a:p>
        </p:txBody>
      </p:sp>
      <p:sp>
        <p:nvSpPr>
          <p:cNvPr id="9223" name="Text Box 5"/>
          <p:cNvSpPr txBox="1">
            <a:spLocks noChangeArrowheads="1"/>
          </p:cNvSpPr>
          <p:nvPr/>
        </p:nvSpPr>
        <p:spPr bwMode="auto">
          <a:xfrm>
            <a:off x="6172200" y="1295400"/>
            <a:ext cx="1555750" cy="366713"/>
          </a:xfrm>
          <a:prstGeom prst="rect">
            <a:avLst/>
          </a:prstGeom>
          <a:noFill/>
          <a:ln w="9525">
            <a:noFill/>
            <a:miter lim="800000"/>
            <a:headEnd/>
            <a:tailEnd/>
          </a:ln>
        </p:spPr>
        <p:txBody>
          <a:bodyPr>
            <a:spAutoFit/>
          </a:bodyPr>
          <a:lstStyle/>
          <a:p>
            <a:endParaRPr lang="en-US" sz="1800"/>
          </a:p>
        </p:txBody>
      </p:sp>
      <p:sp>
        <p:nvSpPr>
          <p:cNvPr id="9224" name="Text Box 6"/>
          <p:cNvSpPr txBox="1">
            <a:spLocks noChangeArrowheads="1"/>
          </p:cNvSpPr>
          <p:nvPr/>
        </p:nvSpPr>
        <p:spPr bwMode="auto">
          <a:xfrm>
            <a:off x="6248400" y="1143000"/>
            <a:ext cx="2819400" cy="701675"/>
          </a:xfrm>
          <a:prstGeom prst="rect">
            <a:avLst/>
          </a:prstGeom>
          <a:noFill/>
          <a:ln w="9525">
            <a:noFill/>
            <a:miter lim="800000"/>
            <a:headEnd/>
            <a:tailEnd/>
          </a:ln>
        </p:spPr>
        <p:txBody>
          <a:bodyPr>
            <a:spAutoFit/>
          </a:bodyPr>
          <a:lstStyle/>
          <a:p>
            <a:r>
              <a:rPr lang="en-US" sz="2000"/>
              <a:t>Figures in kilometers</a:t>
            </a:r>
          </a:p>
          <a:p>
            <a:endParaRPr lang="en-US" sz="2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3"/>
          <p:cNvSpPr>
            <a:spLocks noGrp="1"/>
          </p:cNvSpPr>
          <p:nvPr>
            <p:ph type="ftr" sz="quarter" idx="11"/>
          </p:nvPr>
        </p:nvSpPr>
        <p:spPr>
          <a:noFill/>
        </p:spPr>
        <p:txBody>
          <a:bodyPr/>
          <a:lstStyle/>
          <a:p>
            <a:r>
              <a:rPr lang="en-US" smtClean="0"/>
              <a:t>1</a:t>
            </a:r>
          </a:p>
        </p:txBody>
      </p:sp>
      <p:sp>
        <p:nvSpPr>
          <p:cNvPr id="10244" name="Slide Number Placeholder 4"/>
          <p:cNvSpPr>
            <a:spLocks noGrp="1"/>
          </p:cNvSpPr>
          <p:nvPr>
            <p:ph type="sldNum" sz="quarter" idx="12"/>
          </p:nvPr>
        </p:nvSpPr>
        <p:spPr>
          <a:noFill/>
        </p:spPr>
        <p:txBody>
          <a:bodyPr/>
          <a:lstStyle/>
          <a:p>
            <a:fld id="{31EB89D9-E491-47B5-96E6-6BA5785A4455}" type="slidenum">
              <a:rPr lang="en-US" smtClean="0"/>
              <a:pPr/>
              <a:t>11</a:t>
            </a:fld>
            <a:endParaRPr lang="en-US" smtClean="0"/>
          </a:p>
        </p:txBody>
      </p:sp>
      <p:sp>
        <p:nvSpPr>
          <p:cNvPr id="1332226" name="Rectangle 2"/>
          <p:cNvSpPr>
            <a:spLocks noGrp="1" noRot="1" noChangeArrowheads="1"/>
          </p:cNvSpPr>
          <p:nvPr>
            <p:ph type="title"/>
          </p:nvPr>
        </p:nvSpPr>
        <p:spPr/>
        <p:txBody>
          <a:bodyPr/>
          <a:lstStyle/>
          <a:p>
            <a:pPr eaLnBrk="1" hangingPunct="1">
              <a:defRPr/>
            </a:pPr>
            <a:r>
              <a:rPr lang="en-US" sz="3200" i="1" dirty="0" smtClean="0">
                <a:latin typeface="Comic Sans MS" pitchFamily="66" charset="0"/>
              </a:rPr>
              <a:t>Turnover, Gross Margin &amp; PAT</a:t>
            </a:r>
          </a:p>
        </p:txBody>
      </p:sp>
      <p:graphicFrame>
        <p:nvGraphicFramePr>
          <p:cNvPr id="10242" name="Object 3"/>
          <p:cNvGraphicFramePr>
            <a:graphicFrameLocks noChangeAspect="1"/>
          </p:cNvGraphicFramePr>
          <p:nvPr/>
        </p:nvGraphicFramePr>
        <p:xfrm>
          <a:off x="914400" y="2286000"/>
          <a:ext cx="7302500" cy="2501900"/>
        </p:xfrm>
        <a:graphic>
          <a:graphicData uri="http://schemas.openxmlformats.org/presentationml/2006/ole">
            <p:oleObj spid="_x0000_s10242" name="Worksheet" r:id="rId3" imgW="3810000" imgH="1304849" progId="Excel.Sheet.8">
              <p:embed/>
            </p:oleObj>
          </a:graphicData>
        </a:graphic>
      </p:graphicFrame>
      <p:sp>
        <p:nvSpPr>
          <p:cNvPr id="10246" name="Text Box 4"/>
          <p:cNvSpPr txBox="1">
            <a:spLocks noChangeArrowheads="1"/>
          </p:cNvSpPr>
          <p:nvPr/>
        </p:nvSpPr>
        <p:spPr bwMode="auto">
          <a:xfrm>
            <a:off x="7010400" y="1219200"/>
            <a:ext cx="1752600" cy="396875"/>
          </a:xfrm>
          <a:prstGeom prst="rect">
            <a:avLst/>
          </a:prstGeom>
          <a:noFill/>
          <a:ln w="9525">
            <a:noFill/>
            <a:miter lim="800000"/>
            <a:headEnd/>
            <a:tailEnd/>
          </a:ln>
        </p:spPr>
        <p:txBody>
          <a:bodyPr>
            <a:spAutoFit/>
          </a:bodyPr>
          <a:lstStyle/>
          <a:p>
            <a:pPr>
              <a:spcBef>
                <a:spcPct val="50000"/>
              </a:spcBef>
            </a:pPr>
            <a:r>
              <a:rPr lang="en-US" sz="2000"/>
              <a:t>Rs./Crores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i="1" dirty="0" smtClean="0">
                <a:latin typeface="Comic Sans MS" pitchFamily="66" charset="0"/>
              </a:rPr>
              <a:t>Book Value &amp; EPS</a:t>
            </a:r>
            <a:endParaRPr lang="en-US" sz="3200" i="1" dirty="0">
              <a:latin typeface="Comic Sans MS" pitchFamily="66" charset="0"/>
            </a:endParaRPr>
          </a:p>
        </p:txBody>
      </p:sp>
      <p:sp>
        <p:nvSpPr>
          <p:cNvPr id="11268" name="Footer Placeholder 3"/>
          <p:cNvSpPr>
            <a:spLocks noGrp="1"/>
          </p:cNvSpPr>
          <p:nvPr>
            <p:ph type="ftr" sz="quarter" idx="11"/>
          </p:nvPr>
        </p:nvSpPr>
        <p:spPr>
          <a:noFill/>
        </p:spPr>
        <p:txBody>
          <a:bodyPr/>
          <a:lstStyle/>
          <a:p>
            <a:r>
              <a:rPr lang="en-US" smtClean="0"/>
              <a:t>1</a:t>
            </a:r>
          </a:p>
        </p:txBody>
      </p:sp>
      <p:sp>
        <p:nvSpPr>
          <p:cNvPr id="11269" name="Slide Number Placeholder 4"/>
          <p:cNvSpPr>
            <a:spLocks noGrp="1"/>
          </p:cNvSpPr>
          <p:nvPr>
            <p:ph type="sldNum" sz="quarter" idx="12"/>
          </p:nvPr>
        </p:nvSpPr>
        <p:spPr>
          <a:noFill/>
        </p:spPr>
        <p:txBody>
          <a:bodyPr/>
          <a:lstStyle/>
          <a:p>
            <a:fld id="{C1E274F5-E1A2-4272-BFA5-AEE5C8BF5A7F}" type="slidenum">
              <a:rPr lang="en-US" smtClean="0"/>
              <a:pPr/>
              <a:t>12</a:t>
            </a:fld>
            <a:endParaRPr lang="en-US" smtClean="0"/>
          </a:p>
        </p:txBody>
      </p:sp>
      <p:graphicFrame>
        <p:nvGraphicFramePr>
          <p:cNvPr id="10" name="Content Placeholder 9"/>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i="1" dirty="0" smtClean="0">
                <a:latin typeface="Comic Sans MS" pitchFamily="66" charset="0"/>
              </a:rPr>
              <a:t>Cumulative Capex </a:t>
            </a:r>
            <a:r>
              <a:rPr lang="en-US" sz="2000" i="1" dirty="0" smtClean="0">
                <a:latin typeface="Comic Sans MS" pitchFamily="66" charset="0"/>
              </a:rPr>
              <a:t>(RS. In Crores)</a:t>
            </a:r>
            <a:endParaRPr lang="en-US" sz="2000" i="1" dirty="0">
              <a:latin typeface="Comic Sans MS" pitchFamily="66" charset="0"/>
            </a:endParaRPr>
          </a:p>
        </p:txBody>
      </p:sp>
      <p:sp>
        <p:nvSpPr>
          <p:cNvPr id="12292" name="Footer Placeholder 3"/>
          <p:cNvSpPr>
            <a:spLocks noGrp="1"/>
          </p:cNvSpPr>
          <p:nvPr>
            <p:ph type="ftr" sz="quarter" idx="11"/>
          </p:nvPr>
        </p:nvSpPr>
        <p:spPr>
          <a:noFill/>
        </p:spPr>
        <p:txBody>
          <a:bodyPr/>
          <a:lstStyle/>
          <a:p>
            <a:r>
              <a:rPr lang="en-US" smtClean="0"/>
              <a:t>1</a:t>
            </a:r>
          </a:p>
        </p:txBody>
      </p:sp>
      <p:sp>
        <p:nvSpPr>
          <p:cNvPr id="12293" name="Slide Number Placeholder 4"/>
          <p:cNvSpPr>
            <a:spLocks noGrp="1"/>
          </p:cNvSpPr>
          <p:nvPr>
            <p:ph type="sldNum" sz="quarter" idx="12"/>
          </p:nvPr>
        </p:nvSpPr>
        <p:spPr>
          <a:noFill/>
        </p:spPr>
        <p:txBody>
          <a:bodyPr/>
          <a:lstStyle/>
          <a:p>
            <a:fld id="{B6C8A946-FD08-449C-B970-4F9584A9B06A}" type="slidenum">
              <a:rPr lang="en-US" smtClean="0"/>
              <a:pPr/>
              <a:t>13</a:t>
            </a:fld>
            <a:endParaRPr lang="en-US" smtClean="0"/>
          </a:p>
        </p:txBody>
      </p:sp>
      <p:graphicFrame>
        <p:nvGraphicFramePr>
          <p:cNvPr id="12290" name="Object 5"/>
          <p:cNvGraphicFramePr>
            <a:graphicFrameLocks noChangeAspect="1"/>
          </p:cNvGraphicFramePr>
          <p:nvPr>
            <p:ph idx="1"/>
          </p:nvPr>
        </p:nvGraphicFramePr>
        <p:xfrm>
          <a:off x="1462088" y="1143000"/>
          <a:ext cx="6397625" cy="5219700"/>
        </p:xfrm>
        <a:graphic>
          <a:graphicData uri="http://schemas.openxmlformats.org/presentationml/2006/ole">
            <p:oleObj spid="_x0000_s12290" name="Worksheet" r:id="rId3" imgW="2743200" imgH="2238451" progId="Excel.Sheet.8">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1"/>
          </p:nvPr>
        </p:nvSpPr>
        <p:spPr>
          <a:noFill/>
        </p:spPr>
        <p:txBody>
          <a:bodyPr/>
          <a:lstStyle/>
          <a:p>
            <a:r>
              <a:rPr lang="en-US" smtClean="0"/>
              <a:t>1</a:t>
            </a:r>
          </a:p>
        </p:txBody>
      </p:sp>
      <p:sp>
        <p:nvSpPr>
          <p:cNvPr id="16387" name="Slide Number Placeholder 4"/>
          <p:cNvSpPr>
            <a:spLocks noGrp="1"/>
          </p:cNvSpPr>
          <p:nvPr>
            <p:ph type="sldNum" sz="quarter" idx="12"/>
          </p:nvPr>
        </p:nvSpPr>
        <p:spPr>
          <a:noFill/>
        </p:spPr>
        <p:txBody>
          <a:bodyPr/>
          <a:lstStyle/>
          <a:p>
            <a:fld id="{7813060E-AA0A-4368-9402-E7B0468E0C74}" type="slidenum">
              <a:rPr lang="en-US" smtClean="0"/>
              <a:pPr/>
              <a:t>14</a:t>
            </a:fld>
            <a:endParaRPr lang="en-US" smtClean="0"/>
          </a:p>
        </p:txBody>
      </p:sp>
      <p:sp>
        <p:nvSpPr>
          <p:cNvPr id="1345538" name="Rectangle 2"/>
          <p:cNvSpPr>
            <a:spLocks noGrp="1" noRot="1" noChangeArrowheads="1"/>
          </p:cNvSpPr>
          <p:nvPr>
            <p:ph type="title"/>
          </p:nvPr>
        </p:nvSpPr>
        <p:spPr>
          <a:xfrm>
            <a:off x="457200" y="274638"/>
            <a:ext cx="8229600" cy="563562"/>
          </a:xfrm>
        </p:spPr>
        <p:txBody>
          <a:bodyPr/>
          <a:lstStyle/>
          <a:p>
            <a:pPr eaLnBrk="1" hangingPunct="1">
              <a:defRPr/>
            </a:pPr>
            <a:r>
              <a:rPr lang="en-US" sz="3200" i="1" dirty="0" smtClean="0">
                <a:latin typeface="Comic Sans MS" pitchFamily="66" charset="0"/>
              </a:rPr>
              <a:t>Dividend Payout </a:t>
            </a:r>
          </a:p>
        </p:txBody>
      </p:sp>
      <p:sp>
        <p:nvSpPr>
          <p:cNvPr id="16389" name="Rectangle 3"/>
          <p:cNvSpPr>
            <a:spLocks noChangeArrowheads="1"/>
          </p:cNvSpPr>
          <p:nvPr/>
        </p:nvSpPr>
        <p:spPr bwMode="auto">
          <a:xfrm>
            <a:off x="762000" y="457200"/>
            <a:ext cx="7239000" cy="8664575"/>
          </a:xfrm>
          <a:prstGeom prst="rect">
            <a:avLst/>
          </a:prstGeom>
          <a:noFill/>
          <a:ln w="9525">
            <a:noFill/>
            <a:miter lim="800000"/>
            <a:headEnd/>
            <a:tailEnd/>
          </a:ln>
        </p:spPr>
        <p:txBody>
          <a:bodyPr>
            <a:spAutoFit/>
          </a:bodyPr>
          <a:lstStyle/>
          <a:p>
            <a:pPr eaLnBrk="1" hangingPunct="1">
              <a:spcBef>
                <a:spcPct val="50000"/>
              </a:spcBef>
            </a:pPr>
            <a:endParaRPr lang="en-US" sz="2000" dirty="0">
              <a:solidFill>
                <a:schemeClr val="tx2"/>
              </a:solidFill>
              <a:latin typeface="Arial Black" pitchFamily="34" charset="0"/>
            </a:endParaRPr>
          </a:p>
          <a:p>
            <a:pPr eaLnBrk="1" hangingPunct="1">
              <a:spcBef>
                <a:spcPct val="50000"/>
              </a:spcBef>
              <a:buSzPct val="85000"/>
              <a:buFontTx/>
              <a:buBlip>
                <a:blip r:embed="rId2"/>
              </a:buBlip>
            </a:pPr>
            <a:r>
              <a:rPr lang="en-US" sz="1800" dirty="0">
                <a:latin typeface="Arial" charset="0"/>
              </a:rPr>
              <a:t>Dividend Policy provides liberal payout</a:t>
            </a:r>
          </a:p>
          <a:p>
            <a:pPr eaLnBrk="1" hangingPunct="1">
              <a:spcBef>
                <a:spcPct val="50000"/>
              </a:spcBef>
              <a:buSzPct val="85000"/>
              <a:buFontTx/>
              <a:buBlip>
                <a:blip r:embed="rId2"/>
              </a:buBlip>
            </a:pPr>
            <a:r>
              <a:rPr lang="en-US" sz="1800" dirty="0">
                <a:latin typeface="Arial" charset="0"/>
              </a:rPr>
              <a:t>Track record</a:t>
            </a:r>
          </a:p>
          <a:p>
            <a:pPr lvl="4" eaLnBrk="1" hangingPunct="1">
              <a:buSzPct val="85000"/>
            </a:pPr>
            <a:r>
              <a:rPr lang="en-US" sz="1800" u="sng" dirty="0">
                <a:latin typeface="Arial" charset="0"/>
              </a:rPr>
              <a:t>Year</a:t>
            </a:r>
            <a:r>
              <a:rPr lang="en-US" sz="1800" dirty="0">
                <a:latin typeface="Arial" charset="0"/>
              </a:rPr>
              <a:t>		</a:t>
            </a:r>
            <a:r>
              <a:rPr lang="en-US" sz="1800" u="sng" dirty="0">
                <a:latin typeface="Arial" charset="0"/>
              </a:rPr>
              <a:t>% of equity</a:t>
            </a:r>
            <a:r>
              <a:rPr lang="en-US" sz="1800" dirty="0">
                <a:latin typeface="Arial" charset="0"/>
              </a:rPr>
              <a:t>	</a:t>
            </a:r>
            <a:endParaRPr lang="en-US" sz="1800" u="sng" dirty="0">
              <a:latin typeface="Arial" charset="0"/>
            </a:endParaRPr>
          </a:p>
          <a:p>
            <a:pPr eaLnBrk="1" hangingPunct="1">
              <a:buSzPct val="85000"/>
            </a:pPr>
            <a:r>
              <a:rPr lang="en-US" sz="1800" dirty="0">
                <a:latin typeface="Arial" charset="0"/>
              </a:rPr>
              <a:t>		FY04	  	     15		</a:t>
            </a:r>
          </a:p>
          <a:p>
            <a:pPr eaLnBrk="1" hangingPunct="1">
              <a:spcBef>
                <a:spcPct val="50000"/>
              </a:spcBef>
              <a:buSzPct val="85000"/>
            </a:pPr>
            <a:r>
              <a:rPr lang="en-US" sz="1800" dirty="0">
                <a:latin typeface="Arial" charset="0"/>
              </a:rPr>
              <a:t>		FY05	     	     20		     	</a:t>
            </a:r>
          </a:p>
          <a:p>
            <a:pPr lvl="2" eaLnBrk="1" hangingPunct="1">
              <a:spcBef>
                <a:spcPct val="50000"/>
              </a:spcBef>
              <a:buSzPct val="85000"/>
            </a:pPr>
            <a:r>
              <a:rPr lang="en-US" sz="1800" dirty="0">
                <a:latin typeface="Arial" charset="0"/>
              </a:rPr>
              <a:t>	FY06 	 	     25		     </a:t>
            </a:r>
          </a:p>
          <a:p>
            <a:pPr lvl="2" eaLnBrk="1" hangingPunct="1">
              <a:spcBef>
                <a:spcPct val="50000"/>
              </a:spcBef>
              <a:buSzPct val="85000"/>
            </a:pPr>
            <a:r>
              <a:rPr lang="en-US" sz="1800" dirty="0">
                <a:latin typeface="Arial" charset="0"/>
              </a:rPr>
              <a:t>	FY07 	 	     30</a:t>
            </a:r>
          </a:p>
          <a:p>
            <a:pPr lvl="2" eaLnBrk="1" hangingPunct="1">
              <a:spcBef>
                <a:spcPct val="50000"/>
              </a:spcBef>
              <a:buSzPct val="85000"/>
            </a:pPr>
            <a:r>
              <a:rPr lang="en-US" sz="1800" dirty="0"/>
              <a:t>	</a:t>
            </a:r>
            <a:r>
              <a:rPr lang="en-US" sz="1800" dirty="0">
                <a:latin typeface="Arial" charset="0"/>
              </a:rPr>
              <a:t>FY08</a:t>
            </a:r>
            <a:r>
              <a:rPr lang="en-US" sz="1800" dirty="0"/>
              <a:t> 	 	     </a:t>
            </a:r>
            <a:r>
              <a:rPr lang="en-US" sz="1800" dirty="0">
                <a:latin typeface="Arial" charset="0"/>
              </a:rPr>
              <a:t>40</a:t>
            </a:r>
          </a:p>
          <a:p>
            <a:pPr lvl="2" eaLnBrk="1" hangingPunct="1">
              <a:spcBef>
                <a:spcPct val="50000"/>
              </a:spcBef>
              <a:buSzPct val="85000"/>
            </a:pPr>
            <a:r>
              <a:rPr lang="en-US" sz="1800" dirty="0"/>
              <a:t>	</a:t>
            </a:r>
            <a:r>
              <a:rPr lang="en-US" sz="1800" dirty="0">
                <a:latin typeface="Arial" charset="0"/>
              </a:rPr>
              <a:t>FY09 	 	     40</a:t>
            </a:r>
          </a:p>
          <a:p>
            <a:pPr lvl="2" eaLnBrk="1" hangingPunct="1">
              <a:spcBef>
                <a:spcPct val="50000"/>
              </a:spcBef>
              <a:buSzPct val="85000"/>
            </a:pPr>
            <a:r>
              <a:rPr lang="en-US" sz="1800" dirty="0">
                <a:latin typeface="Arial" charset="0"/>
              </a:rPr>
              <a:t>	FY10		     45</a:t>
            </a:r>
          </a:p>
          <a:p>
            <a:pPr lvl="2" eaLnBrk="1" hangingPunct="1">
              <a:spcBef>
                <a:spcPct val="50000"/>
              </a:spcBef>
              <a:buSzPct val="85000"/>
            </a:pPr>
            <a:r>
              <a:rPr lang="en-US" sz="1800" dirty="0">
                <a:latin typeface="Arial" charset="0"/>
              </a:rPr>
              <a:t>	FY11		     50</a:t>
            </a:r>
          </a:p>
          <a:p>
            <a:pPr lvl="2" eaLnBrk="1" hangingPunct="1">
              <a:spcBef>
                <a:spcPct val="50000"/>
              </a:spcBef>
              <a:buSzPct val="85000"/>
            </a:pPr>
            <a:r>
              <a:rPr lang="en-US" sz="1800" dirty="0">
                <a:latin typeface="Arial" charset="0"/>
              </a:rPr>
              <a:t>	FY12		     50 </a:t>
            </a:r>
          </a:p>
          <a:p>
            <a:pPr lvl="2" eaLnBrk="1" hangingPunct="1">
              <a:spcBef>
                <a:spcPct val="50000"/>
              </a:spcBef>
              <a:buSzPct val="85000"/>
            </a:pPr>
            <a:r>
              <a:rPr lang="en-US" sz="1800" dirty="0">
                <a:latin typeface="Arial" charset="0"/>
              </a:rPr>
              <a:t>	FY 13		     </a:t>
            </a:r>
            <a:r>
              <a:rPr lang="en-US" sz="1800" dirty="0" smtClean="0">
                <a:latin typeface="Arial" charset="0"/>
              </a:rPr>
              <a:t>55</a:t>
            </a:r>
            <a:endParaRPr lang="en-US" sz="1800" dirty="0">
              <a:latin typeface="Arial" charset="0"/>
            </a:endParaRPr>
          </a:p>
          <a:p>
            <a:pPr lvl="2" eaLnBrk="1" hangingPunct="1">
              <a:spcBef>
                <a:spcPct val="50000"/>
              </a:spcBef>
              <a:buSzPct val="85000"/>
            </a:pPr>
            <a:r>
              <a:rPr lang="en-US" sz="1800" dirty="0">
                <a:latin typeface="Arial" charset="0"/>
              </a:rPr>
              <a:t>	</a:t>
            </a:r>
            <a:r>
              <a:rPr lang="en-US" sz="1800" dirty="0" smtClean="0">
                <a:latin typeface="Arial" charset="0"/>
              </a:rPr>
              <a:t>FY 14		     55 (Proposed)	</a:t>
            </a:r>
            <a:endParaRPr lang="en-US" sz="1800" dirty="0">
              <a:latin typeface="Arial" charset="0"/>
            </a:endParaRPr>
          </a:p>
          <a:p>
            <a:pPr lvl="2" eaLnBrk="1" hangingPunct="1">
              <a:spcBef>
                <a:spcPct val="50000"/>
              </a:spcBef>
              <a:buSzPct val="85000"/>
            </a:pPr>
            <a:r>
              <a:rPr lang="en-US" sz="1800" dirty="0">
                <a:latin typeface="Arial" charset="0"/>
              </a:rPr>
              <a:t>	</a:t>
            </a:r>
          </a:p>
          <a:p>
            <a:pPr lvl="2" eaLnBrk="1" hangingPunct="1">
              <a:spcBef>
                <a:spcPct val="50000"/>
              </a:spcBef>
              <a:buSzPct val="85000"/>
            </a:pPr>
            <a:endParaRPr lang="en-US" sz="2000" dirty="0">
              <a:latin typeface="Arial" charset="0"/>
            </a:endParaRPr>
          </a:p>
          <a:p>
            <a:pPr lvl="2" eaLnBrk="1" hangingPunct="1">
              <a:spcBef>
                <a:spcPct val="50000"/>
              </a:spcBef>
              <a:buSzPct val="85000"/>
            </a:pPr>
            <a:r>
              <a:rPr lang="en-US" sz="2000" dirty="0">
                <a:latin typeface="Arial" charset="0"/>
              </a:rPr>
              <a:t>	</a:t>
            </a:r>
          </a:p>
          <a:p>
            <a:pPr lvl="2" eaLnBrk="1" hangingPunct="1">
              <a:spcBef>
                <a:spcPct val="50000"/>
              </a:spcBef>
              <a:buSzPct val="85000"/>
            </a:pPr>
            <a:endParaRPr lang="en-US" sz="2000" dirty="0">
              <a:latin typeface="Arial" charset="0"/>
            </a:endParaRPr>
          </a:p>
          <a:p>
            <a:pPr lvl="2" eaLnBrk="1" hangingPunct="1">
              <a:spcBef>
                <a:spcPct val="50000"/>
              </a:spcBef>
              <a:buSzPct val="85000"/>
            </a:pPr>
            <a:endParaRPr lang="en-US" sz="2000" dirty="0">
              <a:latin typeface="Arial" charset="0"/>
            </a:endParaRPr>
          </a:p>
          <a:p>
            <a:pPr lvl="2" eaLnBrk="1" hangingPunct="1">
              <a:spcBef>
                <a:spcPct val="50000"/>
              </a:spcBef>
              <a:buSzPct val="85000"/>
            </a:pPr>
            <a:endParaRPr lang="en-US" sz="2000" dirty="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smtClean="0"/>
              <a:t>1</a:t>
            </a:r>
          </a:p>
        </p:txBody>
      </p:sp>
      <p:sp>
        <p:nvSpPr>
          <p:cNvPr id="17411" name="Slide Number Placeholder 5"/>
          <p:cNvSpPr>
            <a:spLocks noGrp="1"/>
          </p:cNvSpPr>
          <p:nvPr>
            <p:ph type="sldNum" sz="quarter" idx="12"/>
          </p:nvPr>
        </p:nvSpPr>
        <p:spPr>
          <a:noFill/>
        </p:spPr>
        <p:txBody>
          <a:bodyPr/>
          <a:lstStyle/>
          <a:p>
            <a:fld id="{9420DB14-964B-4BFB-9294-4DE8B0B8B514}" type="slidenum">
              <a:rPr lang="en-US" smtClean="0"/>
              <a:pPr/>
              <a:t>15</a:t>
            </a:fld>
            <a:endParaRPr lang="en-US" smtClean="0"/>
          </a:p>
        </p:txBody>
      </p:sp>
      <p:sp>
        <p:nvSpPr>
          <p:cNvPr id="1348610" name="Rectangle 2"/>
          <p:cNvSpPr>
            <a:spLocks noGrp="1" noRot="1" noChangeArrowheads="1"/>
          </p:cNvSpPr>
          <p:nvPr>
            <p:ph type="title"/>
          </p:nvPr>
        </p:nvSpPr>
        <p:spPr>
          <a:xfrm>
            <a:off x="457200" y="274638"/>
            <a:ext cx="8229600" cy="792162"/>
          </a:xfrm>
        </p:spPr>
        <p:txBody>
          <a:bodyPr/>
          <a:lstStyle/>
          <a:p>
            <a:pPr eaLnBrk="1" hangingPunct="1">
              <a:defRPr/>
            </a:pPr>
            <a:r>
              <a:rPr lang="en-US" sz="3200" i="1" dirty="0" smtClean="0">
                <a:latin typeface="Comic Sans MS" pitchFamily="66" charset="0"/>
              </a:rPr>
              <a:t>Growth-Strategy </a:t>
            </a:r>
          </a:p>
        </p:txBody>
      </p:sp>
      <p:sp>
        <p:nvSpPr>
          <p:cNvPr id="1348611" name="Rectangle 3"/>
          <p:cNvSpPr>
            <a:spLocks noGrp="1" noChangeArrowheads="1"/>
          </p:cNvSpPr>
          <p:nvPr>
            <p:ph type="body" idx="1"/>
          </p:nvPr>
        </p:nvSpPr>
        <p:spPr>
          <a:xfrm>
            <a:off x="457200" y="1447800"/>
            <a:ext cx="8458200" cy="4678363"/>
          </a:xfrm>
        </p:spPr>
        <p:txBody>
          <a:bodyPr/>
          <a:lstStyle/>
          <a:p>
            <a:pPr algn="just" eaLnBrk="1" hangingPunct="1">
              <a:spcBef>
                <a:spcPct val="10000"/>
              </a:spcBef>
              <a:buFont typeface="Wingdings" pitchFamily="2" charset="2"/>
              <a:buBlip>
                <a:blip r:embed="rId2"/>
              </a:buBlip>
              <a:defRPr/>
            </a:pPr>
            <a:r>
              <a:rPr lang="en-US" sz="2400" dirty="0" smtClean="0">
                <a:latin typeface="Comic Sans MS" pitchFamily="66" charset="0"/>
              </a:rPr>
              <a:t>Improve/Augment CNG infrastructure/Stations in Delhi &amp; NCR to meet the additional demand in view of conversion of private cars</a:t>
            </a:r>
          </a:p>
          <a:p>
            <a:pPr algn="just" eaLnBrk="1" hangingPunct="1">
              <a:spcBef>
                <a:spcPct val="10000"/>
              </a:spcBef>
              <a:buFont typeface="Wingdings" pitchFamily="2" charset="2"/>
              <a:buBlip>
                <a:blip r:embed="rId2"/>
              </a:buBlip>
              <a:defRPr/>
            </a:pPr>
            <a:endParaRPr lang="en-US" sz="2400" dirty="0" smtClean="0">
              <a:latin typeface="Comic Sans MS" pitchFamily="66" charset="0"/>
            </a:endParaRPr>
          </a:p>
          <a:p>
            <a:pPr algn="just" eaLnBrk="1" hangingPunct="1">
              <a:spcBef>
                <a:spcPct val="10000"/>
              </a:spcBef>
              <a:buFont typeface="Wingdings" pitchFamily="2" charset="2"/>
              <a:buNone/>
              <a:defRPr/>
            </a:pPr>
            <a:endParaRPr lang="en-US" sz="2400" dirty="0" smtClean="0">
              <a:latin typeface="Comic Sans MS" pitchFamily="66" charset="0"/>
            </a:endParaRPr>
          </a:p>
          <a:p>
            <a:pPr algn="just" eaLnBrk="1" hangingPunct="1">
              <a:spcBef>
                <a:spcPct val="10000"/>
              </a:spcBef>
              <a:buFont typeface="Wingdings" pitchFamily="2" charset="2"/>
              <a:buBlip>
                <a:blip r:embed="rId2"/>
              </a:buBlip>
              <a:defRPr/>
            </a:pPr>
            <a:r>
              <a:rPr lang="en-US" sz="2400" dirty="0" smtClean="0">
                <a:latin typeface="Comic Sans MS" pitchFamily="66" charset="0"/>
              </a:rPr>
              <a:t>Improve penetration of  PNG business :</a:t>
            </a:r>
          </a:p>
          <a:p>
            <a:pPr lvl="2" algn="just" eaLnBrk="1" hangingPunct="1">
              <a:spcBef>
                <a:spcPct val="10000"/>
              </a:spcBef>
              <a:buFont typeface="Wingdings" pitchFamily="2" charset="2"/>
              <a:buChar char="Ø"/>
              <a:defRPr/>
            </a:pPr>
            <a:r>
              <a:rPr lang="en-US" dirty="0" smtClean="0">
                <a:latin typeface="Comic Sans MS" pitchFamily="66" charset="0"/>
              </a:rPr>
              <a:t>Penetration of network in all charge areas</a:t>
            </a:r>
          </a:p>
          <a:p>
            <a:pPr lvl="2" algn="just" eaLnBrk="1" hangingPunct="1">
              <a:spcBef>
                <a:spcPct val="10000"/>
              </a:spcBef>
              <a:buFont typeface="Wingdings" pitchFamily="2" charset="2"/>
              <a:buChar char="Ø"/>
              <a:defRPr/>
            </a:pPr>
            <a:r>
              <a:rPr lang="en-US" dirty="0" smtClean="0">
                <a:latin typeface="Comic Sans MS" pitchFamily="66" charset="0"/>
              </a:rPr>
              <a:t>Target Industrial/Commercial customers in both Delhi &amp; NCR</a:t>
            </a: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Char char="Ø"/>
              <a:defRPr/>
            </a:pPr>
            <a:endParaRPr lang="en-US" dirty="0" smtClean="0">
              <a:latin typeface="Comic Sans MS" pitchFamily="66" charset="0"/>
            </a:endParaRPr>
          </a:p>
          <a:p>
            <a:pPr lvl="2" algn="just" eaLnBrk="1" hangingPunct="1">
              <a:spcBef>
                <a:spcPct val="10000"/>
              </a:spcBef>
              <a:buFont typeface="Wingdings" pitchFamily="2" charset="2"/>
              <a:buNone/>
              <a:defRPr/>
            </a:pPr>
            <a:endParaRPr lang="en-US" sz="2800" dirty="0" smtClean="0">
              <a:latin typeface="Comic Sans MS" pitchFamily="66" charset="0"/>
            </a:endParaRPr>
          </a:p>
          <a:p>
            <a:pPr algn="just" eaLnBrk="1" hangingPunct="1">
              <a:spcBef>
                <a:spcPct val="10000"/>
              </a:spcBef>
              <a:buFont typeface="Wingdings" pitchFamily="2" charset="2"/>
              <a:buBlip>
                <a:blip r:embed="rId2"/>
              </a:buBlip>
              <a:defRPr/>
            </a:pPr>
            <a:endParaRPr lang="en-US" sz="2800" dirty="0" smtClean="0">
              <a:latin typeface="Comic Sans MS" pitchFamily="66" charset="0"/>
            </a:endParaRPr>
          </a:p>
          <a:p>
            <a:pPr lvl="2" algn="just" eaLnBrk="1" hangingPunct="1">
              <a:spcBef>
                <a:spcPct val="10000"/>
              </a:spcBef>
              <a:buFont typeface="Wingdings" pitchFamily="2" charset="2"/>
              <a:buChar char="Ø"/>
              <a:defRPr/>
            </a:pPr>
            <a:endParaRPr lang="en-US" sz="3200" dirty="0" smtClean="0">
              <a:latin typeface="Comic Sans MS" pitchFamily="66" charset="0"/>
            </a:endParaRPr>
          </a:p>
          <a:p>
            <a:pPr eaLnBrk="1" hangingPunct="1">
              <a:lnSpc>
                <a:spcPct val="80000"/>
              </a:lnSpc>
              <a:buFont typeface="Wingdings" pitchFamily="2" charset="2"/>
              <a:buNone/>
              <a:defRPr/>
            </a:pPr>
            <a:endParaRPr lang="en-US"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16</a:t>
            </a:fld>
            <a:endParaRPr lang="en-US" smtClean="0"/>
          </a:p>
        </p:txBody>
      </p:sp>
      <p:sp>
        <p:nvSpPr>
          <p:cNvPr id="1347586" name="Rectangle 2"/>
          <p:cNvSpPr>
            <a:spLocks noGrp="1" noRot="1" noChangeArrowheads="1"/>
          </p:cNvSpPr>
          <p:nvPr>
            <p:ph type="title"/>
          </p:nvPr>
        </p:nvSpPr>
        <p:spPr>
          <a:xfrm>
            <a:off x="457200" y="228600"/>
            <a:ext cx="8229600" cy="762000"/>
          </a:xfrm>
        </p:spPr>
        <p:txBody>
          <a:bodyPr/>
          <a:lstStyle/>
          <a:p>
            <a:pPr eaLnBrk="1" hangingPunct="1">
              <a:defRPr/>
            </a:pPr>
            <a:r>
              <a:rPr lang="en-US" sz="3200" i="1" dirty="0" smtClean="0">
                <a:latin typeface="Comic Sans MS" pitchFamily="66" charset="0"/>
              </a:rPr>
              <a:t>Growth-Strategy</a:t>
            </a:r>
          </a:p>
        </p:txBody>
      </p:sp>
      <p:sp>
        <p:nvSpPr>
          <p:cNvPr id="1347587" name="Rectangle 3"/>
          <p:cNvSpPr>
            <a:spLocks noGrp="1" noChangeArrowheads="1"/>
          </p:cNvSpPr>
          <p:nvPr>
            <p:ph type="body" idx="1"/>
          </p:nvPr>
        </p:nvSpPr>
        <p:spPr>
          <a:xfrm>
            <a:off x="381000" y="1371600"/>
            <a:ext cx="8382000" cy="4953000"/>
          </a:xfrm>
        </p:spPr>
        <p:txBody>
          <a:bodyPr/>
          <a:lstStyle/>
          <a:p>
            <a:pPr lvl="1" algn="just" eaLnBrk="1" hangingPunct="1">
              <a:buClr>
                <a:schemeClr val="hlink"/>
              </a:buClr>
              <a:buFont typeface="Arial" pitchFamily="34" charset="0"/>
              <a:buChar char="•"/>
              <a:defRPr/>
            </a:pPr>
            <a:r>
              <a:rPr lang="en-US" sz="2400" dirty="0" smtClean="0">
                <a:latin typeface="Comic Sans MS" pitchFamily="66" charset="0"/>
              </a:rPr>
              <a:t>IGL has recently acquired 50% equity share capital of Central UP Gas Limited (CUGL) at a price of Rs.23 per equity share aggregating to Rs. 69 crores, from certain financial investor shareholders of CUGL.  CUGL is engaged in the CGD in the cities of Kanpur and Bareilly in Uttar Pradesh. </a:t>
            </a:r>
          </a:p>
          <a:p>
            <a:pPr lvl="1" algn="just" eaLnBrk="1" hangingPunct="1">
              <a:buClr>
                <a:schemeClr val="hlink"/>
              </a:buClr>
              <a:buNone/>
              <a:defRPr/>
            </a:pPr>
            <a:endParaRPr lang="en-US"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17</a:t>
            </a:fld>
            <a:endParaRPr lang="en-US" smtClean="0"/>
          </a:p>
        </p:txBody>
      </p:sp>
      <p:sp>
        <p:nvSpPr>
          <p:cNvPr id="1347586" name="Rectangle 2"/>
          <p:cNvSpPr>
            <a:spLocks noGrp="1" noRot="1" noChangeArrowheads="1"/>
          </p:cNvSpPr>
          <p:nvPr>
            <p:ph type="title"/>
          </p:nvPr>
        </p:nvSpPr>
        <p:spPr>
          <a:xfrm>
            <a:off x="457200" y="0"/>
            <a:ext cx="8229600" cy="990600"/>
          </a:xfrm>
        </p:spPr>
        <p:txBody>
          <a:bodyPr/>
          <a:lstStyle/>
          <a:p>
            <a:pPr eaLnBrk="1" hangingPunct="1">
              <a:defRPr/>
            </a:pPr>
            <a:r>
              <a:rPr lang="en-US" sz="3200" i="1" dirty="0" smtClean="0">
                <a:latin typeface="Comic Sans MS" pitchFamily="66" charset="0"/>
              </a:rPr>
              <a:t>Credit Strength</a:t>
            </a:r>
          </a:p>
        </p:txBody>
      </p:sp>
      <p:sp>
        <p:nvSpPr>
          <p:cNvPr id="1347587" name="Rectangle 3"/>
          <p:cNvSpPr>
            <a:spLocks noGrp="1" noChangeArrowheads="1"/>
          </p:cNvSpPr>
          <p:nvPr>
            <p:ph type="body" idx="1"/>
          </p:nvPr>
        </p:nvSpPr>
        <p:spPr>
          <a:xfrm>
            <a:off x="381000" y="762000"/>
            <a:ext cx="8382000" cy="5410200"/>
          </a:xfrm>
        </p:spPr>
        <p:txBody>
          <a:bodyPr/>
          <a:lstStyle/>
          <a:p>
            <a:pPr lvl="1" algn="just" eaLnBrk="1" hangingPunct="1">
              <a:buClr>
                <a:schemeClr val="hlink"/>
              </a:buClr>
              <a:buNone/>
              <a:defRPr/>
            </a:pPr>
            <a:endParaRPr lang="en-US" sz="2400" dirty="0" smtClean="0">
              <a:latin typeface="Comic Sans MS" pitchFamily="66" charset="0"/>
            </a:endParaRPr>
          </a:p>
          <a:p>
            <a:pPr lvl="1" algn="just" eaLnBrk="1" hangingPunct="1">
              <a:buClr>
                <a:schemeClr val="hlink"/>
              </a:buClr>
              <a:buFont typeface="Arial" pitchFamily="34" charset="0"/>
              <a:buChar char="•"/>
              <a:defRPr/>
            </a:pPr>
            <a:r>
              <a:rPr lang="en-US" sz="2400" dirty="0" smtClean="0">
                <a:latin typeface="Comic Sans MS" pitchFamily="66" charset="0"/>
              </a:rPr>
              <a:t>Healthy profitability and cash generations from operations.</a:t>
            </a:r>
          </a:p>
          <a:p>
            <a:pPr lvl="1" algn="just" eaLnBrk="1" hangingPunct="1">
              <a:buClr>
                <a:schemeClr val="hlink"/>
              </a:buClr>
              <a:buNone/>
              <a:defRPr/>
            </a:pPr>
            <a:endParaRPr lang="en-US" sz="2400" dirty="0" smtClean="0">
              <a:latin typeface="Comic Sans MS" pitchFamily="66" charset="0"/>
            </a:endParaRPr>
          </a:p>
          <a:p>
            <a:pPr lvl="1" algn="just" eaLnBrk="1" hangingPunct="1">
              <a:buClr>
                <a:schemeClr val="hlink"/>
              </a:buClr>
              <a:buFont typeface="Arial" pitchFamily="34" charset="0"/>
              <a:buChar char="•"/>
              <a:defRPr/>
            </a:pPr>
            <a:r>
              <a:rPr lang="en-US" sz="2400" dirty="0" smtClean="0">
                <a:latin typeface="Comic Sans MS" pitchFamily="66" charset="0"/>
              </a:rPr>
              <a:t>Maintaining low debt at present with debt equity ratio of 0.17.</a:t>
            </a:r>
          </a:p>
          <a:p>
            <a:pPr lvl="1" algn="just" eaLnBrk="1" hangingPunct="1">
              <a:buClr>
                <a:schemeClr val="hlink"/>
              </a:buClr>
              <a:buNone/>
              <a:defRPr/>
            </a:pPr>
            <a:endParaRPr lang="en-US" sz="2400" dirty="0" smtClean="0">
              <a:latin typeface="Comic Sans MS" pitchFamily="66" charset="0"/>
            </a:endParaRPr>
          </a:p>
          <a:p>
            <a:pPr lvl="1" algn="just" eaLnBrk="1" hangingPunct="1">
              <a:buClr>
                <a:schemeClr val="hlink"/>
              </a:buClr>
              <a:buFont typeface="Arial" pitchFamily="34" charset="0"/>
              <a:buChar char="•"/>
              <a:defRPr/>
            </a:pPr>
            <a:r>
              <a:rPr lang="en-US" sz="2400" dirty="0" smtClean="0">
                <a:latin typeface="Comic Sans MS" pitchFamily="66" charset="0"/>
              </a:rPr>
              <a:t>ICRA Limited (An associate of Moody’s Investors Service)  has reaffirmed highest credit ratings of AAA (Stable) for term loan and A1+ for short term loan.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smtClean="0"/>
              <a:t>1</a:t>
            </a:r>
          </a:p>
        </p:txBody>
      </p:sp>
      <p:sp>
        <p:nvSpPr>
          <p:cNvPr id="18435" name="Slide Number Placeholder 5"/>
          <p:cNvSpPr>
            <a:spLocks noGrp="1"/>
          </p:cNvSpPr>
          <p:nvPr>
            <p:ph type="sldNum" sz="quarter" idx="12"/>
          </p:nvPr>
        </p:nvSpPr>
        <p:spPr>
          <a:noFill/>
        </p:spPr>
        <p:txBody>
          <a:bodyPr/>
          <a:lstStyle/>
          <a:p>
            <a:fld id="{C9D5EEFF-6C56-41EC-A4CD-5EA067E37677}" type="slidenum">
              <a:rPr lang="en-US" smtClean="0"/>
              <a:pPr/>
              <a:t>18</a:t>
            </a:fld>
            <a:endParaRPr lang="en-US" smtClean="0"/>
          </a:p>
        </p:txBody>
      </p:sp>
      <p:sp>
        <p:nvSpPr>
          <p:cNvPr id="1347586" name="Rectangle 2"/>
          <p:cNvSpPr>
            <a:spLocks noGrp="1" noRot="1" noChangeArrowheads="1"/>
          </p:cNvSpPr>
          <p:nvPr>
            <p:ph type="title"/>
          </p:nvPr>
        </p:nvSpPr>
        <p:spPr>
          <a:xfrm>
            <a:off x="457200" y="0"/>
            <a:ext cx="8229600" cy="1143000"/>
          </a:xfrm>
        </p:spPr>
        <p:txBody>
          <a:bodyPr/>
          <a:lstStyle/>
          <a:p>
            <a:pPr eaLnBrk="1" hangingPunct="1">
              <a:defRPr/>
            </a:pPr>
            <a:r>
              <a:rPr lang="en-US" sz="3200" i="1" dirty="0" smtClean="0">
                <a:latin typeface="Comic Sans MS" pitchFamily="66" charset="0"/>
              </a:rPr>
              <a:t>Risks &amp; Mitigations</a:t>
            </a:r>
          </a:p>
        </p:txBody>
      </p:sp>
      <p:sp>
        <p:nvSpPr>
          <p:cNvPr id="1347587" name="Rectangle 3"/>
          <p:cNvSpPr>
            <a:spLocks noGrp="1" noChangeArrowheads="1"/>
          </p:cNvSpPr>
          <p:nvPr>
            <p:ph type="body" idx="1"/>
          </p:nvPr>
        </p:nvSpPr>
        <p:spPr>
          <a:xfrm>
            <a:off x="685800" y="914400"/>
            <a:ext cx="8001000" cy="5410200"/>
          </a:xfrm>
        </p:spPr>
        <p:txBody>
          <a:bodyPr/>
          <a:lstStyle/>
          <a:p>
            <a:pPr eaLnBrk="1" hangingPunct="1">
              <a:defRPr/>
            </a:pPr>
            <a:r>
              <a:rPr lang="en-US" sz="2400" dirty="0" smtClean="0">
                <a:latin typeface="Comic Sans MS" pitchFamily="66" charset="0"/>
              </a:rPr>
              <a:t>Gas price increase</a:t>
            </a:r>
          </a:p>
          <a:p>
            <a:pPr lvl="1" algn="just" eaLnBrk="1" hangingPunct="1">
              <a:buFont typeface="Wingdings" pitchFamily="2" charset="2"/>
              <a:buChar char="Ø"/>
              <a:defRPr/>
            </a:pPr>
            <a:r>
              <a:rPr lang="en-US" sz="2400" dirty="0" smtClean="0">
                <a:latin typeface="Comic Sans MS" pitchFamily="66" charset="0"/>
              </a:rPr>
              <a:t>Increases have been  passed on to customers </a:t>
            </a:r>
          </a:p>
          <a:p>
            <a:pPr lvl="1" algn="just" eaLnBrk="1" hangingPunct="1">
              <a:buFont typeface="Wingdings" pitchFamily="2" charset="2"/>
              <a:buChar char="Ø"/>
              <a:defRPr/>
            </a:pPr>
            <a:r>
              <a:rPr lang="en-US" sz="2400" dirty="0" smtClean="0">
                <a:latin typeface="Comic Sans MS" pitchFamily="66" charset="0"/>
              </a:rPr>
              <a:t>CNG price still remains competitive vis-à-vis petrol</a:t>
            </a:r>
          </a:p>
          <a:p>
            <a:pPr lvl="1" algn="just" eaLnBrk="1" hangingPunct="1">
              <a:buNone/>
              <a:defRPr/>
            </a:pPr>
            <a:endParaRPr lang="en-US" sz="2400" dirty="0" smtClean="0">
              <a:latin typeface="Comic Sans MS" pitchFamily="66" charset="0"/>
            </a:endParaRPr>
          </a:p>
          <a:p>
            <a:pPr algn="just" eaLnBrk="1" hangingPunct="1">
              <a:defRPr/>
            </a:pPr>
            <a:r>
              <a:rPr lang="en-US" sz="2400" dirty="0" smtClean="0">
                <a:latin typeface="Comic Sans MS" pitchFamily="66" charset="0"/>
              </a:rPr>
              <a:t>Availability of gas</a:t>
            </a:r>
          </a:p>
          <a:p>
            <a:pPr lvl="1" algn="just" eaLnBrk="1" hangingPunct="1">
              <a:buFont typeface="Wingdings" pitchFamily="2" charset="2"/>
              <a:buChar char="Ø"/>
              <a:defRPr/>
            </a:pPr>
            <a:r>
              <a:rPr lang="en-US" sz="2400" dirty="0" smtClean="0">
                <a:latin typeface="Comic Sans MS" pitchFamily="66" charset="0"/>
              </a:rPr>
              <a:t>Firm allocation from Govt. of India</a:t>
            </a:r>
          </a:p>
          <a:p>
            <a:pPr lvl="1" algn="just" eaLnBrk="1" hangingPunct="1">
              <a:buFont typeface="Wingdings" pitchFamily="2" charset="2"/>
              <a:buChar char="Ø"/>
              <a:defRPr/>
            </a:pPr>
            <a:r>
              <a:rPr lang="en-US" sz="2400" dirty="0" smtClean="0">
                <a:latin typeface="Comic Sans MS" pitchFamily="66" charset="0"/>
              </a:rPr>
              <a:t>Buying gas from Promoter Companies GAIL/BPCL</a:t>
            </a:r>
          </a:p>
          <a:p>
            <a:pPr lvl="1" algn="just" eaLnBrk="1" hangingPunct="1">
              <a:buFont typeface="Wingdings" pitchFamily="2" charset="2"/>
              <a:buChar char="Ø"/>
              <a:defRPr/>
            </a:pPr>
            <a:r>
              <a:rPr lang="en-US" sz="2400" dirty="0" smtClean="0">
                <a:latin typeface="Comic Sans MS" pitchFamily="66" charset="0"/>
              </a:rPr>
              <a:t>Have entered into framework gas supply agreements with other major gas suppliers in India </a:t>
            </a:r>
            <a:r>
              <a:rPr lang="en-US" sz="2400" dirty="0" err="1" smtClean="0">
                <a:latin typeface="Comic Sans MS" pitchFamily="66" charset="0"/>
              </a:rPr>
              <a:t>viz</a:t>
            </a:r>
            <a:r>
              <a:rPr lang="en-US" sz="2400" dirty="0" smtClean="0">
                <a:latin typeface="Comic Sans MS" pitchFamily="66" charset="0"/>
              </a:rPr>
              <a:t> Shell (</a:t>
            </a:r>
            <a:r>
              <a:rPr lang="en-US" sz="2400" dirty="0" err="1" smtClean="0">
                <a:latin typeface="Comic Sans MS" pitchFamily="66" charset="0"/>
              </a:rPr>
              <a:t>Hazira</a:t>
            </a:r>
            <a:r>
              <a:rPr lang="en-US" sz="2400" dirty="0" smtClean="0">
                <a:latin typeface="Comic Sans MS" pitchFamily="66" charset="0"/>
              </a:rPr>
              <a:t> LNG Pvt. Ltd.), GSPC Ltd., BG India Energy Solutions Pvt. Ltd., IOCL. </a:t>
            </a: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smtClean="0"/>
              <a:t>1</a:t>
            </a:r>
          </a:p>
        </p:txBody>
      </p:sp>
      <p:sp>
        <p:nvSpPr>
          <p:cNvPr id="20483" name="Slide Number Placeholder 5"/>
          <p:cNvSpPr>
            <a:spLocks noGrp="1"/>
          </p:cNvSpPr>
          <p:nvPr>
            <p:ph type="sldNum" sz="quarter" idx="12"/>
          </p:nvPr>
        </p:nvSpPr>
        <p:spPr>
          <a:noFill/>
        </p:spPr>
        <p:txBody>
          <a:bodyPr/>
          <a:lstStyle/>
          <a:p>
            <a:fld id="{656329E4-B676-4EBC-A381-3866562E0ABB}" type="slidenum">
              <a:rPr lang="en-US" smtClean="0"/>
              <a:pPr/>
              <a:t>19</a:t>
            </a:fld>
            <a:endParaRPr lang="en-US" smtClean="0"/>
          </a:p>
        </p:txBody>
      </p:sp>
      <p:sp>
        <p:nvSpPr>
          <p:cNvPr id="1351682" name="Rectangle 2"/>
          <p:cNvSpPr>
            <a:spLocks noGrp="1" noRot="1" noChangeArrowheads="1"/>
          </p:cNvSpPr>
          <p:nvPr>
            <p:ph type="title"/>
          </p:nvPr>
        </p:nvSpPr>
        <p:spPr>
          <a:xfrm>
            <a:off x="457200" y="0"/>
            <a:ext cx="8229600" cy="1143000"/>
          </a:xfrm>
        </p:spPr>
        <p:txBody>
          <a:bodyPr/>
          <a:lstStyle/>
          <a:p>
            <a:pPr eaLnBrk="1" hangingPunct="1">
              <a:defRPr/>
            </a:pPr>
            <a:r>
              <a:rPr lang="en-US" sz="3200" i="1" dirty="0" smtClean="0">
                <a:latin typeface="Comic Sans MS" pitchFamily="66" charset="0"/>
              </a:rPr>
              <a:t>Safe Harbor Statement</a:t>
            </a:r>
          </a:p>
        </p:txBody>
      </p:sp>
      <p:sp>
        <p:nvSpPr>
          <p:cNvPr id="1351683" name="Rectangle 3"/>
          <p:cNvSpPr>
            <a:spLocks noGrp="1" noChangeArrowheads="1"/>
          </p:cNvSpPr>
          <p:nvPr>
            <p:ph type="body" idx="1"/>
          </p:nvPr>
        </p:nvSpPr>
        <p:spPr>
          <a:xfrm>
            <a:off x="533400" y="1066800"/>
            <a:ext cx="8458200" cy="5181600"/>
          </a:xfrm>
        </p:spPr>
        <p:txBody>
          <a:bodyPr/>
          <a:lstStyle/>
          <a:p>
            <a:pPr algn="just" eaLnBrk="1" hangingPunct="1">
              <a:defRPr/>
            </a:pPr>
            <a:r>
              <a:rPr lang="en-US" sz="2300" dirty="0" smtClean="0">
                <a:latin typeface="Comic Sans MS" pitchFamily="66" charset="0"/>
              </a:rPr>
              <a:t>This presentation has been prepared by Indraprastha Gas Limited solely for providing information about the company.</a:t>
            </a:r>
          </a:p>
          <a:p>
            <a:pPr algn="just" eaLnBrk="1" hangingPunct="1">
              <a:defRPr/>
            </a:pPr>
            <a:r>
              <a:rPr lang="en-US" sz="2300" dirty="0" smtClean="0">
                <a:latin typeface="Comic Sans MS" pitchFamily="66" charset="0"/>
              </a:rPr>
              <a:t>The information contained in this presentation is for general information purposes only, without regard to specific objectives, financial situations and needs of any particular person. Company do not accept any liability whatsoever, direct or indirect, that may arise from the use of the information herein.</a:t>
            </a:r>
          </a:p>
          <a:p>
            <a:pPr algn="just" eaLnBrk="1" hangingPunct="1">
              <a:defRPr/>
            </a:pPr>
            <a:r>
              <a:rPr lang="en-US" sz="2300" dirty="0" smtClean="0">
                <a:latin typeface="Comic Sans MS" pitchFamily="66" charset="0"/>
              </a:rPr>
              <a:t>The Company may alter, modify or otherwise change in any manner the content of this presentation, without obligation to notify any person of such revision or changes. </a:t>
            </a:r>
          </a:p>
          <a:p>
            <a:pPr lvl="1" algn="just" eaLnBrk="1" hangingPunct="1">
              <a:buFont typeface="Wingdings" pitchFamily="2" charset="2"/>
              <a:buNone/>
              <a:defRPr/>
            </a:pPr>
            <a:endParaRPr lang="en-US" sz="2400" dirty="0" smtClean="0">
              <a:latin typeface="Comic Sans MS" pitchFamily="66" charset="0"/>
            </a:endParaRPr>
          </a:p>
          <a:p>
            <a:pPr lvl="1" algn="just" eaLnBrk="1" hangingPunct="1">
              <a:buClr>
                <a:schemeClr val="hlink"/>
              </a:buClr>
              <a:buFont typeface="Wingdings" pitchFamily="2" charset="2"/>
              <a:buNone/>
              <a:defRPr/>
            </a:pPr>
            <a:endParaRPr lang="en-US" sz="2400" dirty="0" smtClean="0">
              <a:latin typeface="Comic Sans MS" pitchFamily="66" charset="0"/>
            </a:endParaRPr>
          </a:p>
          <a:p>
            <a:pPr lvl="1" algn="just" eaLnBrk="1" hangingPunct="1">
              <a:buFont typeface="Wingdings" pitchFamily="2" charset="2"/>
              <a:buNone/>
              <a:defRPr/>
            </a:pPr>
            <a:endParaRPr lang="en-US" sz="2400" dirty="0" smtClean="0">
              <a:latin typeface="Comic Sans MS" pitchFamily="66" charset="0"/>
            </a:endParaRPr>
          </a:p>
          <a:p>
            <a:pPr eaLnBrk="1" hangingPunct="1">
              <a:defRPr/>
            </a:pPr>
            <a:endParaRPr lang="en-US" sz="3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1"/>
          </p:nvPr>
        </p:nvSpPr>
        <p:spPr>
          <a:noFill/>
        </p:spPr>
        <p:txBody>
          <a:bodyPr/>
          <a:lstStyle/>
          <a:p>
            <a:r>
              <a:rPr lang="en-US" smtClean="0"/>
              <a:t>1</a:t>
            </a:r>
          </a:p>
        </p:txBody>
      </p:sp>
      <p:sp>
        <p:nvSpPr>
          <p:cNvPr id="15363" name="Slide Number Placeholder 4"/>
          <p:cNvSpPr>
            <a:spLocks noGrp="1"/>
          </p:cNvSpPr>
          <p:nvPr>
            <p:ph type="sldNum" sz="quarter" idx="12"/>
          </p:nvPr>
        </p:nvSpPr>
        <p:spPr>
          <a:noFill/>
        </p:spPr>
        <p:txBody>
          <a:bodyPr/>
          <a:lstStyle/>
          <a:p>
            <a:fld id="{BEA704E2-94C9-4F32-AF8A-616CD546B6ED}" type="slidenum">
              <a:rPr lang="en-US" smtClean="0"/>
              <a:pPr/>
              <a:t>2</a:t>
            </a:fld>
            <a:endParaRPr lang="en-US" smtClean="0"/>
          </a:p>
        </p:txBody>
      </p:sp>
      <p:sp>
        <p:nvSpPr>
          <p:cNvPr id="1308674" name="Rectangle 2"/>
          <p:cNvSpPr>
            <a:spLocks noGrp="1" noRot="1" noChangeArrowheads="1"/>
          </p:cNvSpPr>
          <p:nvPr>
            <p:ph type="title"/>
          </p:nvPr>
        </p:nvSpPr>
        <p:spPr>
          <a:xfrm>
            <a:off x="457200" y="274638"/>
            <a:ext cx="8229600" cy="411162"/>
          </a:xfrm>
        </p:spPr>
        <p:txBody>
          <a:bodyPr/>
          <a:lstStyle/>
          <a:p>
            <a:pPr eaLnBrk="1" hangingPunct="1">
              <a:defRPr/>
            </a:pPr>
            <a:r>
              <a:rPr lang="en-US" sz="3200" i="1" dirty="0" smtClean="0">
                <a:latin typeface="Comic Sans MS" pitchFamily="66" charset="0"/>
              </a:rPr>
              <a:t>Background</a:t>
            </a:r>
            <a:endParaRPr lang="en-US" sz="3600" i="1" dirty="0" smtClean="0">
              <a:latin typeface="Comic Sans MS" pitchFamily="66" charset="0"/>
            </a:endParaRPr>
          </a:p>
        </p:txBody>
      </p:sp>
      <p:sp>
        <p:nvSpPr>
          <p:cNvPr id="15365" name="Rectangle 3"/>
          <p:cNvSpPr>
            <a:spLocks noChangeArrowheads="1"/>
          </p:cNvSpPr>
          <p:nvPr/>
        </p:nvSpPr>
        <p:spPr bwMode="auto">
          <a:xfrm>
            <a:off x="762000" y="457200"/>
            <a:ext cx="7239000" cy="1311275"/>
          </a:xfrm>
          <a:prstGeom prst="rect">
            <a:avLst/>
          </a:prstGeom>
          <a:noFill/>
          <a:ln w="9525">
            <a:noFill/>
            <a:miter lim="800000"/>
            <a:headEnd/>
            <a:tailEnd/>
          </a:ln>
        </p:spPr>
        <p:txBody>
          <a:bodyPr>
            <a:spAutoFit/>
          </a:bodyPr>
          <a:lstStyle/>
          <a:p>
            <a:pPr eaLnBrk="1" hangingPunct="1">
              <a:spcBef>
                <a:spcPct val="50000"/>
              </a:spcBef>
            </a:pPr>
            <a:endParaRPr lang="en-US" sz="2000">
              <a:solidFill>
                <a:schemeClr val="tx2"/>
              </a:solidFill>
              <a:latin typeface="Arial Black" pitchFamily="34" charset="0"/>
            </a:endParaRPr>
          </a:p>
          <a:p>
            <a:pPr lvl="2" eaLnBrk="1" hangingPunct="1">
              <a:spcBef>
                <a:spcPct val="50000"/>
              </a:spcBef>
              <a:buSzPct val="85000"/>
            </a:pPr>
            <a:endParaRPr lang="en-US" sz="2000">
              <a:latin typeface="Arial" charset="0"/>
            </a:endParaRPr>
          </a:p>
          <a:p>
            <a:pPr lvl="2" eaLnBrk="1" hangingPunct="1">
              <a:spcBef>
                <a:spcPct val="50000"/>
              </a:spcBef>
              <a:buSzPct val="85000"/>
            </a:pPr>
            <a:endParaRPr lang="en-US" sz="2000">
              <a:latin typeface="Arial" charset="0"/>
            </a:endParaRPr>
          </a:p>
        </p:txBody>
      </p:sp>
      <p:sp>
        <p:nvSpPr>
          <p:cNvPr id="15366" name="Rectangle 4"/>
          <p:cNvSpPr>
            <a:spLocks noChangeArrowheads="1"/>
          </p:cNvSpPr>
          <p:nvPr/>
        </p:nvSpPr>
        <p:spPr bwMode="auto">
          <a:xfrm>
            <a:off x="457200" y="1371600"/>
            <a:ext cx="8458200" cy="6370638"/>
          </a:xfrm>
          <a:prstGeom prst="rect">
            <a:avLst/>
          </a:prstGeom>
          <a:noFill/>
          <a:ln w="9525">
            <a:noFill/>
            <a:miter lim="800000"/>
            <a:headEnd/>
            <a:tailEnd/>
          </a:ln>
        </p:spPr>
        <p:txBody>
          <a:bodyPr>
            <a:spAutoFit/>
          </a:bodyPr>
          <a:lstStyle/>
          <a:p>
            <a:r>
              <a:rPr lang="en-US" dirty="0">
                <a:latin typeface="Comic Sans MS" pitchFamily="66" charset="0"/>
              </a:rPr>
              <a:t>Incorporated in 1998, IGL is a Joint Venture of GAIL and BPCL. Govt. of NCT of Delhi is also holding 5% equity </a:t>
            </a:r>
          </a:p>
          <a:p>
            <a:r>
              <a:rPr lang="en-US" dirty="0">
                <a:latin typeface="Comic Sans MS" pitchFamily="66" charset="0"/>
              </a:rPr>
              <a:t> </a:t>
            </a:r>
          </a:p>
          <a:p>
            <a:r>
              <a:rPr lang="en-US" dirty="0">
                <a:latin typeface="Comic Sans MS" pitchFamily="66" charset="0"/>
              </a:rPr>
              <a:t>IGL started its operations in NCT of Delhi in 1999 with only 9 CNG stations and 1000 PNG consumers</a:t>
            </a:r>
          </a:p>
          <a:p>
            <a:endParaRPr lang="en-US" dirty="0">
              <a:latin typeface="Comic Sans MS" pitchFamily="66" charset="0"/>
            </a:endParaRPr>
          </a:p>
          <a:p>
            <a:r>
              <a:rPr lang="en-US" dirty="0">
                <a:latin typeface="Comic Sans MS" pitchFamily="66" charset="0"/>
              </a:rPr>
              <a:t>Today IGL has its operations in NCT of Delhi, Noida, Greater Noida and Ghaziabad with </a:t>
            </a:r>
            <a:r>
              <a:rPr lang="en-US" dirty="0" smtClean="0">
                <a:latin typeface="Comic Sans MS" pitchFamily="66" charset="0"/>
              </a:rPr>
              <a:t>326 </a:t>
            </a:r>
            <a:r>
              <a:rPr lang="en-US" dirty="0">
                <a:latin typeface="Comic Sans MS" pitchFamily="66" charset="0"/>
              </a:rPr>
              <a:t>CNG stations, </a:t>
            </a:r>
            <a:r>
              <a:rPr lang="en-US" dirty="0" smtClean="0">
                <a:latin typeface="Comic Sans MS" pitchFamily="66" charset="0"/>
              </a:rPr>
              <a:t>4,59,467 </a:t>
            </a:r>
            <a:r>
              <a:rPr lang="en-US" dirty="0">
                <a:latin typeface="Comic Sans MS" pitchFamily="66" charset="0"/>
              </a:rPr>
              <a:t>residential consumers and </a:t>
            </a:r>
            <a:r>
              <a:rPr lang="en-US" dirty="0" smtClean="0">
                <a:latin typeface="Comic Sans MS" pitchFamily="66" charset="0"/>
              </a:rPr>
              <a:t>1876 </a:t>
            </a:r>
            <a:r>
              <a:rPr lang="en-US" dirty="0">
                <a:latin typeface="Comic Sans MS" pitchFamily="66" charset="0"/>
              </a:rPr>
              <a:t>industrial / commercial customers</a:t>
            </a:r>
          </a:p>
          <a:p>
            <a:endParaRPr lang="en-US" dirty="0">
              <a:latin typeface="Comic Sans MS" pitchFamily="66" charset="0"/>
            </a:endParaRPr>
          </a:p>
          <a:p>
            <a:r>
              <a:rPr lang="en-US" dirty="0">
                <a:latin typeface="Comic Sans MS" pitchFamily="66" charset="0"/>
              </a:rPr>
              <a:t>Fuelling the largest CNG Bus fleet in the World</a:t>
            </a: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a:p>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2"/>
          <p:cNvSpPr>
            <a:spLocks noGrp="1"/>
          </p:cNvSpPr>
          <p:nvPr>
            <p:ph type="ftr" sz="quarter" idx="11"/>
          </p:nvPr>
        </p:nvSpPr>
        <p:spPr>
          <a:noFill/>
        </p:spPr>
        <p:txBody>
          <a:bodyPr/>
          <a:lstStyle/>
          <a:p>
            <a:r>
              <a:rPr lang="en-US" smtClean="0"/>
              <a:t>1</a:t>
            </a:r>
          </a:p>
        </p:txBody>
      </p:sp>
      <p:sp>
        <p:nvSpPr>
          <p:cNvPr id="21507" name="Slide Number Placeholder 3"/>
          <p:cNvSpPr>
            <a:spLocks noGrp="1"/>
          </p:cNvSpPr>
          <p:nvPr>
            <p:ph type="sldNum" sz="quarter" idx="12"/>
          </p:nvPr>
        </p:nvSpPr>
        <p:spPr>
          <a:noFill/>
        </p:spPr>
        <p:txBody>
          <a:bodyPr/>
          <a:lstStyle/>
          <a:p>
            <a:fld id="{852D1114-53E7-4C65-B4B9-C981CAF9E1C6}" type="slidenum">
              <a:rPr lang="en-US" smtClean="0"/>
              <a:pPr/>
              <a:t>20</a:t>
            </a:fld>
            <a:endParaRPr lang="en-US" smtClean="0"/>
          </a:p>
        </p:txBody>
      </p:sp>
      <p:sp>
        <p:nvSpPr>
          <p:cNvPr id="21508" name="Rectangle 2"/>
          <p:cNvSpPr>
            <a:spLocks noChangeArrowheads="1"/>
          </p:cNvSpPr>
          <p:nvPr/>
        </p:nvSpPr>
        <p:spPr bwMode="auto">
          <a:xfrm>
            <a:off x="304800" y="2438400"/>
            <a:ext cx="8382000" cy="1828800"/>
          </a:xfrm>
          <a:prstGeom prst="rect">
            <a:avLst/>
          </a:prstGeom>
          <a:noFill/>
          <a:ln w="9525">
            <a:noFill/>
            <a:miter lim="800000"/>
            <a:headEnd/>
            <a:tailEnd/>
          </a:ln>
        </p:spPr>
        <p:txBody>
          <a:bodyPr anchor="ctr"/>
          <a:lstStyle/>
          <a:p>
            <a:pPr algn="ctr"/>
            <a:r>
              <a:rPr lang="en-US" sz="4000" b="1" dirty="0">
                <a:solidFill>
                  <a:schemeClr val="tx2"/>
                </a:solidFill>
                <a:latin typeface="Comic Sans MS" pitchFamily="66" charset="0"/>
              </a:rPr>
              <a:t>THANK YOU</a:t>
            </a:r>
            <a:endParaRPr lang="en-AU" sz="4000" b="1" dirty="0">
              <a:solidFill>
                <a:schemeClr val="tx2"/>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3"/>
          <p:cNvSpPr>
            <a:spLocks noGrp="1"/>
          </p:cNvSpPr>
          <p:nvPr>
            <p:ph type="ftr" sz="quarter" idx="11"/>
          </p:nvPr>
        </p:nvSpPr>
        <p:spPr>
          <a:noFill/>
        </p:spPr>
        <p:txBody>
          <a:bodyPr/>
          <a:lstStyle/>
          <a:p>
            <a:r>
              <a:rPr lang="en-US" smtClean="0"/>
              <a:t>1</a:t>
            </a:r>
          </a:p>
        </p:txBody>
      </p:sp>
      <p:sp>
        <p:nvSpPr>
          <p:cNvPr id="2052" name="Slide Number Placeholder 4"/>
          <p:cNvSpPr>
            <a:spLocks noGrp="1"/>
          </p:cNvSpPr>
          <p:nvPr>
            <p:ph type="sldNum" sz="quarter" idx="12"/>
          </p:nvPr>
        </p:nvSpPr>
        <p:spPr>
          <a:noFill/>
        </p:spPr>
        <p:txBody>
          <a:bodyPr/>
          <a:lstStyle/>
          <a:p>
            <a:fld id="{264FF193-27E9-44EE-A970-C46E2DC2B03C}" type="slidenum">
              <a:rPr lang="en-US" smtClean="0"/>
              <a:pPr/>
              <a:t>3</a:t>
            </a:fld>
            <a:endParaRPr lang="en-US" smtClean="0"/>
          </a:p>
        </p:txBody>
      </p:sp>
      <p:sp>
        <p:nvSpPr>
          <p:cNvPr id="1278978" name="Rectangle 2"/>
          <p:cNvSpPr>
            <a:spLocks noGrp="1" noRot="1" noChangeArrowheads="1"/>
          </p:cNvSpPr>
          <p:nvPr>
            <p:ph type="title"/>
          </p:nvPr>
        </p:nvSpPr>
        <p:spPr/>
        <p:txBody>
          <a:bodyPr/>
          <a:lstStyle/>
          <a:p>
            <a:pPr eaLnBrk="1" hangingPunct="1">
              <a:defRPr/>
            </a:pPr>
            <a:r>
              <a:rPr lang="en-US" sz="3200" i="1" dirty="0" smtClean="0">
                <a:latin typeface="Comic Sans MS" pitchFamily="66" charset="0"/>
              </a:rPr>
              <a:t>Shareholding Pattern </a:t>
            </a:r>
          </a:p>
        </p:txBody>
      </p:sp>
      <p:graphicFrame>
        <p:nvGraphicFramePr>
          <p:cNvPr id="6" name="Object 7"/>
          <p:cNvGraphicFramePr>
            <a:graphicFrameLocks noChangeAspect="1"/>
          </p:cNvGraphicFramePr>
          <p:nvPr/>
        </p:nvGraphicFramePr>
        <p:xfrm>
          <a:off x="533400" y="1295400"/>
          <a:ext cx="81026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i="1" dirty="0" smtClean="0">
                <a:latin typeface="Comic Sans MS" pitchFamily="66" charset="0"/>
              </a:rPr>
              <a:t>Sales Volume Mix</a:t>
            </a:r>
            <a:endParaRPr lang="en-US" sz="3200" i="1" dirty="0">
              <a:latin typeface="Comic Sans MS" pitchFamily="66" charset="0"/>
            </a:endParaRPr>
          </a:p>
        </p:txBody>
      </p:sp>
      <p:sp>
        <p:nvSpPr>
          <p:cNvPr id="3076" name="Footer Placeholder 3"/>
          <p:cNvSpPr>
            <a:spLocks noGrp="1"/>
          </p:cNvSpPr>
          <p:nvPr>
            <p:ph type="ftr" sz="quarter" idx="11"/>
          </p:nvPr>
        </p:nvSpPr>
        <p:spPr>
          <a:noFill/>
        </p:spPr>
        <p:txBody>
          <a:bodyPr/>
          <a:lstStyle/>
          <a:p>
            <a:r>
              <a:rPr lang="en-US" smtClean="0"/>
              <a:t>1</a:t>
            </a:r>
          </a:p>
        </p:txBody>
      </p:sp>
      <p:sp>
        <p:nvSpPr>
          <p:cNvPr id="3077" name="Slide Number Placeholder 4"/>
          <p:cNvSpPr>
            <a:spLocks noGrp="1"/>
          </p:cNvSpPr>
          <p:nvPr>
            <p:ph type="sldNum" sz="quarter" idx="12"/>
          </p:nvPr>
        </p:nvSpPr>
        <p:spPr>
          <a:noFill/>
        </p:spPr>
        <p:txBody>
          <a:bodyPr/>
          <a:lstStyle/>
          <a:p>
            <a:fld id="{2F454BA2-6F70-4846-8B1E-0A7D1E719574}" type="slidenum">
              <a:rPr lang="en-US" smtClean="0"/>
              <a:pPr/>
              <a:t>4</a:t>
            </a:fld>
            <a:endParaRPr lang="en-US" smtClean="0"/>
          </a:p>
        </p:txBody>
      </p:sp>
      <p:graphicFrame>
        <p:nvGraphicFramePr>
          <p:cNvPr id="6" name="Object 3"/>
          <p:cNvGraphicFramePr>
            <a:graphicFrameLocks noGrp="1" noChangeAspect="1"/>
          </p:cNvGraphicFramePr>
          <p:nvPr>
            <p:ph idx="1"/>
          </p:nvPr>
        </p:nvGraphicFramePr>
        <p:xfrm>
          <a:off x="457199" y="1219200"/>
          <a:ext cx="832104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3"/>
          <p:cNvSpPr>
            <a:spLocks noGrp="1"/>
          </p:cNvSpPr>
          <p:nvPr>
            <p:ph type="ftr" sz="quarter" idx="11"/>
          </p:nvPr>
        </p:nvSpPr>
        <p:spPr>
          <a:noFill/>
        </p:spPr>
        <p:txBody>
          <a:bodyPr/>
          <a:lstStyle/>
          <a:p>
            <a:r>
              <a:rPr lang="en-US" smtClean="0"/>
              <a:t>1</a:t>
            </a:r>
          </a:p>
        </p:txBody>
      </p:sp>
      <p:sp>
        <p:nvSpPr>
          <p:cNvPr id="4100" name="Slide Number Placeholder 4"/>
          <p:cNvSpPr>
            <a:spLocks noGrp="1"/>
          </p:cNvSpPr>
          <p:nvPr>
            <p:ph type="sldNum" sz="quarter" idx="12"/>
          </p:nvPr>
        </p:nvSpPr>
        <p:spPr>
          <a:noFill/>
        </p:spPr>
        <p:txBody>
          <a:bodyPr/>
          <a:lstStyle/>
          <a:p>
            <a:fld id="{C9CA05ED-FB4A-4233-9343-C391F718A111}" type="slidenum">
              <a:rPr lang="en-US" smtClean="0"/>
              <a:pPr/>
              <a:t>5</a:t>
            </a:fld>
            <a:endParaRPr lang="en-US" smtClean="0"/>
          </a:p>
        </p:txBody>
      </p:sp>
      <p:sp>
        <p:nvSpPr>
          <p:cNvPr id="1270786" name="Rectangle 2"/>
          <p:cNvSpPr>
            <a:spLocks noGrp="1" noRot="1" noChangeArrowheads="1"/>
          </p:cNvSpPr>
          <p:nvPr>
            <p:ph type="title"/>
          </p:nvPr>
        </p:nvSpPr>
        <p:spPr/>
        <p:txBody>
          <a:bodyPr/>
          <a:lstStyle/>
          <a:p>
            <a:pPr eaLnBrk="1" hangingPunct="1">
              <a:defRPr/>
            </a:pPr>
            <a:r>
              <a:rPr lang="en-US" sz="3200" i="1" dirty="0" smtClean="0">
                <a:latin typeface="Comic Sans MS" pitchFamily="66" charset="0"/>
              </a:rPr>
              <a:t>Sales Volumes</a:t>
            </a:r>
          </a:p>
        </p:txBody>
      </p:sp>
      <p:graphicFrame>
        <p:nvGraphicFramePr>
          <p:cNvPr id="4098" name="Object 4"/>
          <p:cNvGraphicFramePr>
            <a:graphicFrameLocks noChangeAspect="1"/>
          </p:cNvGraphicFramePr>
          <p:nvPr/>
        </p:nvGraphicFramePr>
        <p:xfrm>
          <a:off x="914400" y="1828800"/>
          <a:ext cx="7010400" cy="3849642"/>
        </p:xfrm>
        <a:graphic>
          <a:graphicData uri="http://schemas.openxmlformats.org/presentationml/2006/ole">
            <p:oleObj spid="_x0000_s4098" name="Worksheet" r:id="rId3" imgW="3343359" imgH="1838324" progId="Excel.Sheet.8">
              <p:embed/>
            </p:oleObj>
          </a:graphicData>
        </a:graphic>
      </p:graphicFrame>
      <p:sp>
        <p:nvSpPr>
          <p:cNvPr id="4102" name="Text Box 5"/>
          <p:cNvSpPr txBox="1">
            <a:spLocks noChangeArrowheads="1"/>
          </p:cNvSpPr>
          <p:nvPr/>
        </p:nvSpPr>
        <p:spPr bwMode="auto">
          <a:xfrm>
            <a:off x="6248400" y="990600"/>
            <a:ext cx="2514600" cy="400110"/>
          </a:xfrm>
          <a:prstGeom prst="rect">
            <a:avLst/>
          </a:prstGeom>
          <a:noFill/>
          <a:ln w="9525">
            <a:noFill/>
            <a:miter lim="800000"/>
            <a:headEnd/>
            <a:tailEnd/>
          </a:ln>
        </p:spPr>
        <p:txBody>
          <a:bodyPr wrap="square">
            <a:spAutoFit/>
          </a:bodyPr>
          <a:lstStyle/>
          <a:p>
            <a:pPr>
              <a:spcBef>
                <a:spcPct val="50000"/>
              </a:spcBef>
            </a:pPr>
            <a:r>
              <a:rPr lang="en-US" sz="2000" dirty="0"/>
              <a:t>Figures in MMSCM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3"/>
          <p:cNvSpPr>
            <a:spLocks noGrp="1"/>
          </p:cNvSpPr>
          <p:nvPr>
            <p:ph type="ftr" sz="quarter" idx="11"/>
          </p:nvPr>
        </p:nvSpPr>
        <p:spPr>
          <a:noFill/>
        </p:spPr>
        <p:txBody>
          <a:bodyPr/>
          <a:lstStyle/>
          <a:p>
            <a:r>
              <a:rPr lang="en-US" smtClean="0"/>
              <a:t>1</a:t>
            </a:r>
          </a:p>
        </p:txBody>
      </p:sp>
      <p:sp>
        <p:nvSpPr>
          <p:cNvPr id="5124" name="Slide Number Placeholder 4"/>
          <p:cNvSpPr>
            <a:spLocks noGrp="1"/>
          </p:cNvSpPr>
          <p:nvPr>
            <p:ph type="sldNum" sz="quarter" idx="12"/>
          </p:nvPr>
        </p:nvSpPr>
        <p:spPr>
          <a:noFill/>
        </p:spPr>
        <p:txBody>
          <a:bodyPr/>
          <a:lstStyle/>
          <a:p>
            <a:fld id="{77F71D44-BC00-4EDF-9A57-32472524B5D0}" type="slidenum">
              <a:rPr lang="en-US" smtClean="0"/>
              <a:pPr/>
              <a:t>6</a:t>
            </a:fld>
            <a:endParaRPr lang="en-US" smtClean="0"/>
          </a:p>
        </p:txBody>
      </p:sp>
      <p:sp>
        <p:nvSpPr>
          <p:cNvPr id="1265666" name="Rectangle 2"/>
          <p:cNvSpPr>
            <a:spLocks noGrp="1" noRot="1" noChangeArrowheads="1"/>
          </p:cNvSpPr>
          <p:nvPr>
            <p:ph type="title"/>
          </p:nvPr>
        </p:nvSpPr>
        <p:spPr/>
        <p:txBody>
          <a:bodyPr/>
          <a:lstStyle/>
          <a:p>
            <a:pPr eaLnBrk="1" hangingPunct="1">
              <a:defRPr/>
            </a:pPr>
            <a:r>
              <a:rPr lang="en-US" sz="3200" i="1" dirty="0" smtClean="0">
                <a:latin typeface="Comic Sans MS" pitchFamily="66" charset="0"/>
              </a:rPr>
              <a:t>Growth in CNG </a:t>
            </a:r>
          </a:p>
        </p:txBody>
      </p:sp>
      <p:graphicFrame>
        <p:nvGraphicFramePr>
          <p:cNvPr id="5122" name="Object 6"/>
          <p:cNvGraphicFramePr>
            <a:graphicFrameLocks noChangeAspect="1"/>
          </p:cNvGraphicFramePr>
          <p:nvPr/>
        </p:nvGraphicFramePr>
        <p:xfrm>
          <a:off x="1143000" y="1752600"/>
          <a:ext cx="7132020" cy="3352800"/>
        </p:xfrm>
        <a:graphic>
          <a:graphicData uri="http://schemas.openxmlformats.org/presentationml/2006/ole">
            <p:oleObj spid="_x0000_s5122" name="Worksheet" r:id="rId3" imgW="3810000" imgH="1543014" progId="Excel.Sheet.8">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3"/>
          <p:cNvSpPr>
            <a:spLocks noGrp="1"/>
          </p:cNvSpPr>
          <p:nvPr>
            <p:ph type="ftr" sz="quarter" idx="11"/>
          </p:nvPr>
        </p:nvSpPr>
        <p:spPr>
          <a:noFill/>
        </p:spPr>
        <p:txBody>
          <a:bodyPr/>
          <a:lstStyle/>
          <a:p>
            <a:r>
              <a:rPr lang="en-US" smtClean="0"/>
              <a:t>1</a:t>
            </a:r>
          </a:p>
        </p:txBody>
      </p:sp>
      <p:sp>
        <p:nvSpPr>
          <p:cNvPr id="6148" name="Slide Number Placeholder 4"/>
          <p:cNvSpPr>
            <a:spLocks noGrp="1"/>
          </p:cNvSpPr>
          <p:nvPr>
            <p:ph type="sldNum" sz="quarter" idx="12"/>
          </p:nvPr>
        </p:nvSpPr>
        <p:spPr>
          <a:noFill/>
        </p:spPr>
        <p:txBody>
          <a:bodyPr/>
          <a:lstStyle/>
          <a:p>
            <a:fld id="{F950DE5D-AD61-4874-8FAF-3EB36CF759A1}" type="slidenum">
              <a:rPr lang="en-US" smtClean="0"/>
              <a:pPr/>
              <a:t>7</a:t>
            </a:fld>
            <a:endParaRPr lang="en-US" smtClean="0"/>
          </a:p>
        </p:txBody>
      </p:sp>
      <p:sp>
        <p:nvSpPr>
          <p:cNvPr id="1272834" name="Rectangle 2"/>
          <p:cNvSpPr>
            <a:spLocks noGrp="1" noRot="1" noChangeArrowheads="1"/>
          </p:cNvSpPr>
          <p:nvPr>
            <p:ph type="title"/>
          </p:nvPr>
        </p:nvSpPr>
        <p:spPr/>
        <p:txBody>
          <a:bodyPr/>
          <a:lstStyle/>
          <a:p>
            <a:pPr eaLnBrk="1" hangingPunct="1">
              <a:defRPr/>
            </a:pPr>
            <a:r>
              <a:rPr lang="en-US" sz="3200" i="1" dirty="0" smtClean="0">
                <a:latin typeface="Comic Sans MS" pitchFamily="66" charset="0"/>
              </a:rPr>
              <a:t>CNG Station Network</a:t>
            </a:r>
          </a:p>
        </p:txBody>
      </p:sp>
      <p:graphicFrame>
        <p:nvGraphicFramePr>
          <p:cNvPr id="6146" name="Object 3"/>
          <p:cNvGraphicFramePr>
            <a:graphicFrameLocks noChangeAspect="1"/>
          </p:cNvGraphicFramePr>
          <p:nvPr/>
        </p:nvGraphicFramePr>
        <p:xfrm>
          <a:off x="838200" y="1905000"/>
          <a:ext cx="7569200" cy="3314700"/>
        </p:xfrm>
        <a:graphic>
          <a:graphicData uri="http://schemas.openxmlformats.org/presentationml/2006/ole">
            <p:oleObj spid="_x0000_s6146" name="Worksheet" r:id="rId3" imgW="3581400" imgH="1571549" progId="Excel.Sheet.8">
              <p:embed/>
            </p:oleObj>
          </a:graphicData>
        </a:graphic>
      </p:graphicFrame>
      <p:sp>
        <p:nvSpPr>
          <p:cNvPr id="6150" name="Text Box 5"/>
          <p:cNvSpPr txBox="1">
            <a:spLocks noChangeArrowheads="1"/>
          </p:cNvSpPr>
          <p:nvPr/>
        </p:nvSpPr>
        <p:spPr bwMode="auto">
          <a:xfrm>
            <a:off x="6781800" y="1143000"/>
            <a:ext cx="2362200" cy="762000"/>
          </a:xfrm>
          <a:prstGeom prst="rect">
            <a:avLst/>
          </a:prstGeom>
          <a:noFill/>
          <a:ln w="9525">
            <a:noFill/>
            <a:miter lim="800000"/>
            <a:headEnd/>
            <a:tailEnd/>
          </a:ln>
        </p:spPr>
        <p:txBody>
          <a:bodyPr>
            <a:spAutoFit/>
          </a:bodyPr>
          <a:lstStyle/>
          <a:p>
            <a:r>
              <a:rPr lang="en-US" sz="2000"/>
              <a:t>Figures in numbers</a:t>
            </a:r>
          </a:p>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3"/>
          <p:cNvSpPr>
            <a:spLocks noGrp="1"/>
          </p:cNvSpPr>
          <p:nvPr>
            <p:ph type="ftr" sz="quarter" idx="11"/>
          </p:nvPr>
        </p:nvSpPr>
        <p:spPr>
          <a:xfrm>
            <a:off x="3048000" y="6463030"/>
            <a:ext cx="2971800" cy="483870"/>
          </a:xfrm>
          <a:noFill/>
        </p:spPr>
        <p:txBody>
          <a:bodyPr/>
          <a:lstStyle/>
          <a:p>
            <a:r>
              <a:rPr lang="en-US" dirty="0" smtClean="0"/>
              <a:t>1</a:t>
            </a:r>
          </a:p>
        </p:txBody>
      </p:sp>
      <p:sp>
        <p:nvSpPr>
          <p:cNvPr id="7172" name="Slide Number Placeholder 4"/>
          <p:cNvSpPr>
            <a:spLocks noGrp="1"/>
          </p:cNvSpPr>
          <p:nvPr>
            <p:ph type="sldNum" sz="quarter" idx="12"/>
          </p:nvPr>
        </p:nvSpPr>
        <p:spPr>
          <a:noFill/>
        </p:spPr>
        <p:txBody>
          <a:bodyPr/>
          <a:lstStyle/>
          <a:p>
            <a:fld id="{30445C7D-5B96-47D1-96D1-3B32288E27D9}" type="slidenum">
              <a:rPr lang="en-US" smtClean="0"/>
              <a:pPr/>
              <a:t>8</a:t>
            </a:fld>
            <a:endParaRPr lang="en-US" smtClean="0"/>
          </a:p>
        </p:txBody>
      </p:sp>
      <p:sp>
        <p:nvSpPr>
          <p:cNvPr id="1271810" name="Rectangle 2"/>
          <p:cNvSpPr>
            <a:spLocks noGrp="1" noRot="1" noChangeArrowheads="1"/>
          </p:cNvSpPr>
          <p:nvPr>
            <p:ph type="title"/>
          </p:nvPr>
        </p:nvSpPr>
        <p:spPr/>
        <p:txBody>
          <a:bodyPr/>
          <a:lstStyle/>
          <a:p>
            <a:pPr eaLnBrk="1" hangingPunct="1">
              <a:defRPr/>
            </a:pPr>
            <a:r>
              <a:rPr lang="en-US" sz="3200" i="1" dirty="0" smtClean="0">
                <a:latin typeface="Comic Sans MS" pitchFamily="66" charset="0"/>
              </a:rPr>
              <a:t>CNG Vehicles</a:t>
            </a:r>
          </a:p>
        </p:txBody>
      </p:sp>
      <p:graphicFrame>
        <p:nvGraphicFramePr>
          <p:cNvPr id="7170" name="Object 3"/>
          <p:cNvGraphicFramePr>
            <a:graphicFrameLocks noChangeAspect="1"/>
          </p:cNvGraphicFramePr>
          <p:nvPr/>
        </p:nvGraphicFramePr>
        <p:xfrm>
          <a:off x="1066800" y="2209800"/>
          <a:ext cx="7029450" cy="3124200"/>
        </p:xfrm>
        <a:graphic>
          <a:graphicData uri="http://schemas.openxmlformats.org/presentationml/2006/ole">
            <p:oleObj spid="_x0000_s7170" name="Worksheet" r:id="rId3" imgW="3067151" imgH="1361992" progId="Excel.Sheet.8">
              <p:embed/>
            </p:oleObj>
          </a:graphicData>
        </a:graphic>
      </p:graphicFrame>
      <p:sp>
        <p:nvSpPr>
          <p:cNvPr id="7174" name="Rectangle 4"/>
          <p:cNvSpPr>
            <a:spLocks noChangeArrowheads="1"/>
          </p:cNvSpPr>
          <p:nvPr/>
        </p:nvSpPr>
        <p:spPr bwMode="auto">
          <a:xfrm>
            <a:off x="6553200" y="1271588"/>
            <a:ext cx="2389188" cy="396875"/>
          </a:xfrm>
          <a:prstGeom prst="rect">
            <a:avLst/>
          </a:prstGeom>
          <a:noFill/>
          <a:ln w="9525">
            <a:noFill/>
            <a:miter lim="800000"/>
            <a:headEnd/>
            <a:tailEnd/>
          </a:ln>
        </p:spPr>
        <p:txBody>
          <a:bodyPr>
            <a:spAutoFit/>
          </a:bodyPr>
          <a:lstStyle/>
          <a:p>
            <a:r>
              <a:rPr lang="en-US" sz="2000"/>
              <a:t>Figures in numbers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a:noFill/>
        </p:spPr>
        <p:txBody>
          <a:bodyPr/>
          <a:lstStyle/>
          <a:p>
            <a:r>
              <a:rPr lang="en-US" smtClean="0"/>
              <a:t>1</a:t>
            </a:r>
          </a:p>
        </p:txBody>
      </p:sp>
      <p:sp>
        <p:nvSpPr>
          <p:cNvPr id="8196" name="Slide Number Placeholder 4"/>
          <p:cNvSpPr>
            <a:spLocks noGrp="1"/>
          </p:cNvSpPr>
          <p:nvPr>
            <p:ph type="sldNum" sz="quarter" idx="12"/>
          </p:nvPr>
        </p:nvSpPr>
        <p:spPr>
          <a:noFill/>
        </p:spPr>
        <p:txBody>
          <a:bodyPr/>
          <a:lstStyle/>
          <a:p>
            <a:fld id="{6CB84743-C6F6-4337-BE8E-D3025A094E19}" type="slidenum">
              <a:rPr lang="en-US" smtClean="0"/>
              <a:pPr/>
              <a:t>9</a:t>
            </a:fld>
            <a:endParaRPr lang="en-US" smtClean="0"/>
          </a:p>
        </p:txBody>
      </p:sp>
      <p:sp>
        <p:nvSpPr>
          <p:cNvPr id="1273858" name="Rectangle 2"/>
          <p:cNvSpPr>
            <a:spLocks noGrp="1" noRot="1" noChangeArrowheads="1"/>
          </p:cNvSpPr>
          <p:nvPr>
            <p:ph type="title"/>
          </p:nvPr>
        </p:nvSpPr>
        <p:spPr>
          <a:xfrm>
            <a:off x="685800" y="304800"/>
            <a:ext cx="8229600" cy="762000"/>
          </a:xfrm>
        </p:spPr>
        <p:txBody>
          <a:bodyPr/>
          <a:lstStyle/>
          <a:p>
            <a:pPr eaLnBrk="1" hangingPunct="1">
              <a:defRPr/>
            </a:pPr>
            <a:r>
              <a:rPr lang="en-US" sz="3200" i="1" dirty="0" smtClean="0">
                <a:latin typeface="Comic Sans MS" pitchFamily="66" charset="0"/>
              </a:rPr>
              <a:t>PNG Users</a:t>
            </a:r>
          </a:p>
        </p:txBody>
      </p:sp>
      <p:graphicFrame>
        <p:nvGraphicFramePr>
          <p:cNvPr id="8194" name="Object 3"/>
          <p:cNvGraphicFramePr>
            <a:graphicFrameLocks noChangeAspect="1"/>
          </p:cNvGraphicFramePr>
          <p:nvPr/>
        </p:nvGraphicFramePr>
        <p:xfrm>
          <a:off x="1295399" y="1981200"/>
          <a:ext cx="7014693" cy="2895600"/>
        </p:xfrm>
        <a:graphic>
          <a:graphicData uri="http://schemas.openxmlformats.org/presentationml/2006/ole">
            <p:oleObj spid="_x0000_s8194" name="Worksheet" r:id="rId3" imgW="2781300" imgH="1152449" progId="Excel.Sheet.8">
              <p:embed/>
            </p:oleObj>
          </a:graphicData>
        </a:graphic>
      </p:graphicFrame>
      <p:sp>
        <p:nvSpPr>
          <p:cNvPr id="8198" name="Text Box 4"/>
          <p:cNvSpPr txBox="1">
            <a:spLocks noChangeArrowheads="1"/>
          </p:cNvSpPr>
          <p:nvPr/>
        </p:nvSpPr>
        <p:spPr bwMode="auto">
          <a:xfrm>
            <a:off x="6781800" y="1219200"/>
            <a:ext cx="1174750" cy="366713"/>
          </a:xfrm>
          <a:prstGeom prst="rect">
            <a:avLst/>
          </a:prstGeom>
          <a:noFill/>
          <a:ln w="9525">
            <a:noFill/>
            <a:miter lim="800000"/>
            <a:headEnd/>
            <a:tailEnd/>
          </a:ln>
        </p:spPr>
        <p:txBody>
          <a:bodyPr>
            <a:spAutoFit/>
          </a:bodyPr>
          <a:lstStyle/>
          <a:p>
            <a:endParaRPr lang="en-US" sz="1800"/>
          </a:p>
        </p:txBody>
      </p:sp>
      <p:sp>
        <p:nvSpPr>
          <p:cNvPr id="8199" name="Text Box 5"/>
          <p:cNvSpPr txBox="1">
            <a:spLocks noChangeArrowheads="1"/>
          </p:cNvSpPr>
          <p:nvPr/>
        </p:nvSpPr>
        <p:spPr bwMode="auto">
          <a:xfrm>
            <a:off x="6172200" y="1295400"/>
            <a:ext cx="1555750" cy="366713"/>
          </a:xfrm>
          <a:prstGeom prst="rect">
            <a:avLst/>
          </a:prstGeom>
          <a:noFill/>
          <a:ln w="9525">
            <a:noFill/>
            <a:miter lim="800000"/>
            <a:headEnd/>
            <a:tailEnd/>
          </a:ln>
        </p:spPr>
        <p:txBody>
          <a:bodyPr>
            <a:spAutoFit/>
          </a:bodyPr>
          <a:lstStyle/>
          <a:p>
            <a:endParaRPr lang="en-US" sz="1800"/>
          </a:p>
        </p:txBody>
      </p:sp>
      <p:sp>
        <p:nvSpPr>
          <p:cNvPr id="8200" name="Text Box 7"/>
          <p:cNvSpPr txBox="1">
            <a:spLocks noChangeArrowheads="1"/>
          </p:cNvSpPr>
          <p:nvPr/>
        </p:nvSpPr>
        <p:spPr bwMode="auto">
          <a:xfrm>
            <a:off x="6248400" y="914400"/>
            <a:ext cx="2819400" cy="701675"/>
          </a:xfrm>
          <a:prstGeom prst="rect">
            <a:avLst/>
          </a:prstGeom>
          <a:noFill/>
          <a:ln w="9525">
            <a:noFill/>
            <a:miter lim="800000"/>
            <a:headEnd/>
            <a:tailEnd/>
          </a:ln>
        </p:spPr>
        <p:txBody>
          <a:bodyPr>
            <a:spAutoFit/>
          </a:bodyPr>
          <a:lstStyle/>
          <a:p>
            <a:r>
              <a:rPr lang="en-US" sz="2000"/>
              <a:t>Figures in numbers</a:t>
            </a:r>
          </a:p>
          <a:p>
            <a:endParaRPr lang="en-US" sz="2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tream">
  <a:themeElements>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1_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23207</TotalTime>
  <Words>543</Words>
  <Application>Microsoft PowerPoint</Application>
  <PresentationFormat>On-screen Show (4:3)</PresentationFormat>
  <Paragraphs>144</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1_Stream</vt:lpstr>
      <vt:lpstr>Bitmap Image</vt:lpstr>
      <vt:lpstr>Worksheet</vt:lpstr>
      <vt:lpstr>Slide 1</vt:lpstr>
      <vt:lpstr>Background</vt:lpstr>
      <vt:lpstr>Shareholding Pattern </vt:lpstr>
      <vt:lpstr>Sales Volume Mix</vt:lpstr>
      <vt:lpstr>Sales Volumes</vt:lpstr>
      <vt:lpstr>Growth in CNG </vt:lpstr>
      <vt:lpstr>CNG Station Network</vt:lpstr>
      <vt:lpstr>CNG Vehicles</vt:lpstr>
      <vt:lpstr>PNG Users</vt:lpstr>
      <vt:lpstr>PNG Network</vt:lpstr>
      <vt:lpstr>Turnover, Gross Margin &amp; PAT</vt:lpstr>
      <vt:lpstr>Book Value &amp; EPS</vt:lpstr>
      <vt:lpstr>Cumulative Capex (RS. In Crores)</vt:lpstr>
      <vt:lpstr>Dividend Payout </vt:lpstr>
      <vt:lpstr>Growth-Strategy </vt:lpstr>
      <vt:lpstr>Growth-Strategy</vt:lpstr>
      <vt:lpstr>Credit Strength</vt:lpstr>
      <vt:lpstr>Risks &amp; Mitigations</vt:lpstr>
      <vt:lpstr>Safe Harbor Statement</vt:lpstr>
      <vt:lpstr>Slide 20</vt:lpstr>
    </vt:vector>
  </TitlesOfParts>
  <Company>IGL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Meenakshi</dc:creator>
  <cp:lastModifiedBy>rajesh.agrawal</cp:lastModifiedBy>
  <cp:revision>1679</cp:revision>
  <cp:lastPrinted>2003-07-03T08:42:09Z</cp:lastPrinted>
  <dcterms:created xsi:type="dcterms:W3CDTF">1999-03-06T04:48:52Z</dcterms:created>
  <dcterms:modified xsi:type="dcterms:W3CDTF">2014-06-19T09:55:21Z</dcterms:modified>
</cp:coreProperties>
</file>