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8.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0.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1.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4"/>
  </p:sldMasterIdLst>
  <p:notesMasterIdLst>
    <p:notesMasterId r:id="rId28"/>
  </p:notesMasterIdLst>
  <p:handoutMasterIdLst>
    <p:handoutMasterId r:id="rId29"/>
  </p:handoutMasterIdLst>
  <p:sldIdLst>
    <p:sldId id="258" r:id="rId5"/>
    <p:sldId id="262" r:id="rId6"/>
    <p:sldId id="293" r:id="rId7"/>
    <p:sldId id="295" r:id="rId8"/>
    <p:sldId id="296" r:id="rId9"/>
    <p:sldId id="298" r:id="rId10"/>
    <p:sldId id="299" r:id="rId11"/>
    <p:sldId id="300" r:id="rId12"/>
    <p:sldId id="301" r:id="rId13"/>
    <p:sldId id="302" r:id="rId14"/>
    <p:sldId id="303" r:id="rId15"/>
    <p:sldId id="304" r:id="rId16"/>
    <p:sldId id="307" r:id="rId17"/>
    <p:sldId id="308" r:id="rId18"/>
    <p:sldId id="309" r:id="rId19"/>
    <p:sldId id="310" r:id="rId20"/>
    <p:sldId id="311" r:id="rId21"/>
    <p:sldId id="313" r:id="rId22"/>
    <p:sldId id="314" r:id="rId23"/>
    <p:sldId id="316" r:id="rId24"/>
    <p:sldId id="319" r:id="rId25"/>
    <p:sldId id="320" r:id="rId26"/>
    <p:sldId id="32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9"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846188945096606E-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149357154730362E-2"/>
          <c:y val="6.0816406685340635E-2"/>
          <c:w val="0.71129098198269591"/>
          <c:h val="0.92155611541895655"/>
        </c:manualLayout>
      </c:layout>
      <c:pie3DChart>
        <c:varyColors val="1"/>
        <c:ser>
          <c:idx val="0"/>
          <c:order val="0"/>
          <c:tx>
            <c:strRef>
              <c:f>Sheet1!$C$3</c:f>
              <c:strCache>
                <c:ptCount val="1"/>
                <c:pt idx="0">
                  <c:v>% HOLDING</c:v>
                </c:pt>
              </c:strCache>
            </c:strRef>
          </c:tx>
          <c:spPr>
            <a:ln>
              <a:noFill/>
            </a:ln>
          </c:spPr>
          <c:dPt>
            <c:idx val="0"/>
            <c:bubble3D val="0"/>
            <c:spPr>
              <a:solidFill>
                <a:schemeClr val="accent1"/>
              </a:solidFill>
              <a:ln w="25400">
                <a:noFill/>
              </a:ln>
              <a:effectLst/>
              <a:sp3d/>
            </c:spPr>
            <c:extLst>
              <c:ext xmlns:c16="http://schemas.microsoft.com/office/drawing/2014/chart" uri="{C3380CC4-5D6E-409C-BE32-E72D297353CC}">
                <c16:uniqueId val="{00000000-D120-4C83-9D05-3E727DEFF405}"/>
              </c:ext>
            </c:extLst>
          </c:dPt>
          <c:dPt>
            <c:idx val="1"/>
            <c:bubble3D val="0"/>
            <c:spPr>
              <a:solidFill>
                <a:schemeClr val="accent2"/>
              </a:solidFill>
              <a:ln w="25400">
                <a:noFill/>
              </a:ln>
              <a:effectLst/>
              <a:sp3d/>
            </c:spPr>
            <c:extLst>
              <c:ext xmlns:c16="http://schemas.microsoft.com/office/drawing/2014/chart" uri="{C3380CC4-5D6E-409C-BE32-E72D297353CC}">
                <c16:uniqueId val="{00000002-D120-4C83-9D05-3E727DEFF405}"/>
              </c:ext>
            </c:extLst>
          </c:dPt>
          <c:dPt>
            <c:idx val="2"/>
            <c:bubble3D val="0"/>
            <c:spPr>
              <a:solidFill>
                <a:schemeClr val="accent3"/>
              </a:solidFill>
              <a:ln w="25400">
                <a:noFill/>
              </a:ln>
              <a:effectLst/>
              <a:sp3d/>
            </c:spPr>
            <c:extLst>
              <c:ext xmlns:c16="http://schemas.microsoft.com/office/drawing/2014/chart" uri="{C3380CC4-5D6E-409C-BE32-E72D297353CC}">
                <c16:uniqueId val="{00000004-D120-4C83-9D05-3E727DEFF405}"/>
              </c:ext>
            </c:extLst>
          </c:dPt>
          <c:dPt>
            <c:idx val="3"/>
            <c:bubble3D val="0"/>
            <c:spPr>
              <a:solidFill>
                <a:schemeClr val="accent4"/>
              </a:solidFill>
              <a:ln w="25400">
                <a:noFill/>
              </a:ln>
              <a:effectLst/>
              <a:sp3d/>
            </c:spPr>
            <c:extLst>
              <c:ext xmlns:c16="http://schemas.microsoft.com/office/drawing/2014/chart" uri="{C3380CC4-5D6E-409C-BE32-E72D297353CC}">
                <c16:uniqueId val="{00000006-D120-4C83-9D05-3E727DEFF405}"/>
              </c:ext>
            </c:extLst>
          </c:dPt>
          <c:dPt>
            <c:idx val="4"/>
            <c:bubble3D val="0"/>
            <c:spPr>
              <a:solidFill>
                <a:schemeClr val="accent5"/>
              </a:solidFill>
              <a:ln w="25400">
                <a:noFill/>
              </a:ln>
              <a:effectLst/>
              <a:sp3d/>
            </c:spPr>
            <c:extLst>
              <c:ext xmlns:c16="http://schemas.microsoft.com/office/drawing/2014/chart" uri="{C3380CC4-5D6E-409C-BE32-E72D297353CC}">
                <c16:uniqueId val="{00000008-D120-4C83-9D05-3E727DEFF405}"/>
              </c:ext>
            </c:extLst>
          </c:dPt>
          <c:dPt>
            <c:idx val="5"/>
            <c:bubble3D val="0"/>
            <c:spPr>
              <a:solidFill>
                <a:schemeClr val="accent6"/>
              </a:solidFill>
              <a:ln w="25400">
                <a:noFill/>
              </a:ln>
              <a:effectLst/>
              <a:sp3d/>
            </c:spPr>
            <c:extLst>
              <c:ext xmlns:c16="http://schemas.microsoft.com/office/drawing/2014/chart" uri="{C3380CC4-5D6E-409C-BE32-E72D297353CC}">
                <c16:uniqueId val="{0000000A-D120-4C83-9D05-3E727DEFF405}"/>
              </c:ext>
            </c:extLst>
          </c:dPt>
          <c:dPt>
            <c:idx val="6"/>
            <c:bubble3D val="0"/>
            <c:spPr>
              <a:solidFill>
                <a:schemeClr val="accent1">
                  <a:lumMod val="60000"/>
                </a:schemeClr>
              </a:solidFill>
              <a:ln w="25400">
                <a:noFill/>
              </a:ln>
              <a:effectLst/>
              <a:sp3d/>
            </c:spPr>
            <c:extLst>
              <c:ext xmlns:c16="http://schemas.microsoft.com/office/drawing/2014/chart" uri="{C3380CC4-5D6E-409C-BE32-E72D297353CC}">
                <c16:uniqueId val="{0000000C-D120-4C83-9D05-3E727DEFF405}"/>
              </c:ext>
            </c:extLst>
          </c:dPt>
          <c:dLbls>
            <c:dLbl>
              <c:idx val="0"/>
              <c:layout>
                <c:manualLayout>
                  <c:x val="-8.295610824871158E-2"/>
                  <c:y val="2.170732680860830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120-4C83-9D05-3E727DEFF405}"/>
                </c:ext>
              </c:extLst>
            </c:dLbl>
            <c:dLbl>
              <c:idx val="2"/>
              <c:layout/>
              <c:tx>
                <c:rich>
                  <a:bodyPr/>
                  <a:lstStyle/>
                  <a:p>
                    <a:r>
                      <a:rPr lang="en-US" dirty="0" smtClean="0"/>
                      <a:t>17%</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D120-4C83-9D05-3E727DEFF405}"/>
                </c:ext>
              </c:extLst>
            </c:dLbl>
            <c:dLbl>
              <c:idx val="4"/>
              <c:delete val="1"/>
              <c:extLst>
                <c:ext xmlns:c15="http://schemas.microsoft.com/office/drawing/2012/chart" uri="{CE6537A1-D6FC-4f65-9D91-7224C49458BB}"/>
                <c:ext xmlns:c16="http://schemas.microsoft.com/office/drawing/2014/chart" uri="{C3380CC4-5D6E-409C-BE32-E72D297353CC}">
                  <c16:uniqueId val="{00000008-D120-4C83-9D05-3E727DEFF405}"/>
                </c:ext>
              </c:extLst>
            </c:dLbl>
            <c:dLbl>
              <c:idx val="5"/>
              <c:layout>
                <c:manualLayout>
                  <c:x val="7.4590360274041687E-2"/>
                  <c:y val="2.2046764788375309E-2"/>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b="1" dirty="0" smtClean="0">
                        <a:solidFill>
                          <a:schemeClr val="tx1"/>
                        </a:solidFill>
                      </a:rPr>
                      <a:t>14%</a:t>
                    </a:r>
                    <a:endParaRPr lang="en-US" sz="1800" b="1" dirty="0">
                      <a:solidFill>
                        <a:schemeClr val="tx1"/>
                      </a:solidFill>
                    </a:endParaRPr>
                  </a:p>
                </c:rich>
              </c:tx>
              <c:spPr>
                <a:noFill/>
                <a:ln>
                  <a:solidFill>
                    <a:schemeClr val="accent1"/>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A-D120-4C83-9D05-3E727DEFF405}"/>
                </c:ext>
              </c:extLst>
            </c:dLbl>
            <c:dLbl>
              <c:idx val="6"/>
              <c:layout>
                <c:manualLayout>
                  <c:x val="3.1027348921332343E-2"/>
                  <c:y val="0.11570643232648313"/>
                </c:manualLayout>
              </c:layout>
              <c:tx>
                <c:rich>
                  <a:bodyPr/>
                  <a:lstStyle/>
                  <a:p>
                    <a:r>
                      <a:rPr lang="en-US" sz="1800" b="1" dirty="0" smtClean="0">
                        <a:solidFill>
                          <a:schemeClr val="tx1"/>
                        </a:solidFill>
                      </a:rPr>
                      <a:t>10%</a:t>
                    </a:r>
                    <a:endParaRPr lang="en-US" sz="1800" b="1" dirty="0">
                      <a:solidFill>
                        <a:schemeClr val="tx1"/>
                      </a:solidFill>
                    </a:endParaRPr>
                  </a:p>
                </c:rich>
              </c:tx>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D120-4C83-9D05-3E727DEFF405}"/>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Sheet1!$B$4:$B$10</c:f>
              <c:strCache>
                <c:ptCount val="7"/>
                <c:pt idx="0">
                  <c:v>Promoters - 45% (GAIL-22.5% &amp; BPCL- 22.5%)</c:v>
                </c:pt>
                <c:pt idx="1">
                  <c:v>Government of NCT of Delhi - 5%</c:v>
                </c:pt>
                <c:pt idx="2">
                  <c:v>Foreign Institution Investors - 17%</c:v>
                </c:pt>
                <c:pt idx="3">
                  <c:v>Mutual Funds - 9%</c:v>
                </c:pt>
                <c:pt idx="4">
                  <c:v>Indian Financial Institutions  &amp; Banks - %</c:v>
                </c:pt>
                <c:pt idx="5">
                  <c:v>Insurance Companies - 14%</c:v>
                </c:pt>
                <c:pt idx="6">
                  <c:v>Public / Others - 10%</c:v>
                </c:pt>
              </c:strCache>
            </c:strRef>
          </c:cat>
          <c:val>
            <c:numRef>
              <c:f>Sheet1!$C$4:$C$10</c:f>
              <c:numCache>
                <c:formatCode>0</c:formatCode>
                <c:ptCount val="7"/>
                <c:pt idx="0">
                  <c:v>45</c:v>
                </c:pt>
                <c:pt idx="1">
                  <c:v>5</c:v>
                </c:pt>
                <c:pt idx="2">
                  <c:v>17</c:v>
                </c:pt>
                <c:pt idx="3">
                  <c:v>9</c:v>
                </c:pt>
                <c:pt idx="4">
                  <c:v>0</c:v>
                </c:pt>
                <c:pt idx="5">
                  <c:v>14</c:v>
                </c:pt>
                <c:pt idx="6">
                  <c:v>9.66</c:v>
                </c:pt>
              </c:numCache>
            </c:numRef>
          </c:val>
          <c:extLst>
            <c:ext xmlns:c16="http://schemas.microsoft.com/office/drawing/2014/chart" uri="{C3380CC4-5D6E-409C-BE32-E72D297353CC}">
              <c16:uniqueId val="{0000000D-D120-4C83-9D05-3E727DEFF405}"/>
            </c:ext>
          </c:extLst>
        </c:ser>
        <c:ser>
          <c:idx val="1"/>
          <c:order val="1"/>
          <c:tx>
            <c:strRef>
              <c:f>Sheet1!$C$3</c:f>
              <c:strCache>
                <c:ptCount val="1"/>
                <c:pt idx="0">
                  <c:v>% HOLDING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F-D120-4C83-9D05-3E727DEFF40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1-D120-4C83-9D05-3E727DEFF40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3-D120-4C83-9D05-3E727DEFF40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5-D120-4C83-9D05-3E727DEFF40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7-D120-4C83-9D05-3E727DEFF40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9-D120-4C83-9D05-3E727DEFF40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E708-4199-A1F3-BAF423605BE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Sheet1!$B$4:$B$10</c:f>
              <c:strCache>
                <c:ptCount val="7"/>
                <c:pt idx="0">
                  <c:v>Promoters - 45% (GAIL-22.5% &amp; BPCL- 22.5%)</c:v>
                </c:pt>
                <c:pt idx="1">
                  <c:v>Government of NCT of Delhi - 5%</c:v>
                </c:pt>
                <c:pt idx="2">
                  <c:v>Foreign Institution Investors - 17%</c:v>
                </c:pt>
                <c:pt idx="3">
                  <c:v>Mutual Funds - 9%</c:v>
                </c:pt>
                <c:pt idx="4">
                  <c:v>Indian Financial Institutions  &amp; Banks - %</c:v>
                </c:pt>
                <c:pt idx="5">
                  <c:v>Insurance Companies - 14%</c:v>
                </c:pt>
                <c:pt idx="6">
                  <c:v>Public / Others - 10%</c:v>
                </c:pt>
              </c:strCache>
            </c:strRef>
          </c:cat>
          <c:val>
            <c:numRef>
              <c:f>Sheet1!$C$4:$C$10</c:f>
              <c:numCache>
                <c:formatCode>0</c:formatCode>
                <c:ptCount val="7"/>
                <c:pt idx="0">
                  <c:v>45</c:v>
                </c:pt>
                <c:pt idx="1">
                  <c:v>5</c:v>
                </c:pt>
                <c:pt idx="2">
                  <c:v>17</c:v>
                </c:pt>
                <c:pt idx="3">
                  <c:v>9</c:v>
                </c:pt>
                <c:pt idx="4">
                  <c:v>0</c:v>
                </c:pt>
                <c:pt idx="5">
                  <c:v>14</c:v>
                </c:pt>
                <c:pt idx="6">
                  <c:v>9.66</c:v>
                </c:pt>
              </c:numCache>
            </c:numRef>
          </c:val>
          <c:extLst>
            <c:ext xmlns:c16="http://schemas.microsoft.com/office/drawing/2014/chart" uri="{C3380CC4-5D6E-409C-BE32-E72D297353CC}">
              <c16:uniqueId val="{0000001A-D120-4C83-9D05-3E727DEFF405}"/>
            </c:ext>
          </c:extLst>
        </c:ser>
        <c:dLbls>
          <c:showLegendKey val="0"/>
          <c:showVal val="0"/>
          <c:showCatName val="0"/>
          <c:showSerName val="0"/>
          <c:showPercent val="1"/>
          <c:showBubbleSize val="0"/>
          <c:showLeaderLines val="0"/>
        </c:dLbls>
      </c:pie3DChart>
      <c:spPr>
        <a:noFill/>
        <a:ln>
          <a:noFill/>
        </a:ln>
        <a:effectLst/>
      </c:spPr>
    </c:plotArea>
    <c:legend>
      <c:legendPos val="b"/>
      <c:legendEntry>
        <c:idx val="4"/>
        <c:delete val="1"/>
      </c:legendEntry>
      <c:layout>
        <c:manualLayout>
          <c:xMode val="edge"/>
          <c:yMode val="edge"/>
          <c:x val="0.8247766747592048"/>
          <c:y val="7.9202843790353837E-4"/>
          <c:w val="0.15785735640547219"/>
          <c:h val="0.96291347252620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3000"/>
                  </a:schemeClr>
                </a:gs>
                <a:gs pos="75000">
                  <a:schemeClr val="accent6">
                    <a:tint val="43000"/>
                    <a:lumMod val="60000"/>
                    <a:lumOff val="40000"/>
                  </a:schemeClr>
                </a:gs>
                <a:gs pos="51000">
                  <a:schemeClr val="accent6">
                    <a:tint val="43000"/>
                    <a:alpha val="75000"/>
                  </a:schemeClr>
                </a:gs>
                <a:gs pos="100000">
                  <a:schemeClr val="accent6">
                    <a:tint val="4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Sheet1!$B$2</c:f>
            </c:numRef>
          </c:val>
          <c:extLst>
            <c:ext xmlns:c16="http://schemas.microsoft.com/office/drawing/2014/chart" uri="{C3380CC4-5D6E-409C-BE32-E72D297353CC}">
              <c16:uniqueId val="{00000000-D93D-4C01-A8A3-857A340E0BD8}"/>
            </c:ext>
          </c:extLst>
        </c:ser>
        <c:ser>
          <c:idx val="1"/>
          <c:order val="1"/>
          <c:tx>
            <c:strRef>
              <c:f>Sheet1!$C$1</c:f>
              <c:strCache>
                <c:ptCount val="1"/>
                <c:pt idx="0">
                  <c:v>March'18</c:v>
                </c:pt>
              </c:strCache>
            </c:strRef>
          </c:tx>
          <c:spPr>
            <a:gradFill flip="none" rotWithShape="1">
              <a:gsLst>
                <a:gs pos="0">
                  <a:schemeClr val="accent6">
                    <a:tint val="56000"/>
                  </a:schemeClr>
                </a:gs>
                <a:gs pos="75000">
                  <a:schemeClr val="accent6">
                    <a:tint val="56000"/>
                    <a:lumMod val="60000"/>
                    <a:lumOff val="40000"/>
                  </a:schemeClr>
                </a:gs>
                <a:gs pos="51000">
                  <a:schemeClr val="accent6">
                    <a:tint val="56000"/>
                    <a:alpha val="75000"/>
                  </a:schemeClr>
                </a:gs>
                <a:gs pos="100000">
                  <a:schemeClr val="accent6">
                    <a:tint val="5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Sheet1!$C$2</c:f>
            </c:numRef>
          </c:val>
          <c:extLst>
            <c:ext xmlns:c16="http://schemas.microsoft.com/office/drawing/2014/chart" uri="{C3380CC4-5D6E-409C-BE32-E72D297353CC}">
              <c16:uniqueId val="{00000001-D93D-4C01-A8A3-857A340E0BD8}"/>
            </c:ext>
          </c:extLst>
        </c:ser>
        <c:ser>
          <c:idx val="2"/>
          <c:order val="2"/>
          <c:tx>
            <c:strRef>
              <c:f>Sheet1!$D$1</c:f>
              <c:strCache>
                <c:ptCount val="1"/>
                <c:pt idx="0">
                  <c:v>March'19</c:v>
                </c:pt>
              </c:strCache>
            </c:strRef>
          </c:tx>
          <c:spPr>
            <a:gradFill flip="none" rotWithShape="1">
              <a:gsLst>
                <a:gs pos="0">
                  <a:schemeClr val="accent6">
                    <a:tint val="69000"/>
                  </a:schemeClr>
                </a:gs>
                <a:gs pos="75000">
                  <a:schemeClr val="accent6">
                    <a:tint val="69000"/>
                    <a:lumMod val="60000"/>
                    <a:lumOff val="40000"/>
                  </a:schemeClr>
                </a:gs>
                <a:gs pos="51000">
                  <a:schemeClr val="accent6">
                    <a:tint val="69000"/>
                    <a:alpha val="75000"/>
                  </a:schemeClr>
                </a:gs>
                <a:gs pos="100000">
                  <a:schemeClr val="accent6">
                    <a:tint val="6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Sheet1!$D$2</c:f>
            </c:numRef>
          </c:val>
          <c:extLst>
            <c:ext xmlns:c16="http://schemas.microsoft.com/office/drawing/2014/chart" uri="{C3380CC4-5D6E-409C-BE32-E72D297353CC}">
              <c16:uniqueId val="{00000002-D93D-4C01-A8A3-857A340E0BD8}"/>
            </c:ext>
          </c:extLst>
        </c:ser>
        <c:ser>
          <c:idx val="3"/>
          <c:order val="3"/>
          <c:tx>
            <c:strRef>
              <c:f>Sheet1!$E$1</c:f>
              <c:strCache>
                <c:ptCount val="1"/>
                <c:pt idx="0">
                  <c:v>March'20</c:v>
                </c:pt>
              </c:strCache>
            </c:strRef>
          </c:tx>
          <c:spPr>
            <a:gradFill flip="none" rotWithShape="1">
              <a:gsLst>
                <a:gs pos="0">
                  <a:schemeClr val="accent6">
                    <a:tint val="81000"/>
                  </a:schemeClr>
                </a:gs>
                <a:gs pos="75000">
                  <a:schemeClr val="accent6">
                    <a:tint val="81000"/>
                    <a:lumMod val="60000"/>
                    <a:lumOff val="40000"/>
                  </a:schemeClr>
                </a:gs>
                <a:gs pos="51000">
                  <a:schemeClr val="accent6">
                    <a:tint val="81000"/>
                    <a:alpha val="75000"/>
                  </a:schemeClr>
                </a:gs>
                <a:gs pos="100000">
                  <a:schemeClr val="accent6">
                    <a:tint val="8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Sheet1!$E$2</c:f>
              <c:numCache>
                <c:formatCode>General</c:formatCode>
                <c:ptCount val="1"/>
                <c:pt idx="0">
                  <c:v>12324</c:v>
                </c:pt>
              </c:numCache>
            </c:numRef>
          </c:val>
          <c:extLst>
            <c:ext xmlns:c16="http://schemas.microsoft.com/office/drawing/2014/chart" uri="{C3380CC4-5D6E-409C-BE32-E72D297353CC}">
              <c16:uniqueId val="{00000003-D93D-4C01-A8A3-857A340E0BD8}"/>
            </c:ext>
          </c:extLst>
        </c:ser>
        <c:ser>
          <c:idx val="4"/>
          <c:order val="4"/>
          <c:tx>
            <c:strRef>
              <c:f>Sheet1!$F$1</c:f>
              <c:strCache>
                <c:ptCount val="1"/>
                <c:pt idx="0">
                  <c:v>March'21</c:v>
                </c:pt>
              </c:strCache>
            </c:strRef>
          </c:tx>
          <c:spPr>
            <a:gradFill flip="none" rotWithShape="1">
              <a:gsLst>
                <a:gs pos="0">
                  <a:schemeClr val="accent6">
                    <a:tint val="94000"/>
                  </a:schemeClr>
                </a:gs>
                <a:gs pos="75000">
                  <a:schemeClr val="accent6">
                    <a:tint val="94000"/>
                    <a:lumMod val="60000"/>
                    <a:lumOff val="40000"/>
                  </a:schemeClr>
                </a:gs>
                <a:gs pos="51000">
                  <a:schemeClr val="accent6">
                    <a:tint val="94000"/>
                    <a:alpha val="75000"/>
                  </a:schemeClr>
                </a:gs>
                <a:gs pos="100000">
                  <a:schemeClr val="accent6">
                    <a:tint val="9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Sheet1!$F$2</c:f>
              <c:numCache>
                <c:formatCode>General</c:formatCode>
                <c:ptCount val="1"/>
                <c:pt idx="0">
                  <c:v>9575</c:v>
                </c:pt>
              </c:numCache>
            </c:numRef>
          </c:val>
          <c:extLst>
            <c:ext xmlns:c16="http://schemas.microsoft.com/office/drawing/2014/chart" uri="{C3380CC4-5D6E-409C-BE32-E72D297353CC}">
              <c16:uniqueId val="{00000004-D93D-4C01-A8A3-857A340E0BD8}"/>
            </c:ext>
          </c:extLst>
        </c:ser>
        <c:ser>
          <c:idx val="5"/>
          <c:order val="5"/>
          <c:tx>
            <c:strRef>
              <c:f>Sheet1!$G$1</c:f>
              <c:strCache>
                <c:ptCount val="1"/>
                <c:pt idx="0">
                  <c:v>March'22</c:v>
                </c:pt>
              </c:strCache>
            </c:strRef>
          </c:tx>
          <c:spPr>
            <a:gradFill flip="none" rotWithShape="1">
              <a:gsLst>
                <a:gs pos="0">
                  <a:schemeClr val="accent6">
                    <a:shade val="93000"/>
                  </a:schemeClr>
                </a:gs>
                <a:gs pos="75000">
                  <a:schemeClr val="accent6">
                    <a:shade val="93000"/>
                    <a:lumMod val="60000"/>
                    <a:lumOff val="40000"/>
                  </a:schemeClr>
                </a:gs>
                <a:gs pos="51000">
                  <a:schemeClr val="accent6">
                    <a:shade val="93000"/>
                    <a:alpha val="75000"/>
                  </a:schemeClr>
                </a:gs>
                <a:gs pos="100000">
                  <a:schemeClr val="accent6">
                    <a:shade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Sheet1!$G$2</c:f>
              <c:numCache>
                <c:formatCode>General</c:formatCode>
                <c:ptCount val="1"/>
                <c:pt idx="0">
                  <c:v>13071</c:v>
                </c:pt>
              </c:numCache>
            </c:numRef>
          </c:val>
          <c:extLst>
            <c:ext xmlns:c16="http://schemas.microsoft.com/office/drawing/2014/chart" uri="{C3380CC4-5D6E-409C-BE32-E72D297353CC}">
              <c16:uniqueId val="{00000005-D93D-4C01-A8A3-857A340E0BD8}"/>
            </c:ext>
          </c:extLst>
        </c:ser>
        <c:ser>
          <c:idx val="6"/>
          <c:order val="6"/>
          <c:tx>
            <c:strRef>
              <c:f>Sheet1!$H$1</c:f>
              <c:strCache>
                <c:ptCount val="1"/>
                <c:pt idx="0">
                  <c:v>March'23</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Sheet1!$H$2</c:f>
              <c:numCache>
                <c:formatCode>General</c:formatCode>
                <c:ptCount val="1"/>
                <c:pt idx="0">
                  <c:v>16112</c:v>
                </c:pt>
              </c:numCache>
            </c:numRef>
          </c:val>
          <c:extLst>
            <c:ext xmlns:c16="http://schemas.microsoft.com/office/drawing/2014/chart" uri="{C3380CC4-5D6E-409C-BE32-E72D297353CC}">
              <c16:uniqueId val="{00000006-D93D-4C01-A8A3-857A340E0BD8}"/>
            </c:ext>
          </c:extLst>
        </c:ser>
        <c:ser>
          <c:idx val="7"/>
          <c:order val="7"/>
          <c:tx>
            <c:strRef>
              <c:f>Sheet1!$I$1</c:f>
              <c:strCache>
                <c:ptCount val="1"/>
                <c:pt idx="0">
                  <c:v>March'24</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Sheet1!$I$2</c:f>
              <c:numCache>
                <c:formatCode>General</c:formatCode>
                <c:ptCount val="1"/>
                <c:pt idx="0">
                  <c:v>16468</c:v>
                </c:pt>
              </c:numCache>
            </c:numRef>
          </c:val>
          <c:extLst>
            <c:ext xmlns:c16="http://schemas.microsoft.com/office/drawing/2014/chart" uri="{C3380CC4-5D6E-409C-BE32-E72D297353CC}">
              <c16:uniqueId val="{00000007-D93D-4C01-A8A3-857A340E0BD8}"/>
            </c:ext>
          </c:extLst>
        </c:ser>
        <c:ser>
          <c:idx val="8"/>
          <c:order val="8"/>
          <c:tx>
            <c:strRef>
              <c:f>Sheet1!$J$1</c:f>
              <c:strCache>
                <c:ptCount val="1"/>
                <c:pt idx="0">
                  <c:v>March'25</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Sheet1!$J$2</c:f>
              <c:numCache>
                <c:formatCode>General</c:formatCode>
                <c:ptCount val="1"/>
                <c:pt idx="0">
                  <c:v>17402</c:v>
                </c:pt>
              </c:numCache>
            </c:numRef>
          </c:val>
          <c:extLst>
            <c:ext xmlns:c16="http://schemas.microsoft.com/office/drawing/2014/chart" uri="{C3380CC4-5D6E-409C-BE32-E72D297353CC}">
              <c16:uniqueId val="{00000008-D93D-4C01-A8A3-857A340E0BD8}"/>
            </c:ext>
          </c:extLst>
        </c:ser>
        <c:ser>
          <c:idx val="9"/>
          <c:order val="9"/>
          <c:tx>
            <c:strRef>
              <c:f>Sheet1!$K$1</c:f>
              <c:strCache>
                <c:ptCount val="1"/>
                <c:pt idx="0">
                  <c:v>March'26</c:v>
                </c:pt>
              </c:strCache>
            </c:strRef>
          </c:tx>
          <c:spPr>
            <a:gradFill flip="none" rotWithShape="1">
              <a:gsLst>
                <a:gs pos="0">
                  <a:schemeClr val="accent6">
                    <a:shade val="42000"/>
                  </a:schemeClr>
                </a:gs>
                <a:gs pos="75000">
                  <a:schemeClr val="accent6">
                    <a:shade val="42000"/>
                    <a:lumMod val="60000"/>
                    <a:lumOff val="40000"/>
                  </a:schemeClr>
                </a:gs>
                <a:gs pos="51000">
                  <a:schemeClr val="accent6">
                    <a:shade val="42000"/>
                    <a:alpha val="75000"/>
                  </a:schemeClr>
                </a:gs>
                <a:gs pos="100000">
                  <a:schemeClr val="accent6">
                    <a:shade val="4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Sales in Lakh kg</c:v>
                </c:pt>
              </c:strCache>
            </c:strRef>
          </c:cat>
          <c:val>
            <c:numRef>
              <c:f>Sheet1!$K$2</c:f>
              <c:numCache>
                <c:formatCode>0</c:formatCode>
                <c:ptCount val="1"/>
                <c:pt idx="0">
                  <c:v>18325</c:v>
                </c:pt>
              </c:numCache>
            </c:numRef>
          </c:val>
          <c:extLst>
            <c:ext xmlns:c16="http://schemas.microsoft.com/office/drawing/2014/chart" uri="{C3380CC4-5D6E-409C-BE32-E72D297353CC}">
              <c16:uniqueId val="{00000000-FADC-4B95-BA16-B32B6998BA9B}"/>
            </c:ext>
          </c:extLst>
        </c:ser>
        <c:dLbls>
          <c:dLblPos val="outEnd"/>
          <c:showLegendKey val="0"/>
          <c:showVal val="1"/>
          <c:showCatName val="0"/>
          <c:showSerName val="0"/>
          <c:showPercent val="0"/>
          <c:showBubbleSize val="0"/>
        </c:dLbls>
        <c:gapWidth val="355"/>
        <c:overlap val="-70"/>
        <c:axId val="384608096"/>
        <c:axId val="384608488"/>
      </c:barChart>
      <c:catAx>
        <c:axId val="3846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4608488"/>
        <c:crosses val="autoZero"/>
        <c:auto val="1"/>
        <c:lblAlgn val="ctr"/>
        <c:lblOffset val="100"/>
        <c:noMultiLvlLbl val="0"/>
      </c:catAx>
      <c:valAx>
        <c:axId val="384608488"/>
        <c:scaling>
          <c:orientation val="minMax"/>
        </c:scaling>
        <c:delete val="1"/>
        <c:axPos val="l"/>
        <c:numFmt formatCode="General" sourceLinked="1"/>
        <c:majorTickMark val="none"/>
        <c:minorTickMark val="none"/>
        <c:tickLblPos val="nextTo"/>
        <c:crossAx val="384608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9940416930642292E-2"/>
          <c:y val="6.7460317460317457E-2"/>
          <c:w val="0.94831242089154966"/>
          <c:h val="0.73741782277215351"/>
        </c:manualLayout>
      </c:layout>
      <c:barChart>
        <c:barDir val="col"/>
        <c:grouping val="clustered"/>
        <c:varyColors val="0"/>
        <c:ser>
          <c:idx val="0"/>
          <c:order val="0"/>
          <c:tx>
            <c:strRef>
              <c:f>Sheet1!$B$1</c:f>
              <c:strCache>
                <c:ptCount val="1"/>
                <c:pt idx="0">
                  <c:v>March'17</c:v>
                </c:pt>
              </c:strCache>
            </c:strRef>
          </c:tx>
          <c:spPr>
            <a:solidFill>
              <a:schemeClr val="accent5">
                <a:tint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Sheet1!$B$2</c:f>
            </c:numRef>
          </c:val>
          <c:extLst>
            <c:ext xmlns:c16="http://schemas.microsoft.com/office/drawing/2014/chart" uri="{C3380CC4-5D6E-409C-BE32-E72D297353CC}">
              <c16:uniqueId val="{00000000-2278-432F-9311-F8F9DA5D5189}"/>
            </c:ext>
          </c:extLst>
        </c:ser>
        <c:ser>
          <c:idx val="1"/>
          <c:order val="1"/>
          <c:tx>
            <c:strRef>
              <c:f>Sheet1!$C$1</c:f>
              <c:strCache>
                <c:ptCount val="1"/>
                <c:pt idx="0">
                  <c:v>March'18</c:v>
                </c:pt>
              </c:strCache>
            </c:strRef>
          </c:tx>
          <c:spPr>
            <a:solidFill>
              <a:schemeClr val="accent5">
                <a:tint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Sheet1!$C$2</c:f>
            </c:numRef>
          </c:val>
          <c:extLst>
            <c:ext xmlns:c16="http://schemas.microsoft.com/office/drawing/2014/chart" uri="{C3380CC4-5D6E-409C-BE32-E72D297353CC}">
              <c16:uniqueId val="{00000001-2278-432F-9311-F8F9DA5D5189}"/>
            </c:ext>
          </c:extLst>
        </c:ser>
        <c:ser>
          <c:idx val="2"/>
          <c:order val="2"/>
          <c:tx>
            <c:strRef>
              <c:f>Sheet1!$D$1</c:f>
              <c:strCache>
                <c:ptCount val="1"/>
                <c:pt idx="0">
                  <c:v>March'19</c:v>
                </c:pt>
              </c:strCache>
            </c:strRef>
          </c:tx>
          <c:spPr>
            <a:solidFill>
              <a:schemeClr val="accent5">
                <a:tint val="6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Sheet1!$D$2</c:f>
            </c:numRef>
          </c:val>
          <c:extLst>
            <c:ext xmlns:c16="http://schemas.microsoft.com/office/drawing/2014/chart" uri="{C3380CC4-5D6E-409C-BE32-E72D297353CC}">
              <c16:uniqueId val="{00000002-2278-432F-9311-F8F9DA5D5189}"/>
            </c:ext>
          </c:extLst>
        </c:ser>
        <c:ser>
          <c:idx val="3"/>
          <c:order val="3"/>
          <c:tx>
            <c:strRef>
              <c:f>Sheet1!$E$1</c:f>
              <c:strCache>
                <c:ptCount val="1"/>
                <c:pt idx="0">
                  <c:v>March'20</c:v>
                </c:pt>
              </c:strCache>
            </c:strRef>
          </c:tx>
          <c:spPr>
            <a:solidFill>
              <a:schemeClr val="accent5">
                <a:tint val="8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Sheet1!$E$2</c:f>
              <c:numCache>
                <c:formatCode>General</c:formatCode>
                <c:ptCount val="1"/>
                <c:pt idx="0">
                  <c:v>33.67</c:v>
                </c:pt>
              </c:numCache>
            </c:numRef>
          </c:val>
          <c:extLst>
            <c:ext xmlns:c16="http://schemas.microsoft.com/office/drawing/2014/chart" uri="{C3380CC4-5D6E-409C-BE32-E72D297353CC}">
              <c16:uniqueId val="{00000003-2278-432F-9311-F8F9DA5D5189}"/>
            </c:ext>
          </c:extLst>
        </c:ser>
        <c:ser>
          <c:idx val="4"/>
          <c:order val="4"/>
          <c:tx>
            <c:strRef>
              <c:f>Sheet1!$F$1</c:f>
              <c:strCache>
                <c:ptCount val="1"/>
                <c:pt idx="0">
                  <c:v>March'21</c:v>
                </c:pt>
              </c:strCache>
            </c:strRef>
          </c:tx>
          <c:spPr>
            <a:solidFill>
              <a:schemeClr val="accent5">
                <a:tint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Sheet1!$F$2</c:f>
              <c:numCache>
                <c:formatCode>General</c:formatCode>
                <c:ptCount val="1"/>
                <c:pt idx="0">
                  <c:v>26.23</c:v>
                </c:pt>
              </c:numCache>
            </c:numRef>
          </c:val>
          <c:extLst>
            <c:ext xmlns:c16="http://schemas.microsoft.com/office/drawing/2014/chart" uri="{C3380CC4-5D6E-409C-BE32-E72D297353CC}">
              <c16:uniqueId val="{00000004-2278-432F-9311-F8F9DA5D5189}"/>
            </c:ext>
          </c:extLst>
        </c:ser>
        <c:ser>
          <c:idx val="5"/>
          <c:order val="5"/>
          <c:tx>
            <c:strRef>
              <c:f>Sheet1!$G$1</c:f>
              <c:strCache>
                <c:ptCount val="1"/>
                <c:pt idx="0">
                  <c:v>March'22</c:v>
                </c:pt>
              </c:strCache>
            </c:strRef>
          </c:tx>
          <c:spPr>
            <a:solidFill>
              <a:schemeClr val="accent5">
                <a:shade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Sheet1!$G$2</c:f>
              <c:numCache>
                <c:formatCode>General</c:formatCode>
                <c:ptCount val="1"/>
                <c:pt idx="0">
                  <c:v>35.81</c:v>
                </c:pt>
              </c:numCache>
            </c:numRef>
          </c:val>
          <c:extLst>
            <c:ext xmlns:c16="http://schemas.microsoft.com/office/drawing/2014/chart" uri="{C3380CC4-5D6E-409C-BE32-E72D297353CC}">
              <c16:uniqueId val="{00000005-2278-432F-9311-F8F9DA5D5189}"/>
            </c:ext>
          </c:extLst>
        </c:ser>
        <c:ser>
          <c:idx val="6"/>
          <c:order val="6"/>
          <c:tx>
            <c:strRef>
              <c:f>Sheet1!$H$1</c:f>
              <c:strCache>
                <c:ptCount val="1"/>
                <c:pt idx="0">
                  <c:v>March'23</c:v>
                </c:pt>
              </c:strCache>
            </c:strRef>
          </c:tx>
          <c:spPr>
            <a:solidFill>
              <a:schemeClr val="accent5">
                <a:shade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Sheet1!$H$2</c:f>
              <c:numCache>
                <c:formatCode>General</c:formatCode>
                <c:ptCount val="1"/>
                <c:pt idx="0">
                  <c:v>44.14</c:v>
                </c:pt>
              </c:numCache>
            </c:numRef>
          </c:val>
          <c:extLst>
            <c:ext xmlns:c16="http://schemas.microsoft.com/office/drawing/2014/chart" uri="{C3380CC4-5D6E-409C-BE32-E72D297353CC}">
              <c16:uniqueId val="{00000006-2278-432F-9311-F8F9DA5D5189}"/>
            </c:ext>
          </c:extLst>
        </c:ser>
        <c:ser>
          <c:idx val="7"/>
          <c:order val="7"/>
          <c:tx>
            <c:strRef>
              <c:f>Sheet1!$I$1</c:f>
              <c:strCache>
                <c:ptCount val="1"/>
                <c:pt idx="0">
                  <c:v>March'24</c:v>
                </c:pt>
              </c:strCache>
            </c:strRef>
          </c:tx>
          <c:spPr>
            <a:solidFill>
              <a:schemeClr val="accent5">
                <a:shade val="6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Sheet1!$I$2</c:f>
              <c:numCache>
                <c:formatCode>General</c:formatCode>
                <c:ptCount val="1"/>
                <c:pt idx="0">
                  <c:v>44.99</c:v>
                </c:pt>
              </c:numCache>
            </c:numRef>
          </c:val>
          <c:extLst>
            <c:ext xmlns:c16="http://schemas.microsoft.com/office/drawing/2014/chart" uri="{C3380CC4-5D6E-409C-BE32-E72D297353CC}">
              <c16:uniqueId val="{00000007-2278-432F-9311-F8F9DA5D5189}"/>
            </c:ext>
          </c:extLst>
        </c:ser>
        <c:ser>
          <c:idx val="8"/>
          <c:order val="8"/>
          <c:tx>
            <c:strRef>
              <c:f>Sheet1!$J$1</c:f>
              <c:strCache>
                <c:ptCount val="1"/>
                <c:pt idx="0">
                  <c:v>March'25</c:v>
                </c:pt>
              </c:strCache>
            </c:strRef>
          </c:tx>
          <c:spPr>
            <a:solidFill>
              <a:schemeClr val="accent5">
                <a:shade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Sales in Lakh kg/day</c:v>
                </c:pt>
              </c:strCache>
            </c:strRef>
          </c:cat>
          <c:val>
            <c:numRef>
              <c:f>Sheet1!$J$2</c:f>
              <c:numCache>
                <c:formatCode>0.00</c:formatCode>
                <c:ptCount val="1"/>
                <c:pt idx="0">
                  <c:v>47.7</c:v>
                </c:pt>
              </c:numCache>
            </c:numRef>
          </c:val>
          <c:extLst>
            <c:ext xmlns:c16="http://schemas.microsoft.com/office/drawing/2014/chart" uri="{C3380CC4-5D6E-409C-BE32-E72D297353CC}">
              <c16:uniqueId val="{00000008-2278-432F-9311-F8F9DA5D5189}"/>
            </c:ext>
          </c:extLst>
        </c:ser>
        <c:ser>
          <c:idx val="9"/>
          <c:order val="9"/>
          <c:tx>
            <c:strRef>
              <c:f>Sheet1!$K$1</c:f>
              <c:strCache>
                <c:ptCount val="1"/>
                <c:pt idx="0">
                  <c:v>March'26</c:v>
                </c:pt>
              </c:strCache>
            </c:strRef>
          </c:tx>
          <c:spPr>
            <a:solidFill>
              <a:schemeClr val="accent5">
                <a:shade val="42000"/>
              </a:schemeClr>
            </a:solidFill>
            <a:ln>
              <a:noFill/>
            </a:ln>
            <a:effectLst/>
          </c:spPr>
          <c:invertIfNegative val="0"/>
          <c:cat>
            <c:strRef>
              <c:f>Sheet1!$A$2</c:f>
              <c:strCache>
                <c:ptCount val="1"/>
                <c:pt idx="0">
                  <c:v>Sales in Lakh kg/day</c:v>
                </c:pt>
              </c:strCache>
            </c:strRef>
          </c:cat>
          <c:val>
            <c:numRef>
              <c:f>Sheet1!$K$2</c:f>
              <c:numCache>
                <c:formatCode>0.00</c:formatCode>
                <c:ptCount val="1"/>
                <c:pt idx="0">
                  <c:v>50.2</c:v>
                </c:pt>
              </c:numCache>
            </c:numRef>
          </c:val>
          <c:extLst>
            <c:ext xmlns:c16="http://schemas.microsoft.com/office/drawing/2014/chart" uri="{C3380CC4-5D6E-409C-BE32-E72D297353CC}">
              <c16:uniqueId val="{00000000-F028-4EEE-AD33-0242742969A0}"/>
            </c:ext>
          </c:extLst>
        </c:ser>
        <c:dLbls>
          <c:showLegendKey val="0"/>
          <c:showVal val="0"/>
          <c:showCatName val="0"/>
          <c:showSerName val="0"/>
          <c:showPercent val="0"/>
          <c:showBubbleSize val="0"/>
        </c:dLbls>
        <c:gapWidth val="219"/>
        <c:overlap val="-27"/>
        <c:axId val="384609272"/>
        <c:axId val="225964792"/>
      </c:barChart>
      <c:catAx>
        <c:axId val="38460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5964792"/>
        <c:crosses val="autoZero"/>
        <c:auto val="1"/>
        <c:lblAlgn val="ctr"/>
        <c:lblOffset val="100"/>
        <c:noMultiLvlLbl val="0"/>
      </c:catAx>
      <c:valAx>
        <c:axId val="225964792"/>
        <c:scaling>
          <c:orientation val="minMax"/>
        </c:scaling>
        <c:delete val="1"/>
        <c:axPos val="l"/>
        <c:numFmt formatCode="General" sourceLinked="1"/>
        <c:majorTickMark val="none"/>
        <c:minorTickMark val="none"/>
        <c:tickLblPos val="nextTo"/>
        <c:crossAx val="384609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1">
                    <a:tint val="43000"/>
                  </a:schemeClr>
                </a:gs>
                <a:gs pos="75000">
                  <a:schemeClr val="accent1">
                    <a:tint val="43000"/>
                    <a:lumMod val="60000"/>
                    <a:lumOff val="40000"/>
                  </a:schemeClr>
                </a:gs>
                <a:gs pos="51000">
                  <a:schemeClr val="accent1">
                    <a:tint val="43000"/>
                    <a:alpha val="75000"/>
                  </a:schemeClr>
                </a:gs>
                <a:gs pos="100000">
                  <a:schemeClr val="accent1">
                    <a:tint val="4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Sheet1!$B$2</c:f>
            </c:numRef>
          </c:val>
          <c:extLst>
            <c:ext xmlns:c16="http://schemas.microsoft.com/office/drawing/2014/chart" uri="{C3380CC4-5D6E-409C-BE32-E72D297353CC}">
              <c16:uniqueId val="{00000000-800F-47F9-8935-F0F32E2D4115}"/>
            </c:ext>
          </c:extLst>
        </c:ser>
        <c:ser>
          <c:idx val="1"/>
          <c:order val="1"/>
          <c:tx>
            <c:strRef>
              <c:f>Sheet1!$C$1</c:f>
              <c:strCache>
                <c:ptCount val="1"/>
                <c:pt idx="0">
                  <c:v>March'18</c:v>
                </c:pt>
              </c:strCache>
            </c:strRef>
          </c:tx>
          <c:spPr>
            <a:gradFill flip="none" rotWithShape="1">
              <a:gsLst>
                <a:gs pos="0">
                  <a:schemeClr val="accent1">
                    <a:tint val="56000"/>
                  </a:schemeClr>
                </a:gs>
                <a:gs pos="75000">
                  <a:schemeClr val="accent1">
                    <a:tint val="56000"/>
                    <a:lumMod val="60000"/>
                    <a:lumOff val="40000"/>
                  </a:schemeClr>
                </a:gs>
                <a:gs pos="51000">
                  <a:schemeClr val="accent1">
                    <a:tint val="56000"/>
                    <a:alpha val="75000"/>
                  </a:schemeClr>
                </a:gs>
                <a:gs pos="100000">
                  <a:schemeClr val="accent1">
                    <a:tint val="5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Sheet1!$C$2</c:f>
            </c:numRef>
          </c:val>
          <c:extLst>
            <c:ext xmlns:c16="http://schemas.microsoft.com/office/drawing/2014/chart" uri="{C3380CC4-5D6E-409C-BE32-E72D297353CC}">
              <c16:uniqueId val="{00000001-800F-47F9-8935-F0F32E2D4115}"/>
            </c:ext>
          </c:extLst>
        </c:ser>
        <c:ser>
          <c:idx val="2"/>
          <c:order val="2"/>
          <c:tx>
            <c:strRef>
              <c:f>Sheet1!$D$1</c:f>
              <c:strCache>
                <c:ptCount val="1"/>
                <c:pt idx="0">
                  <c:v>March'19</c:v>
                </c:pt>
              </c:strCache>
            </c:strRef>
          </c:tx>
          <c:spPr>
            <a:gradFill flip="none" rotWithShape="1">
              <a:gsLst>
                <a:gs pos="0">
                  <a:schemeClr val="accent1">
                    <a:tint val="69000"/>
                  </a:schemeClr>
                </a:gs>
                <a:gs pos="75000">
                  <a:schemeClr val="accent1">
                    <a:tint val="69000"/>
                    <a:lumMod val="60000"/>
                    <a:lumOff val="40000"/>
                  </a:schemeClr>
                </a:gs>
                <a:gs pos="51000">
                  <a:schemeClr val="accent1">
                    <a:tint val="69000"/>
                    <a:alpha val="75000"/>
                  </a:schemeClr>
                </a:gs>
                <a:gs pos="100000">
                  <a:schemeClr val="accent1">
                    <a:tint val="6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Sheet1!$D$2</c:f>
            </c:numRef>
          </c:val>
          <c:extLst>
            <c:ext xmlns:c16="http://schemas.microsoft.com/office/drawing/2014/chart" uri="{C3380CC4-5D6E-409C-BE32-E72D297353CC}">
              <c16:uniqueId val="{00000002-800F-47F9-8935-F0F32E2D4115}"/>
            </c:ext>
          </c:extLst>
        </c:ser>
        <c:ser>
          <c:idx val="3"/>
          <c:order val="3"/>
          <c:tx>
            <c:strRef>
              <c:f>Sheet1!$E$1</c:f>
              <c:strCache>
                <c:ptCount val="1"/>
                <c:pt idx="0">
                  <c:v>March'20</c:v>
                </c:pt>
              </c:strCache>
            </c:strRef>
          </c:tx>
          <c:spPr>
            <a:gradFill flip="none" rotWithShape="1">
              <a:gsLst>
                <a:gs pos="0">
                  <a:schemeClr val="accent1">
                    <a:tint val="81000"/>
                  </a:schemeClr>
                </a:gs>
                <a:gs pos="75000">
                  <a:schemeClr val="accent1">
                    <a:tint val="81000"/>
                    <a:lumMod val="60000"/>
                    <a:lumOff val="40000"/>
                  </a:schemeClr>
                </a:gs>
                <a:gs pos="51000">
                  <a:schemeClr val="accent1">
                    <a:tint val="81000"/>
                    <a:alpha val="75000"/>
                  </a:schemeClr>
                </a:gs>
                <a:gs pos="100000">
                  <a:schemeClr val="accent1">
                    <a:tint val="8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Sheet1!$E$2</c:f>
              <c:numCache>
                <c:formatCode>_(* #,##0_);_(* \(#,##0\);_(* "-"??_);_(@_)</c:formatCode>
                <c:ptCount val="1"/>
                <c:pt idx="0">
                  <c:v>26150</c:v>
                </c:pt>
              </c:numCache>
            </c:numRef>
          </c:val>
          <c:extLst>
            <c:ext xmlns:c16="http://schemas.microsoft.com/office/drawing/2014/chart" uri="{C3380CC4-5D6E-409C-BE32-E72D297353CC}">
              <c16:uniqueId val="{00000003-800F-47F9-8935-F0F32E2D4115}"/>
            </c:ext>
          </c:extLst>
        </c:ser>
        <c:ser>
          <c:idx val="4"/>
          <c:order val="4"/>
          <c:tx>
            <c:strRef>
              <c:f>Sheet1!$F$1</c:f>
              <c:strCache>
                <c:ptCount val="1"/>
                <c:pt idx="0">
                  <c:v>March'21</c:v>
                </c:pt>
              </c:strCache>
            </c:strRef>
          </c:tx>
          <c:spPr>
            <a:gradFill flip="none" rotWithShape="1">
              <a:gsLst>
                <a:gs pos="0">
                  <a:schemeClr val="accent1">
                    <a:tint val="94000"/>
                  </a:schemeClr>
                </a:gs>
                <a:gs pos="75000">
                  <a:schemeClr val="accent1">
                    <a:tint val="94000"/>
                    <a:lumMod val="60000"/>
                    <a:lumOff val="40000"/>
                  </a:schemeClr>
                </a:gs>
                <a:gs pos="51000">
                  <a:schemeClr val="accent1">
                    <a:tint val="94000"/>
                    <a:alpha val="75000"/>
                  </a:schemeClr>
                </a:gs>
                <a:gs pos="100000">
                  <a:schemeClr val="accent1">
                    <a:tint val="9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Sheet1!$F$2</c:f>
              <c:numCache>
                <c:formatCode>_(* #,##0_);_(* \(#,##0\);_(* "-"??_);_(@_)</c:formatCode>
                <c:ptCount val="1"/>
                <c:pt idx="0">
                  <c:v>26760</c:v>
                </c:pt>
              </c:numCache>
            </c:numRef>
          </c:val>
          <c:extLst>
            <c:ext xmlns:c16="http://schemas.microsoft.com/office/drawing/2014/chart" uri="{C3380CC4-5D6E-409C-BE32-E72D297353CC}">
              <c16:uniqueId val="{00000004-800F-47F9-8935-F0F32E2D4115}"/>
            </c:ext>
          </c:extLst>
        </c:ser>
        <c:ser>
          <c:idx val="5"/>
          <c:order val="5"/>
          <c:tx>
            <c:strRef>
              <c:f>Sheet1!$G$1</c:f>
              <c:strCache>
                <c:ptCount val="1"/>
                <c:pt idx="0">
                  <c:v>March'22</c:v>
                </c:pt>
              </c:strCache>
            </c:strRef>
          </c:tx>
          <c:spPr>
            <a:gradFill flip="none" rotWithShape="1">
              <a:gsLst>
                <a:gs pos="0">
                  <a:schemeClr val="accent1">
                    <a:shade val="93000"/>
                  </a:schemeClr>
                </a:gs>
                <a:gs pos="75000">
                  <a:schemeClr val="accent1">
                    <a:shade val="93000"/>
                    <a:lumMod val="60000"/>
                    <a:lumOff val="40000"/>
                  </a:schemeClr>
                </a:gs>
                <a:gs pos="51000">
                  <a:schemeClr val="accent1">
                    <a:shade val="93000"/>
                    <a:alpha val="75000"/>
                  </a:schemeClr>
                </a:gs>
                <a:gs pos="100000">
                  <a:schemeClr val="accent1">
                    <a:shade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Sheet1!$G$2</c:f>
              <c:numCache>
                <c:formatCode>_(* #,##0_);_(* \(#,##0\);_(* "-"??_);_(@_)</c:formatCode>
                <c:ptCount val="1"/>
                <c:pt idx="0">
                  <c:v>27284</c:v>
                </c:pt>
              </c:numCache>
            </c:numRef>
          </c:val>
          <c:extLst>
            <c:ext xmlns:c16="http://schemas.microsoft.com/office/drawing/2014/chart" uri="{C3380CC4-5D6E-409C-BE32-E72D297353CC}">
              <c16:uniqueId val="{00000005-800F-47F9-8935-F0F32E2D4115}"/>
            </c:ext>
          </c:extLst>
        </c:ser>
        <c:ser>
          <c:idx val="6"/>
          <c:order val="6"/>
          <c:tx>
            <c:strRef>
              <c:f>Sheet1!$H$1</c:f>
              <c:strCache>
                <c:ptCount val="1"/>
                <c:pt idx="0">
                  <c:v>March'23</c:v>
                </c:pt>
              </c:strCache>
            </c:strRef>
          </c:tx>
          <c:spPr>
            <a:gradFill flip="none" rotWithShape="1">
              <a:gsLst>
                <a:gs pos="0">
                  <a:schemeClr val="accent1">
                    <a:shade val="47000"/>
                  </a:schemeClr>
                </a:gs>
                <a:gs pos="75000">
                  <a:schemeClr val="accent1">
                    <a:shade val="47000"/>
                    <a:lumMod val="60000"/>
                    <a:lumOff val="40000"/>
                  </a:schemeClr>
                </a:gs>
                <a:gs pos="51000">
                  <a:schemeClr val="accent1">
                    <a:shade val="47000"/>
                    <a:alpha val="75000"/>
                  </a:schemeClr>
                </a:gs>
                <a:gs pos="100000">
                  <a:schemeClr val="accent1">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Sheet1!$H$2</c:f>
              <c:numCache>
                <c:formatCode>_(* #,##0_);_(* \(#,##0\);_(* "-"??_);_(@_)</c:formatCode>
                <c:ptCount val="1"/>
                <c:pt idx="0">
                  <c:v>29941</c:v>
                </c:pt>
              </c:numCache>
            </c:numRef>
          </c:val>
          <c:extLst>
            <c:ext xmlns:c16="http://schemas.microsoft.com/office/drawing/2014/chart" uri="{C3380CC4-5D6E-409C-BE32-E72D297353CC}">
              <c16:uniqueId val="{00000000-B0DE-4B95-9947-A0F30AAF257C}"/>
            </c:ext>
          </c:extLst>
        </c:ser>
        <c:ser>
          <c:idx val="7"/>
          <c:order val="7"/>
          <c:tx>
            <c:strRef>
              <c:f>Sheet1!$I$1</c:f>
              <c:strCache>
                <c:ptCount val="1"/>
                <c:pt idx="0">
                  <c:v>March'24</c:v>
                </c:pt>
              </c:strCache>
            </c:strRef>
          </c:tx>
          <c:spPr>
            <a:gradFill flip="none" rotWithShape="1">
              <a:gsLst>
                <a:gs pos="0">
                  <a:schemeClr val="accent1">
                    <a:shade val="45000"/>
                  </a:schemeClr>
                </a:gs>
                <a:gs pos="75000">
                  <a:schemeClr val="accent1">
                    <a:shade val="45000"/>
                    <a:lumMod val="60000"/>
                    <a:lumOff val="40000"/>
                  </a:schemeClr>
                </a:gs>
                <a:gs pos="51000">
                  <a:schemeClr val="accent1">
                    <a:shade val="45000"/>
                    <a:alpha val="75000"/>
                  </a:schemeClr>
                </a:gs>
                <a:gs pos="100000">
                  <a:schemeClr val="accent1">
                    <a:shade val="45000"/>
                    <a:lumMod val="20000"/>
                    <a:lumOff val="80000"/>
                    <a:alpha val="15000"/>
                  </a:schemeClr>
                </a:gs>
              </a:gsLst>
              <a:lin ang="5400000" scaled="0"/>
            </a:gradFill>
            <a:ln>
              <a:noFill/>
            </a:ln>
            <a:effectLst/>
          </c:spPr>
          <c:invertIfNegative val="0"/>
          <c:dPt>
            <c:idx val="0"/>
            <c:invertIfNegative val="0"/>
            <c:bubble3D val="0"/>
            <c:spPr>
              <a:gradFill flip="none" rotWithShape="1">
                <a:gsLst>
                  <a:gs pos="0">
                    <a:schemeClr val="accent1">
                      <a:shade val="45000"/>
                    </a:schemeClr>
                  </a:gs>
                  <a:gs pos="75000">
                    <a:schemeClr val="accent1">
                      <a:shade val="45000"/>
                      <a:lumMod val="60000"/>
                      <a:lumOff val="40000"/>
                    </a:schemeClr>
                  </a:gs>
                  <a:gs pos="51000">
                    <a:schemeClr val="accent1">
                      <a:shade val="45000"/>
                      <a:alpha val="75000"/>
                    </a:schemeClr>
                  </a:gs>
                  <a:gs pos="100000">
                    <a:schemeClr val="accent1">
                      <a:shade val="45000"/>
                      <a:lumMod val="20000"/>
                      <a:lumOff val="80000"/>
                      <a:alpha val="15000"/>
                    </a:schemeClr>
                  </a:gs>
                </a:gsLst>
                <a:lin ang="5400000" scaled="0"/>
              </a:gradFill>
              <a:ln>
                <a:noFill/>
              </a:ln>
              <a:effectLst/>
            </c:spPr>
            <c:extLst>
              <c:ext xmlns:c16="http://schemas.microsoft.com/office/drawing/2014/chart" uri="{C3380CC4-5D6E-409C-BE32-E72D297353CC}">
                <c16:uniqueId val="{00000001-D407-4D3D-A15F-8BD378D2A98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Buses</c:v>
                </c:pt>
              </c:strCache>
            </c:strRef>
          </c:cat>
          <c:val>
            <c:numRef>
              <c:f>Sheet1!$I$2</c:f>
              <c:numCache>
                <c:formatCode>_(* #,##0_);_(* \(#,##0\);_(* "-"??_);_(@_)</c:formatCode>
                <c:ptCount val="1"/>
                <c:pt idx="0">
                  <c:v>32554</c:v>
                </c:pt>
              </c:numCache>
            </c:numRef>
          </c:val>
          <c:extLst>
            <c:ext xmlns:c16="http://schemas.microsoft.com/office/drawing/2014/chart" uri="{C3380CC4-5D6E-409C-BE32-E72D297353CC}">
              <c16:uniqueId val="{00000000-D407-4D3D-A15F-8BD378D2A985}"/>
            </c:ext>
          </c:extLst>
        </c:ser>
        <c:ser>
          <c:idx val="8"/>
          <c:order val="8"/>
          <c:tx>
            <c:strRef>
              <c:f>Sheet1!$J$1</c:f>
              <c:strCache>
                <c:ptCount val="1"/>
                <c:pt idx="0">
                  <c:v>March'25</c:v>
                </c:pt>
              </c:strCache>
            </c:strRef>
          </c:tx>
          <c:spPr>
            <a:gradFill flip="none" rotWithShape="1">
              <a:gsLst>
                <a:gs pos="0">
                  <a:schemeClr val="accent1">
                    <a:shade val="44000"/>
                  </a:schemeClr>
                </a:gs>
                <a:gs pos="75000">
                  <a:schemeClr val="accent1">
                    <a:shade val="44000"/>
                    <a:lumMod val="60000"/>
                    <a:lumOff val="40000"/>
                  </a:schemeClr>
                </a:gs>
                <a:gs pos="51000">
                  <a:schemeClr val="accent1">
                    <a:shade val="44000"/>
                    <a:alpha val="75000"/>
                  </a:schemeClr>
                </a:gs>
                <a:gs pos="100000">
                  <a:schemeClr val="accent1">
                    <a:shade val="44000"/>
                    <a:lumMod val="20000"/>
                    <a:lumOff val="80000"/>
                    <a:alpha val="15000"/>
                  </a:schemeClr>
                </a:gs>
              </a:gsLst>
              <a:lin ang="5400000" scaled="0"/>
            </a:gradFill>
            <a:ln>
              <a:noFill/>
            </a:ln>
            <a:effectLst/>
          </c:spPr>
          <c:invertIfNegative val="0"/>
          <c:cat>
            <c:strRef>
              <c:f>Sheet1!$A$2</c:f>
              <c:strCache>
                <c:ptCount val="1"/>
                <c:pt idx="0">
                  <c:v>Buses</c:v>
                </c:pt>
              </c:strCache>
            </c:strRef>
          </c:cat>
          <c:val>
            <c:numRef>
              <c:f>Sheet1!$J$2</c:f>
              <c:numCache>
                <c:formatCode>_(* #,##0_);_(* \(#,##0\);_(* "-"??_);_(@_)</c:formatCode>
                <c:ptCount val="1"/>
                <c:pt idx="0">
                  <c:v>36134</c:v>
                </c:pt>
              </c:numCache>
            </c:numRef>
          </c:val>
          <c:extLst>
            <c:ext xmlns:c16="http://schemas.microsoft.com/office/drawing/2014/chart" uri="{C3380CC4-5D6E-409C-BE32-E72D297353CC}">
              <c16:uniqueId val="{00000002-75C4-45CC-BBF8-7D7EFD535DCA}"/>
            </c:ext>
          </c:extLst>
        </c:ser>
        <c:ser>
          <c:idx val="9"/>
          <c:order val="9"/>
          <c:tx>
            <c:strRef>
              <c:f>Sheet1!$K$1</c:f>
              <c:strCache>
                <c:ptCount val="1"/>
                <c:pt idx="0">
                  <c:v>March'26</c:v>
                </c:pt>
              </c:strCache>
            </c:strRef>
          </c:tx>
          <c:spPr>
            <a:gradFill flip="none" rotWithShape="1">
              <a:gsLst>
                <a:gs pos="0">
                  <a:schemeClr val="accent1">
                    <a:shade val="42000"/>
                  </a:schemeClr>
                </a:gs>
                <a:gs pos="75000">
                  <a:schemeClr val="accent1">
                    <a:shade val="42000"/>
                    <a:lumMod val="60000"/>
                    <a:lumOff val="40000"/>
                  </a:schemeClr>
                </a:gs>
                <a:gs pos="51000">
                  <a:schemeClr val="accent1">
                    <a:shade val="42000"/>
                    <a:alpha val="75000"/>
                  </a:schemeClr>
                </a:gs>
                <a:gs pos="100000">
                  <a:schemeClr val="accent1">
                    <a:shade val="42000"/>
                    <a:lumMod val="20000"/>
                    <a:lumOff val="80000"/>
                    <a:alpha val="15000"/>
                  </a:schemeClr>
                </a:gs>
              </a:gsLst>
              <a:lin ang="5400000" scaled="0"/>
            </a:gradFill>
            <a:ln>
              <a:noFill/>
            </a:ln>
            <a:effectLst/>
          </c:spPr>
          <c:invertIfNegative val="0"/>
          <c:cat>
            <c:strRef>
              <c:f>Sheet1!$A$2</c:f>
              <c:strCache>
                <c:ptCount val="1"/>
                <c:pt idx="0">
                  <c:v>Buses</c:v>
                </c:pt>
              </c:strCache>
            </c:strRef>
          </c:cat>
          <c:val>
            <c:numRef>
              <c:f>Sheet1!$K$2</c:f>
              <c:numCache>
                <c:formatCode>#,##0</c:formatCode>
                <c:ptCount val="1"/>
                <c:pt idx="0">
                  <c:v>47955</c:v>
                </c:pt>
              </c:numCache>
            </c:numRef>
          </c:val>
          <c:extLst>
            <c:ext xmlns:c16="http://schemas.microsoft.com/office/drawing/2014/chart" uri="{C3380CC4-5D6E-409C-BE32-E72D297353CC}">
              <c16:uniqueId val="{00000002-2E14-468E-9285-B79B54888423}"/>
            </c:ext>
          </c:extLst>
        </c:ser>
        <c:dLbls>
          <c:showLegendKey val="0"/>
          <c:showVal val="0"/>
          <c:showCatName val="0"/>
          <c:showSerName val="0"/>
          <c:showPercent val="0"/>
          <c:showBubbleSize val="0"/>
        </c:dLbls>
        <c:gapWidth val="355"/>
        <c:overlap val="-70"/>
        <c:axId val="383711632"/>
        <c:axId val="383710848"/>
      </c:barChart>
      <c:catAx>
        <c:axId val="3837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0848"/>
        <c:crosses val="autoZero"/>
        <c:auto val="1"/>
        <c:lblAlgn val="ctr"/>
        <c:lblOffset val="100"/>
        <c:noMultiLvlLbl val="0"/>
      </c:catAx>
      <c:valAx>
        <c:axId val="383710848"/>
        <c:scaling>
          <c:orientation val="minMax"/>
        </c:scaling>
        <c:delete val="1"/>
        <c:axPos val="l"/>
        <c:numFmt formatCode="_(* #,##0_);_(* \(#,##0\);_(* &quot;-&quot;??_);_(@_)" sourceLinked="1"/>
        <c:majorTickMark val="none"/>
        <c:minorTickMark val="none"/>
        <c:tickLblPos val="nextTo"/>
        <c:crossAx val="383711632"/>
        <c:crosses val="autoZero"/>
        <c:crossBetween val="between"/>
      </c:valAx>
      <c:spPr>
        <a:noFill/>
        <a:ln>
          <a:noFill/>
        </a:ln>
        <a:effectLst/>
      </c:spPr>
    </c:plotArea>
    <c:legend>
      <c:legendPos val="b"/>
      <c:layout>
        <c:manualLayout>
          <c:xMode val="edge"/>
          <c:yMode val="edge"/>
          <c:x val="0"/>
          <c:y val="0.77692317005071154"/>
          <c:w val="1"/>
          <c:h val="0.17817553101207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6692336146887714E-2"/>
          <c:y val="5.4054054054054057E-2"/>
          <c:w val="0.94661532770622459"/>
          <c:h val="0.70193374476839043"/>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3000"/>
                  </a:schemeClr>
                </a:gs>
                <a:gs pos="75000">
                  <a:schemeClr val="accent3">
                    <a:tint val="43000"/>
                    <a:lumMod val="60000"/>
                    <a:lumOff val="40000"/>
                  </a:schemeClr>
                </a:gs>
                <a:gs pos="51000">
                  <a:schemeClr val="accent3">
                    <a:tint val="43000"/>
                    <a:alpha val="75000"/>
                  </a:schemeClr>
                </a:gs>
                <a:gs pos="100000">
                  <a:schemeClr val="accent3">
                    <a:tint val="4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Sheet1!$B$2</c:f>
            </c:numRef>
          </c:val>
          <c:extLst>
            <c:ext xmlns:c16="http://schemas.microsoft.com/office/drawing/2014/chart" uri="{C3380CC4-5D6E-409C-BE32-E72D297353CC}">
              <c16:uniqueId val="{00000000-E5A6-401F-9C7E-6EE1A27058DF}"/>
            </c:ext>
          </c:extLst>
        </c:ser>
        <c:ser>
          <c:idx val="1"/>
          <c:order val="1"/>
          <c:tx>
            <c:strRef>
              <c:f>Sheet1!$C$1</c:f>
              <c:strCache>
                <c:ptCount val="1"/>
                <c:pt idx="0">
                  <c:v>March'18</c:v>
                </c:pt>
              </c:strCache>
            </c:strRef>
          </c:tx>
          <c:spPr>
            <a:gradFill flip="none" rotWithShape="1">
              <a:gsLst>
                <a:gs pos="0">
                  <a:schemeClr val="accent3">
                    <a:tint val="56000"/>
                  </a:schemeClr>
                </a:gs>
                <a:gs pos="75000">
                  <a:schemeClr val="accent3">
                    <a:tint val="56000"/>
                    <a:lumMod val="60000"/>
                    <a:lumOff val="40000"/>
                  </a:schemeClr>
                </a:gs>
                <a:gs pos="51000">
                  <a:schemeClr val="accent3">
                    <a:tint val="56000"/>
                    <a:alpha val="75000"/>
                  </a:schemeClr>
                </a:gs>
                <a:gs pos="100000">
                  <a:schemeClr val="accent3">
                    <a:tint val="5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Sheet1!$C$2</c:f>
            </c:numRef>
          </c:val>
          <c:extLst>
            <c:ext xmlns:c16="http://schemas.microsoft.com/office/drawing/2014/chart" uri="{C3380CC4-5D6E-409C-BE32-E72D297353CC}">
              <c16:uniqueId val="{00000001-E5A6-401F-9C7E-6EE1A27058DF}"/>
            </c:ext>
          </c:extLst>
        </c:ser>
        <c:ser>
          <c:idx val="2"/>
          <c:order val="2"/>
          <c:tx>
            <c:strRef>
              <c:f>Sheet1!$D$1</c:f>
              <c:strCache>
                <c:ptCount val="1"/>
                <c:pt idx="0">
                  <c:v>March'19</c:v>
                </c:pt>
              </c:strCache>
            </c:strRef>
          </c:tx>
          <c:spPr>
            <a:gradFill flip="none" rotWithShape="1">
              <a:gsLst>
                <a:gs pos="0">
                  <a:schemeClr val="accent3">
                    <a:tint val="69000"/>
                  </a:schemeClr>
                </a:gs>
                <a:gs pos="75000">
                  <a:schemeClr val="accent3">
                    <a:tint val="69000"/>
                    <a:lumMod val="60000"/>
                    <a:lumOff val="40000"/>
                  </a:schemeClr>
                </a:gs>
                <a:gs pos="51000">
                  <a:schemeClr val="accent3">
                    <a:tint val="69000"/>
                    <a:alpha val="75000"/>
                  </a:schemeClr>
                </a:gs>
                <a:gs pos="100000">
                  <a:schemeClr val="accent3">
                    <a:tint val="6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Sheet1!$D$2</c:f>
            </c:numRef>
          </c:val>
          <c:extLst>
            <c:ext xmlns:c16="http://schemas.microsoft.com/office/drawing/2014/chart" uri="{C3380CC4-5D6E-409C-BE32-E72D297353CC}">
              <c16:uniqueId val="{00000002-E5A6-401F-9C7E-6EE1A27058DF}"/>
            </c:ext>
          </c:extLst>
        </c:ser>
        <c:ser>
          <c:idx val="3"/>
          <c:order val="3"/>
          <c:tx>
            <c:strRef>
              <c:f>Sheet1!$E$1</c:f>
              <c:strCache>
                <c:ptCount val="1"/>
                <c:pt idx="0">
                  <c:v>March'20</c:v>
                </c:pt>
              </c:strCache>
            </c:strRef>
          </c:tx>
          <c:spPr>
            <a:gradFill flip="none" rotWithShape="1">
              <a:gsLst>
                <a:gs pos="0">
                  <a:schemeClr val="accent3">
                    <a:tint val="81000"/>
                  </a:schemeClr>
                </a:gs>
                <a:gs pos="75000">
                  <a:schemeClr val="accent3">
                    <a:tint val="81000"/>
                    <a:lumMod val="60000"/>
                    <a:lumOff val="40000"/>
                  </a:schemeClr>
                </a:gs>
                <a:gs pos="51000">
                  <a:schemeClr val="accent3">
                    <a:tint val="81000"/>
                    <a:alpha val="75000"/>
                  </a:schemeClr>
                </a:gs>
                <a:gs pos="100000">
                  <a:schemeClr val="accent3">
                    <a:tint val="8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Sheet1!$E$2</c:f>
              <c:numCache>
                <c:formatCode>_(* #,##0_);_(* \(#,##0\);_(* "-"??_);_(@_)</c:formatCode>
                <c:ptCount val="1"/>
                <c:pt idx="0">
                  <c:v>478372</c:v>
                </c:pt>
              </c:numCache>
            </c:numRef>
          </c:val>
          <c:extLst>
            <c:ext xmlns:c16="http://schemas.microsoft.com/office/drawing/2014/chart" uri="{C3380CC4-5D6E-409C-BE32-E72D297353CC}">
              <c16:uniqueId val="{00000003-E5A6-401F-9C7E-6EE1A27058DF}"/>
            </c:ext>
          </c:extLst>
        </c:ser>
        <c:ser>
          <c:idx val="4"/>
          <c:order val="4"/>
          <c:tx>
            <c:strRef>
              <c:f>Sheet1!$F$1</c:f>
              <c:strCache>
                <c:ptCount val="1"/>
                <c:pt idx="0">
                  <c:v>March'21</c:v>
                </c:pt>
              </c:strCache>
            </c:strRef>
          </c:tx>
          <c:spPr>
            <a:gradFill flip="none" rotWithShape="1">
              <a:gsLst>
                <a:gs pos="0">
                  <a:schemeClr val="accent3">
                    <a:tint val="94000"/>
                  </a:schemeClr>
                </a:gs>
                <a:gs pos="75000">
                  <a:schemeClr val="accent3">
                    <a:tint val="94000"/>
                    <a:lumMod val="60000"/>
                    <a:lumOff val="40000"/>
                  </a:schemeClr>
                </a:gs>
                <a:gs pos="51000">
                  <a:schemeClr val="accent3">
                    <a:tint val="94000"/>
                    <a:alpha val="75000"/>
                  </a:schemeClr>
                </a:gs>
                <a:gs pos="100000">
                  <a:schemeClr val="accent3">
                    <a:tint val="9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Sheet1!$F$2</c:f>
              <c:numCache>
                <c:formatCode>_(* #,##0_);_(* \(#,##0\);_(* "-"??_);_(@_)</c:formatCode>
                <c:ptCount val="1"/>
                <c:pt idx="0">
                  <c:v>490662</c:v>
                </c:pt>
              </c:numCache>
            </c:numRef>
          </c:val>
          <c:extLst>
            <c:ext xmlns:c16="http://schemas.microsoft.com/office/drawing/2014/chart" uri="{C3380CC4-5D6E-409C-BE32-E72D297353CC}">
              <c16:uniqueId val="{00000004-E5A6-401F-9C7E-6EE1A27058DF}"/>
            </c:ext>
          </c:extLst>
        </c:ser>
        <c:ser>
          <c:idx val="5"/>
          <c:order val="5"/>
          <c:tx>
            <c:strRef>
              <c:f>Sheet1!$G$1</c:f>
              <c:strCache>
                <c:ptCount val="1"/>
                <c:pt idx="0">
                  <c:v>March'22</c:v>
                </c:pt>
              </c:strCache>
            </c:strRef>
          </c:tx>
          <c:spPr>
            <a:gradFill flip="none" rotWithShape="1">
              <a:gsLst>
                <a:gs pos="0">
                  <a:schemeClr val="accent3">
                    <a:shade val="93000"/>
                  </a:schemeClr>
                </a:gs>
                <a:gs pos="75000">
                  <a:schemeClr val="accent3">
                    <a:shade val="93000"/>
                    <a:lumMod val="60000"/>
                    <a:lumOff val="40000"/>
                  </a:schemeClr>
                </a:gs>
                <a:gs pos="51000">
                  <a:schemeClr val="accent3">
                    <a:shade val="93000"/>
                    <a:alpha val="75000"/>
                  </a:schemeClr>
                </a:gs>
                <a:gs pos="100000">
                  <a:schemeClr val="accent3">
                    <a:shade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Sheet1!$G$2</c:f>
              <c:numCache>
                <c:formatCode>_(* #,##0_);_(* \(#,##0\);_(* "-"??_);_(@_)</c:formatCode>
                <c:ptCount val="1"/>
                <c:pt idx="0">
                  <c:v>534557</c:v>
                </c:pt>
              </c:numCache>
            </c:numRef>
          </c:val>
          <c:extLst>
            <c:ext xmlns:c16="http://schemas.microsoft.com/office/drawing/2014/chart" uri="{C3380CC4-5D6E-409C-BE32-E72D297353CC}">
              <c16:uniqueId val="{00000005-E5A6-401F-9C7E-6EE1A27058DF}"/>
            </c:ext>
          </c:extLst>
        </c:ser>
        <c:ser>
          <c:idx val="6"/>
          <c:order val="6"/>
          <c:tx>
            <c:strRef>
              <c:f>Sheet1!$H$1</c:f>
              <c:strCache>
                <c:ptCount val="1"/>
                <c:pt idx="0">
                  <c:v>March'23</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Sheet1!$H$2</c:f>
              <c:numCache>
                <c:formatCode>_(* #,##0_);_(* \(#,##0\);_(* "-"??_);_(@_)</c:formatCode>
                <c:ptCount val="1"/>
                <c:pt idx="0">
                  <c:v>569806</c:v>
                </c:pt>
              </c:numCache>
            </c:numRef>
          </c:val>
          <c:extLst>
            <c:ext xmlns:c16="http://schemas.microsoft.com/office/drawing/2014/chart" uri="{C3380CC4-5D6E-409C-BE32-E72D297353CC}">
              <c16:uniqueId val="{00000000-8F2B-46EC-86C2-426CEDC19EA5}"/>
            </c:ext>
          </c:extLst>
        </c:ser>
        <c:ser>
          <c:idx val="7"/>
          <c:order val="7"/>
          <c:tx>
            <c:strRef>
              <c:f>Sheet1!$I$1</c:f>
              <c:strCache>
                <c:ptCount val="1"/>
                <c:pt idx="0">
                  <c:v>March'24</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Auto/ LGV/ RTV</c:v>
                </c:pt>
              </c:strCache>
            </c:strRef>
          </c:cat>
          <c:val>
            <c:numRef>
              <c:f>Sheet1!$I$2</c:f>
              <c:numCache>
                <c:formatCode>_(* #,##0_);_(* \(#,##0\);_(* "-"??_);_(@_)</c:formatCode>
                <c:ptCount val="1"/>
                <c:pt idx="0">
                  <c:v>618654</c:v>
                </c:pt>
              </c:numCache>
            </c:numRef>
          </c:val>
          <c:extLst>
            <c:ext xmlns:c16="http://schemas.microsoft.com/office/drawing/2014/chart" uri="{C3380CC4-5D6E-409C-BE32-E72D297353CC}">
              <c16:uniqueId val="{00000000-B5F9-420B-A0F1-FC27CAA18CD3}"/>
            </c:ext>
          </c:extLst>
        </c:ser>
        <c:ser>
          <c:idx val="8"/>
          <c:order val="8"/>
          <c:tx>
            <c:strRef>
              <c:f>Sheet1!$J$1</c:f>
              <c:strCache>
                <c:ptCount val="1"/>
                <c:pt idx="0">
                  <c:v>March'25</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Auto/ LGV/ RTV</c:v>
                </c:pt>
              </c:strCache>
            </c:strRef>
          </c:cat>
          <c:val>
            <c:numRef>
              <c:f>Sheet1!$J$2</c:f>
              <c:numCache>
                <c:formatCode>_(* #,##0_);_(* \(#,##0\);_(* "-"??_);_(@_)</c:formatCode>
                <c:ptCount val="1"/>
                <c:pt idx="0">
                  <c:v>667607</c:v>
                </c:pt>
              </c:numCache>
            </c:numRef>
          </c:val>
          <c:extLst>
            <c:ext xmlns:c16="http://schemas.microsoft.com/office/drawing/2014/chart" uri="{C3380CC4-5D6E-409C-BE32-E72D297353CC}">
              <c16:uniqueId val="{00000000-330E-4E59-9691-A9997370B3C6}"/>
            </c:ext>
          </c:extLst>
        </c:ser>
        <c:ser>
          <c:idx val="9"/>
          <c:order val="9"/>
          <c:tx>
            <c:strRef>
              <c:f>Sheet1!$K$1</c:f>
              <c:strCache>
                <c:ptCount val="1"/>
                <c:pt idx="0">
                  <c:v>Mar-26</c:v>
                </c:pt>
              </c:strCache>
            </c:strRef>
          </c:tx>
          <c:spPr>
            <a:gradFill flip="none" rotWithShape="1">
              <a:gsLst>
                <a:gs pos="0">
                  <a:schemeClr val="accent3">
                    <a:shade val="42000"/>
                  </a:schemeClr>
                </a:gs>
                <a:gs pos="75000">
                  <a:schemeClr val="accent3">
                    <a:shade val="42000"/>
                    <a:lumMod val="60000"/>
                    <a:lumOff val="40000"/>
                  </a:schemeClr>
                </a:gs>
                <a:gs pos="51000">
                  <a:schemeClr val="accent3">
                    <a:shade val="42000"/>
                    <a:alpha val="75000"/>
                  </a:schemeClr>
                </a:gs>
                <a:gs pos="100000">
                  <a:schemeClr val="accent3">
                    <a:shade val="42000"/>
                    <a:lumMod val="20000"/>
                    <a:lumOff val="80000"/>
                    <a:alpha val="15000"/>
                  </a:schemeClr>
                </a:gs>
              </a:gsLst>
              <a:lin ang="5400000" scaled="0"/>
            </a:gradFill>
            <a:ln>
              <a:noFill/>
            </a:ln>
            <a:effectLst/>
          </c:spPr>
          <c:invertIfNegative val="0"/>
          <c:cat>
            <c:strRef>
              <c:f>Sheet1!$A$2</c:f>
              <c:strCache>
                <c:ptCount val="1"/>
                <c:pt idx="0">
                  <c:v>Auto/ LGV/ RTV</c:v>
                </c:pt>
              </c:strCache>
            </c:strRef>
          </c:cat>
          <c:val>
            <c:numRef>
              <c:f>Sheet1!$K$2</c:f>
              <c:numCache>
                <c:formatCode>#,##0</c:formatCode>
                <c:ptCount val="1"/>
                <c:pt idx="0">
                  <c:v>752531</c:v>
                </c:pt>
              </c:numCache>
            </c:numRef>
          </c:val>
          <c:extLst>
            <c:ext xmlns:c16="http://schemas.microsoft.com/office/drawing/2014/chart" uri="{C3380CC4-5D6E-409C-BE32-E72D297353CC}">
              <c16:uniqueId val="{00000000-151F-43BF-9F8E-218163709F82}"/>
            </c:ext>
          </c:extLst>
        </c:ser>
        <c:dLbls>
          <c:showLegendKey val="0"/>
          <c:showVal val="0"/>
          <c:showCatName val="0"/>
          <c:showSerName val="0"/>
          <c:showPercent val="0"/>
          <c:showBubbleSize val="0"/>
        </c:dLbls>
        <c:gapWidth val="355"/>
        <c:overlap val="-70"/>
        <c:axId val="383716336"/>
        <c:axId val="383712024"/>
      </c:barChart>
      <c:catAx>
        <c:axId val="38371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2024"/>
        <c:crosses val="autoZero"/>
        <c:auto val="1"/>
        <c:lblAlgn val="ctr"/>
        <c:lblOffset val="100"/>
        <c:noMultiLvlLbl val="0"/>
      </c:catAx>
      <c:valAx>
        <c:axId val="383712024"/>
        <c:scaling>
          <c:orientation val="minMax"/>
        </c:scaling>
        <c:delete val="1"/>
        <c:axPos val="l"/>
        <c:numFmt formatCode="_(* #,##0_);_(* \(#,##0\);_(* &quot;-&quot;??_);_(@_)" sourceLinked="1"/>
        <c:majorTickMark val="none"/>
        <c:minorTickMark val="none"/>
        <c:tickLblPos val="nextTo"/>
        <c:crossAx val="383716336"/>
        <c:crosses val="autoZero"/>
        <c:crossBetween val="between"/>
      </c:valAx>
      <c:spPr>
        <a:noFill/>
        <a:ln>
          <a:noFill/>
        </a:ln>
        <a:effectLst/>
      </c:spPr>
    </c:plotArea>
    <c:legend>
      <c:legendPos val="b"/>
      <c:layout>
        <c:manualLayout>
          <c:xMode val="edge"/>
          <c:yMode val="edge"/>
          <c:x val="4.8807542983915694E-2"/>
          <c:y val="0.8393857870322381"/>
          <c:w val="0.89999991265650858"/>
          <c:h val="0.102097562546994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3449862268592985E-2"/>
          <c:y val="4.2669325828011709E-2"/>
          <c:w val="0.94743593072078247"/>
          <c:h val="0.71765404718555481"/>
        </c:manualLayout>
      </c:layout>
      <c:barChart>
        <c:barDir val="col"/>
        <c:grouping val="clustered"/>
        <c:varyColors val="0"/>
        <c:ser>
          <c:idx val="0"/>
          <c:order val="0"/>
          <c:tx>
            <c:strRef>
              <c:f>Sheet1!$B$1</c:f>
              <c:strCache>
                <c:ptCount val="1"/>
                <c:pt idx="0">
                  <c:v>March'17</c:v>
                </c:pt>
              </c:strCache>
            </c:strRef>
          </c:tx>
          <c:spPr>
            <a:gradFill flip="none" rotWithShape="1">
              <a:gsLst>
                <a:gs pos="0">
                  <a:schemeClr val="accent6">
                    <a:tint val="43000"/>
                  </a:schemeClr>
                </a:gs>
                <a:gs pos="75000">
                  <a:schemeClr val="accent6">
                    <a:tint val="43000"/>
                    <a:lumMod val="60000"/>
                    <a:lumOff val="40000"/>
                  </a:schemeClr>
                </a:gs>
                <a:gs pos="51000">
                  <a:schemeClr val="accent6">
                    <a:tint val="43000"/>
                    <a:alpha val="75000"/>
                  </a:schemeClr>
                </a:gs>
                <a:gs pos="100000">
                  <a:schemeClr val="accent6">
                    <a:tint val="4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Sheet1!$B$2</c:f>
            </c:numRef>
          </c:val>
          <c:extLst>
            <c:ext xmlns:c16="http://schemas.microsoft.com/office/drawing/2014/chart" uri="{C3380CC4-5D6E-409C-BE32-E72D297353CC}">
              <c16:uniqueId val="{00000000-CE54-498E-8707-49DE7EC6FB37}"/>
            </c:ext>
          </c:extLst>
        </c:ser>
        <c:ser>
          <c:idx val="1"/>
          <c:order val="1"/>
          <c:tx>
            <c:strRef>
              <c:f>Sheet1!$C$1</c:f>
              <c:strCache>
                <c:ptCount val="1"/>
                <c:pt idx="0">
                  <c:v>March'18</c:v>
                </c:pt>
              </c:strCache>
            </c:strRef>
          </c:tx>
          <c:spPr>
            <a:gradFill flip="none" rotWithShape="1">
              <a:gsLst>
                <a:gs pos="0">
                  <a:schemeClr val="accent6">
                    <a:tint val="56000"/>
                  </a:schemeClr>
                </a:gs>
                <a:gs pos="75000">
                  <a:schemeClr val="accent6">
                    <a:tint val="56000"/>
                    <a:lumMod val="60000"/>
                    <a:lumOff val="40000"/>
                  </a:schemeClr>
                </a:gs>
                <a:gs pos="51000">
                  <a:schemeClr val="accent6">
                    <a:tint val="56000"/>
                    <a:alpha val="75000"/>
                  </a:schemeClr>
                </a:gs>
                <a:gs pos="100000">
                  <a:schemeClr val="accent6">
                    <a:tint val="5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Sheet1!$C$2</c:f>
            </c:numRef>
          </c:val>
          <c:extLst>
            <c:ext xmlns:c16="http://schemas.microsoft.com/office/drawing/2014/chart" uri="{C3380CC4-5D6E-409C-BE32-E72D297353CC}">
              <c16:uniqueId val="{00000001-CE54-498E-8707-49DE7EC6FB37}"/>
            </c:ext>
          </c:extLst>
        </c:ser>
        <c:ser>
          <c:idx val="2"/>
          <c:order val="2"/>
          <c:tx>
            <c:strRef>
              <c:f>Sheet1!$D$1</c:f>
              <c:strCache>
                <c:ptCount val="1"/>
                <c:pt idx="0">
                  <c:v>March'19</c:v>
                </c:pt>
              </c:strCache>
            </c:strRef>
          </c:tx>
          <c:spPr>
            <a:gradFill flip="none" rotWithShape="1">
              <a:gsLst>
                <a:gs pos="0">
                  <a:schemeClr val="accent6">
                    <a:tint val="69000"/>
                  </a:schemeClr>
                </a:gs>
                <a:gs pos="75000">
                  <a:schemeClr val="accent6">
                    <a:tint val="69000"/>
                    <a:lumMod val="60000"/>
                    <a:lumOff val="40000"/>
                  </a:schemeClr>
                </a:gs>
                <a:gs pos="51000">
                  <a:schemeClr val="accent6">
                    <a:tint val="69000"/>
                    <a:alpha val="75000"/>
                  </a:schemeClr>
                </a:gs>
                <a:gs pos="100000">
                  <a:schemeClr val="accent6">
                    <a:tint val="6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Sheet1!$D$2</c:f>
            </c:numRef>
          </c:val>
          <c:extLst>
            <c:ext xmlns:c16="http://schemas.microsoft.com/office/drawing/2014/chart" uri="{C3380CC4-5D6E-409C-BE32-E72D297353CC}">
              <c16:uniqueId val="{00000002-CE54-498E-8707-49DE7EC6FB37}"/>
            </c:ext>
          </c:extLst>
        </c:ser>
        <c:ser>
          <c:idx val="3"/>
          <c:order val="3"/>
          <c:tx>
            <c:strRef>
              <c:f>Sheet1!$E$1</c:f>
              <c:strCache>
                <c:ptCount val="1"/>
                <c:pt idx="0">
                  <c:v>March'20</c:v>
                </c:pt>
              </c:strCache>
            </c:strRef>
          </c:tx>
          <c:spPr>
            <a:gradFill flip="none" rotWithShape="1">
              <a:gsLst>
                <a:gs pos="0">
                  <a:schemeClr val="accent6">
                    <a:tint val="81000"/>
                  </a:schemeClr>
                </a:gs>
                <a:gs pos="75000">
                  <a:schemeClr val="accent6">
                    <a:tint val="81000"/>
                    <a:lumMod val="60000"/>
                    <a:lumOff val="40000"/>
                  </a:schemeClr>
                </a:gs>
                <a:gs pos="51000">
                  <a:schemeClr val="accent6">
                    <a:tint val="81000"/>
                    <a:alpha val="75000"/>
                  </a:schemeClr>
                </a:gs>
                <a:gs pos="100000">
                  <a:schemeClr val="accent6">
                    <a:tint val="8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Sheet1!$E$2</c:f>
              <c:numCache>
                <c:formatCode>_(* #,##0_);_(* \(#,##0\);_(* "-"??_);_(@_)</c:formatCode>
                <c:ptCount val="1"/>
                <c:pt idx="0">
                  <c:v>794800</c:v>
                </c:pt>
              </c:numCache>
            </c:numRef>
          </c:val>
          <c:extLst>
            <c:ext xmlns:c16="http://schemas.microsoft.com/office/drawing/2014/chart" uri="{C3380CC4-5D6E-409C-BE32-E72D297353CC}">
              <c16:uniqueId val="{00000003-CE54-498E-8707-49DE7EC6FB37}"/>
            </c:ext>
          </c:extLst>
        </c:ser>
        <c:ser>
          <c:idx val="4"/>
          <c:order val="4"/>
          <c:tx>
            <c:strRef>
              <c:f>Sheet1!$F$1</c:f>
              <c:strCache>
                <c:ptCount val="1"/>
                <c:pt idx="0">
                  <c:v>March'21</c:v>
                </c:pt>
              </c:strCache>
            </c:strRef>
          </c:tx>
          <c:spPr>
            <a:gradFill flip="none" rotWithShape="1">
              <a:gsLst>
                <a:gs pos="0">
                  <a:schemeClr val="accent6">
                    <a:tint val="94000"/>
                  </a:schemeClr>
                </a:gs>
                <a:gs pos="75000">
                  <a:schemeClr val="accent6">
                    <a:tint val="94000"/>
                    <a:lumMod val="60000"/>
                    <a:lumOff val="40000"/>
                  </a:schemeClr>
                </a:gs>
                <a:gs pos="51000">
                  <a:schemeClr val="accent6">
                    <a:tint val="94000"/>
                    <a:alpha val="75000"/>
                  </a:schemeClr>
                </a:gs>
                <a:gs pos="100000">
                  <a:schemeClr val="accent6">
                    <a:tint val="9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Sheet1!$F$2</c:f>
              <c:numCache>
                <c:formatCode>_(* #,##0_);_(* \(#,##0\);_(* "-"??_);_(@_)</c:formatCode>
                <c:ptCount val="1"/>
                <c:pt idx="0">
                  <c:v>859170</c:v>
                </c:pt>
              </c:numCache>
            </c:numRef>
          </c:val>
          <c:extLst>
            <c:ext xmlns:c16="http://schemas.microsoft.com/office/drawing/2014/chart" uri="{C3380CC4-5D6E-409C-BE32-E72D297353CC}">
              <c16:uniqueId val="{00000004-CE54-498E-8707-49DE7EC6FB37}"/>
            </c:ext>
          </c:extLst>
        </c:ser>
        <c:ser>
          <c:idx val="5"/>
          <c:order val="5"/>
          <c:tx>
            <c:strRef>
              <c:f>Sheet1!$G$1</c:f>
              <c:strCache>
                <c:ptCount val="1"/>
                <c:pt idx="0">
                  <c:v>March'22</c:v>
                </c:pt>
              </c:strCache>
            </c:strRef>
          </c:tx>
          <c:spPr>
            <a:gradFill flip="none" rotWithShape="1">
              <a:gsLst>
                <a:gs pos="0">
                  <a:schemeClr val="accent6">
                    <a:shade val="93000"/>
                  </a:schemeClr>
                </a:gs>
                <a:gs pos="75000">
                  <a:schemeClr val="accent6">
                    <a:shade val="93000"/>
                    <a:lumMod val="60000"/>
                    <a:lumOff val="40000"/>
                  </a:schemeClr>
                </a:gs>
                <a:gs pos="51000">
                  <a:schemeClr val="accent6">
                    <a:shade val="93000"/>
                    <a:alpha val="75000"/>
                  </a:schemeClr>
                </a:gs>
                <a:gs pos="100000">
                  <a:schemeClr val="accent6">
                    <a:shade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Sheet1!$G$2</c:f>
              <c:numCache>
                <c:formatCode>_(* #,##0_);_(* \(#,##0\);_(* "-"??_);_(@_)</c:formatCode>
                <c:ptCount val="1"/>
                <c:pt idx="0">
                  <c:v>971874</c:v>
                </c:pt>
              </c:numCache>
            </c:numRef>
          </c:val>
          <c:extLst>
            <c:ext xmlns:c16="http://schemas.microsoft.com/office/drawing/2014/chart" uri="{C3380CC4-5D6E-409C-BE32-E72D297353CC}">
              <c16:uniqueId val="{00000005-CE54-498E-8707-49DE7EC6FB37}"/>
            </c:ext>
          </c:extLst>
        </c:ser>
        <c:ser>
          <c:idx val="6"/>
          <c:order val="6"/>
          <c:tx>
            <c:strRef>
              <c:f>Sheet1!$H$1</c:f>
              <c:strCache>
                <c:ptCount val="1"/>
                <c:pt idx="0">
                  <c:v>March'23</c:v>
                </c:pt>
              </c:strCache>
            </c:strRef>
          </c:tx>
          <c:spPr>
            <a:gradFill flip="none" rotWithShape="1">
              <a:gsLst>
                <a:gs pos="0">
                  <a:schemeClr val="accent6">
                    <a:shade val="47000"/>
                  </a:schemeClr>
                </a:gs>
                <a:gs pos="75000">
                  <a:schemeClr val="accent6">
                    <a:shade val="47000"/>
                    <a:lumMod val="60000"/>
                    <a:lumOff val="40000"/>
                  </a:schemeClr>
                </a:gs>
                <a:gs pos="51000">
                  <a:schemeClr val="accent6">
                    <a:shade val="47000"/>
                    <a:alpha val="75000"/>
                  </a:schemeClr>
                </a:gs>
                <a:gs pos="100000">
                  <a:schemeClr val="accent6">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Sheet1!$H$2</c:f>
              <c:numCache>
                <c:formatCode>_(* #,##0_);_(* \(#,##0\);_(* "-"??_);_(@_)</c:formatCode>
                <c:ptCount val="1"/>
                <c:pt idx="0">
                  <c:v>1103669</c:v>
                </c:pt>
              </c:numCache>
            </c:numRef>
          </c:val>
          <c:extLst>
            <c:ext xmlns:c16="http://schemas.microsoft.com/office/drawing/2014/chart" uri="{C3380CC4-5D6E-409C-BE32-E72D297353CC}">
              <c16:uniqueId val="{00000000-C9E9-4681-8B82-6E64E070380C}"/>
            </c:ext>
          </c:extLst>
        </c:ser>
        <c:ser>
          <c:idx val="7"/>
          <c:order val="7"/>
          <c:tx>
            <c:strRef>
              <c:f>Sheet1!$I$1</c:f>
              <c:strCache>
                <c:ptCount val="1"/>
                <c:pt idx="0">
                  <c:v>March'24</c:v>
                </c:pt>
              </c:strCache>
            </c:strRef>
          </c:tx>
          <c:spPr>
            <a:gradFill flip="none" rotWithShape="1">
              <a:gsLst>
                <a:gs pos="0">
                  <a:schemeClr val="accent6">
                    <a:shade val="45000"/>
                  </a:schemeClr>
                </a:gs>
                <a:gs pos="75000">
                  <a:schemeClr val="accent6">
                    <a:shade val="45000"/>
                    <a:lumMod val="60000"/>
                    <a:lumOff val="40000"/>
                  </a:schemeClr>
                </a:gs>
                <a:gs pos="51000">
                  <a:schemeClr val="accent6">
                    <a:shade val="45000"/>
                    <a:alpha val="75000"/>
                  </a:schemeClr>
                </a:gs>
                <a:gs pos="100000">
                  <a:schemeClr val="accent6">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Cars/ Taxi</c:v>
                </c:pt>
              </c:strCache>
            </c:strRef>
          </c:cat>
          <c:val>
            <c:numRef>
              <c:f>Sheet1!$I$2</c:f>
              <c:numCache>
                <c:formatCode>_(* #,##0_);_(* \(#,##0\);_(* "-"??_);_(@_)</c:formatCode>
                <c:ptCount val="1"/>
                <c:pt idx="0">
                  <c:v>1241847</c:v>
                </c:pt>
              </c:numCache>
            </c:numRef>
          </c:val>
          <c:extLst>
            <c:ext xmlns:c16="http://schemas.microsoft.com/office/drawing/2014/chart" uri="{C3380CC4-5D6E-409C-BE32-E72D297353CC}">
              <c16:uniqueId val="{00000000-4AB0-4B25-A20E-B9050E2D2C5C}"/>
            </c:ext>
          </c:extLst>
        </c:ser>
        <c:ser>
          <c:idx val="8"/>
          <c:order val="8"/>
          <c:tx>
            <c:strRef>
              <c:f>Sheet1!$J$1</c:f>
              <c:strCache>
                <c:ptCount val="1"/>
                <c:pt idx="0">
                  <c:v>March'25</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cat>
            <c:strRef>
              <c:f>Sheet1!$A$2</c:f>
              <c:strCache>
                <c:ptCount val="1"/>
                <c:pt idx="0">
                  <c:v>Cars/ Taxi</c:v>
                </c:pt>
              </c:strCache>
            </c:strRef>
          </c:cat>
          <c:val>
            <c:numRef>
              <c:f>Sheet1!$J$2</c:f>
              <c:numCache>
                <c:formatCode>_(* #,##0_);_(* \(#,##0\);_(* "-"??_);_(@_)</c:formatCode>
                <c:ptCount val="1"/>
                <c:pt idx="0">
                  <c:v>1409240</c:v>
                </c:pt>
              </c:numCache>
            </c:numRef>
          </c:val>
          <c:extLst>
            <c:ext xmlns:c16="http://schemas.microsoft.com/office/drawing/2014/chart" uri="{C3380CC4-5D6E-409C-BE32-E72D297353CC}">
              <c16:uniqueId val="{00000000-8556-4A0A-B037-A63F90F2E514}"/>
            </c:ext>
          </c:extLst>
        </c:ser>
        <c:ser>
          <c:idx val="9"/>
          <c:order val="9"/>
          <c:tx>
            <c:strRef>
              <c:f>Sheet1!$K$1</c:f>
              <c:strCache>
                <c:ptCount val="1"/>
                <c:pt idx="0">
                  <c:v>March'26</c:v>
                </c:pt>
              </c:strCache>
            </c:strRef>
          </c:tx>
          <c:spPr>
            <a:gradFill flip="none" rotWithShape="1">
              <a:gsLst>
                <a:gs pos="0">
                  <a:schemeClr val="accent6">
                    <a:shade val="42000"/>
                  </a:schemeClr>
                </a:gs>
                <a:gs pos="75000">
                  <a:schemeClr val="accent6">
                    <a:shade val="42000"/>
                    <a:lumMod val="60000"/>
                    <a:lumOff val="40000"/>
                  </a:schemeClr>
                </a:gs>
                <a:gs pos="51000">
                  <a:schemeClr val="accent6">
                    <a:shade val="42000"/>
                    <a:alpha val="75000"/>
                  </a:schemeClr>
                </a:gs>
                <a:gs pos="100000">
                  <a:schemeClr val="accent6">
                    <a:shade val="42000"/>
                    <a:lumMod val="20000"/>
                    <a:lumOff val="80000"/>
                    <a:alpha val="15000"/>
                  </a:schemeClr>
                </a:gs>
              </a:gsLst>
              <a:lin ang="5400000" scaled="0"/>
            </a:gradFill>
            <a:ln>
              <a:noFill/>
            </a:ln>
            <a:effectLst/>
          </c:spPr>
          <c:invertIfNegative val="0"/>
          <c:cat>
            <c:strRef>
              <c:f>Sheet1!$A$2</c:f>
              <c:strCache>
                <c:ptCount val="1"/>
                <c:pt idx="0">
                  <c:v>Cars/ Taxi</c:v>
                </c:pt>
              </c:strCache>
            </c:strRef>
          </c:cat>
          <c:val>
            <c:numRef>
              <c:f>Sheet1!$K$2</c:f>
              <c:numCache>
                <c:formatCode>#,##0.00</c:formatCode>
                <c:ptCount val="1"/>
                <c:pt idx="0">
                  <c:v>1588955</c:v>
                </c:pt>
              </c:numCache>
            </c:numRef>
          </c:val>
          <c:extLst>
            <c:ext xmlns:c16="http://schemas.microsoft.com/office/drawing/2014/chart" uri="{C3380CC4-5D6E-409C-BE32-E72D297353CC}">
              <c16:uniqueId val="{00000000-0805-48EC-92DF-BAE6872366C0}"/>
            </c:ext>
          </c:extLst>
        </c:ser>
        <c:dLbls>
          <c:showLegendKey val="0"/>
          <c:showVal val="0"/>
          <c:showCatName val="0"/>
          <c:showSerName val="0"/>
          <c:showPercent val="0"/>
          <c:showBubbleSize val="0"/>
        </c:dLbls>
        <c:gapWidth val="355"/>
        <c:overlap val="-70"/>
        <c:axId val="383717904"/>
        <c:axId val="383719472"/>
      </c:barChart>
      <c:catAx>
        <c:axId val="3837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9472"/>
        <c:crosses val="autoZero"/>
        <c:auto val="1"/>
        <c:lblAlgn val="ctr"/>
        <c:lblOffset val="100"/>
        <c:noMultiLvlLbl val="0"/>
      </c:catAx>
      <c:valAx>
        <c:axId val="383719472"/>
        <c:scaling>
          <c:orientation val="minMax"/>
        </c:scaling>
        <c:delete val="1"/>
        <c:axPos val="l"/>
        <c:numFmt formatCode="_(* #,##0_);_(* \(#,##0\);_(* &quot;-&quot;??_);_(@_)" sourceLinked="1"/>
        <c:majorTickMark val="none"/>
        <c:minorTickMark val="none"/>
        <c:tickLblPos val="nextTo"/>
        <c:crossAx val="383717904"/>
        <c:crosses val="autoZero"/>
        <c:crossBetween val="between"/>
      </c:valAx>
      <c:spPr>
        <a:noFill/>
        <a:ln>
          <a:noFill/>
        </a:ln>
        <a:effectLst/>
      </c:spPr>
    </c:plotArea>
    <c:legend>
      <c:legendPos val="b"/>
      <c:layout>
        <c:manualLayout>
          <c:xMode val="edge"/>
          <c:yMode val="edge"/>
          <c:x val="0"/>
          <c:y val="0.88881908489714379"/>
          <c:w val="1"/>
          <c:h val="0.111180915102856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2">
                    <a:tint val="43000"/>
                  </a:schemeClr>
                </a:gs>
                <a:gs pos="75000">
                  <a:schemeClr val="accent2">
                    <a:tint val="43000"/>
                    <a:lumMod val="60000"/>
                    <a:lumOff val="40000"/>
                  </a:schemeClr>
                </a:gs>
                <a:gs pos="51000">
                  <a:schemeClr val="accent2">
                    <a:tint val="43000"/>
                    <a:alpha val="75000"/>
                  </a:schemeClr>
                </a:gs>
                <a:gs pos="100000">
                  <a:schemeClr val="accent2">
                    <a:tint val="4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Sheet1!$B$2</c:f>
            </c:numRef>
          </c:val>
          <c:extLst>
            <c:ext xmlns:c16="http://schemas.microsoft.com/office/drawing/2014/chart" uri="{C3380CC4-5D6E-409C-BE32-E72D297353CC}">
              <c16:uniqueId val="{00000000-73E3-4ECF-B455-4DB4C4280DC0}"/>
            </c:ext>
          </c:extLst>
        </c:ser>
        <c:ser>
          <c:idx val="1"/>
          <c:order val="1"/>
          <c:tx>
            <c:strRef>
              <c:f>Sheet1!$C$1</c:f>
              <c:strCache>
                <c:ptCount val="1"/>
                <c:pt idx="0">
                  <c:v>March'18</c:v>
                </c:pt>
              </c:strCache>
            </c:strRef>
          </c:tx>
          <c:spPr>
            <a:gradFill flip="none" rotWithShape="1">
              <a:gsLst>
                <a:gs pos="0">
                  <a:schemeClr val="accent2">
                    <a:tint val="56000"/>
                  </a:schemeClr>
                </a:gs>
                <a:gs pos="75000">
                  <a:schemeClr val="accent2">
                    <a:tint val="56000"/>
                    <a:lumMod val="60000"/>
                    <a:lumOff val="40000"/>
                  </a:schemeClr>
                </a:gs>
                <a:gs pos="51000">
                  <a:schemeClr val="accent2">
                    <a:tint val="56000"/>
                    <a:alpha val="75000"/>
                  </a:schemeClr>
                </a:gs>
                <a:gs pos="100000">
                  <a:schemeClr val="accent2">
                    <a:tint val="5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Sheet1!$C$2</c:f>
            </c:numRef>
          </c:val>
          <c:extLst>
            <c:ext xmlns:c16="http://schemas.microsoft.com/office/drawing/2014/chart" uri="{C3380CC4-5D6E-409C-BE32-E72D297353CC}">
              <c16:uniqueId val="{00000001-73E3-4ECF-B455-4DB4C4280DC0}"/>
            </c:ext>
          </c:extLst>
        </c:ser>
        <c:ser>
          <c:idx val="2"/>
          <c:order val="2"/>
          <c:tx>
            <c:strRef>
              <c:f>Sheet1!$D$1</c:f>
              <c:strCache>
                <c:ptCount val="1"/>
                <c:pt idx="0">
                  <c:v>March'19</c:v>
                </c:pt>
              </c:strCache>
            </c:strRef>
          </c:tx>
          <c:spPr>
            <a:gradFill flip="none" rotWithShape="1">
              <a:gsLst>
                <a:gs pos="0">
                  <a:schemeClr val="accent2">
                    <a:tint val="69000"/>
                  </a:schemeClr>
                </a:gs>
                <a:gs pos="75000">
                  <a:schemeClr val="accent2">
                    <a:tint val="69000"/>
                    <a:lumMod val="60000"/>
                    <a:lumOff val="40000"/>
                  </a:schemeClr>
                </a:gs>
                <a:gs pos="51000">
                  <a:schemeClr val="accent2">
                    <a:tint val="69000"/>
                    <a:alpha val="75000"/>
                  </a:schemeClr>
                </a:gs>
                <a:gs pos="100000">
                  <a:schemeClr val="accent2">
                    <a:tint val="6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Sheet1!$D$2</c:f>
            </c:numRef>
          </c:val>
          <c:extLst>
            <c:ext xmlns:c16="http://schemas.microsoft.com/office/drawing/2014/chart" uri="{C3380CC4-5D6E-409C-BE32-E72D297353CC}">
              <c16:uniqueId val="{00000002-73E3-4ECF-B455-4DB4C4280DC0}"/>
            </c:ext>
          </c:extLst>
        </c:ser>
        <c:ser>
          <c:idx val="3"/>
          <c:order val="3"/>
          <c:tx>
            <c:strRef>
              <c:f>Sheet1!$E$1</c:f>
              <c:strCache>
                <c:ptCount val="1"/>
                <c:pt idx="0">
                  <c:v>March'20</c:v>
                </c:pt>
              </c:strCache>
            </c:strRef>
          </c:tx>
          <c:spPr>
            <a:gradFill flip="none" rotWithShape="1">
              <a:gsLst>
                <a:gs pos="0">
                  <a:schemeClr val="accent2">
                    <a:tint val="81000"/>
                  </a:schemeClr>
                </a:gs>
                <a:gs pos="75000">
                  <a:schemeClr val="accent2">
                    <a:tint val="81000"/>
                    <a:lumMod val="60000"/>
                    <a:lumOff val="40000"/>
                  </a:schemeClr>
                </a:gs>
                <a:gs pos="51000">
                  <a:schemeClr val="accent2">
                    <a:tint val="81000"/>
                    <a:alpha val="75000"/>
                  </a:schemeClr>
                </a:gs>
                <a:gs pos="100000">
                  <a:schemeClr val="accent2">
                    <a:tint val="8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Sheet1!$E$2</c:f>
              <c:numCache>
                <c:formatCode>_(* #,##0_);_(* \(#,##0\);_(* "-"??_);_(@_)</c:formatCode>
                <c:ptCount val="1"/>
                <c:pt idx="0">
                  <c:v>1299322</c:v>
                </c:pt>
              </c:numCache>
            </c:numRef>
          </c:val>
          <c:extLst>
            <c:ext xmlns:c16="http://schemas.microsoft.com/office/drawing/2014/chart" uri="{C3380CC4-5D6E-409C-BE32-E72D297353CC}">
              <c16:uniqueId val="{00000003-73E3-4ECF-B455-4DB4C4280DC0}"/>
            </c:ext>
          </c:extLst>
        </c:ser>
        <c:ser>
          <c:idx val="4"/>
          <c:order val="4"/>
          <c:tx>
            <c:strRef>
              <c:f>Sheet1!$F$1</c:f>
              <c:strCache>
                <c:ptCount val="1"/>
                <c:pt idx="0">
                  <c:v>March'21</c:v>
                </c:pt>
              </c:strCache>
            </c:strRef>
          </c:tx>
          <c:spPr>
            <a:gradFill flip="none" rotWithShape="1">
              <a:gsLst>
                <a:gs pos="0">
                  <a:schemeClr val="accent2">
                    <a:tint val="94000"/>
                  </a:schemeClr>
                </a:gs>
                <a:gs pos="75000">
                  <a:schemeClr val="accent2">
                    <a:tint val="94000"/>
                    <a:lumMod val="60000"/>
                    <a:lumOff val="40000"/>
                  </a:schemeClr>
                </a:gs>
                <a:gs pos="51000">
                  <a:schemeClr val="accent2">
                    <a:tint val="94000"/>
                    <a:alpha val="75000"/>
                  </a:schemeClr>
                </a:gs>
                <a:gs pos="100000">
                  <a:schemeClr val="accent2">
                    <a:tint val="9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Sheet1!$F$2</c:f>
              <c:numCache>
                <c:formatCode>_(* #,##0_);_(* \(#,##0\);_(* "-"??_);_(@_)</c:formatCode>
                <c:ptCount val="1"/>
                <c:pt idx="0">
                  <c:v>1376592</c:v>
                </c:pt>
              </c:numCache>
            </c:numRef>
          </c:val>
          <c:extLst>
            <c:ext xmlns:c16="http://schemas.microsoft.com/office/drawing/2014/chart" uri="{C3380CC4-5D6E-409C-BE32-E72D297353CC}">
              <c16:uniqueId val="{00000004-73E3-4ECF-B455-4DB4C4280DC0}"/>
            </c:ext>
          </c:extLst>
        </c:ser>
        <c:ser>
          <c:idx val="5"/>
          <c:order val="5"/>
          <c:tx>
            <c:strRef>
              <c:f>Sheet1!$G$1</c:f>
              <c:strCache>
                <c:ptCount val="1"/>
                <c:pt idx="0">
                  <c:v>March'22</c:v>
                </c:pt>
              </c:strCache>
            </c:strRef>
          </c:tx>
          <c:spPr>
            <a:gradFill flip="none" rotWithShape="1">
              <a:gsLst>
                <a:gs pos="0">
                  <a:schemeClr val="accent2">
                    <a:shade val="93000"/>
                  </a:schemeClr>
                </a:gs>
                <a:gs pos="75000">
                  <a:schemeClr val="accent2">
                    <a:shade val="93000"/>
                    <a:lumMod val="60000"/>
                    <a:lumOff val="40000"/>
                  </a:schemeClr>
                </a:gs>
                <a:gs pos="51000">
                  <a:schemeClr val="accent2">
                    <a:shade val="93000"/>
                    <a:alpha val="75000"/>
                  </a:schemeClr>
                </a:gs>
                <a:gs pos="100000">
                  <a:schemeClr val="accent2">
                    <a:shade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Sheet1!$G$2</c:f>
              <c:numCache>
                <c:formatCode>_(* #,##0_);_(* \(#,##0\);_(* "-"??_);_(@_)</c:formatCode>
                <c:ptCount val="1"/>
                <c:pt idx="0">
                  <c:v>1533715</c:v>
                </c:pt>
              </c:numCache>
            </c:numRef>
          </c:val>
          <c:extLst>
            <c:ext xmlns:c16="http://schemas.microsoft.com/office/drawing/2014/chart" uri="{C3380CC4-5D6E-409C-BE32-E72D297353CC}">
              <c16:uniqueId val="{00000005-73E3-4ECF-B455-4DB4C4280DC0}"/>
            </c:ext>
          </c:extLst>
        </c:ser>
        <c:ser>
          <c:idx val="6"/>
          <c:order val="6"/>
          <c:tx>
            <c:strRef>
              <c:f>Sheet1!$H$1</c:f>
              <c:strCache>
                <c:ptCount val="1"/>
                <c:pt idx="0">
                  <c:v>March'23</c:v>
                </c:pt>
              </c:strCache>
            </c:strRef>
          </c:tx>
          <c:spPr>
            <a:gradFill flip="none" rotWithShape="1">
              <a:gsLst>
                <a:gs pos="0">
                  <a:schemeClr val="accent2">
                    <a:shade val="47000"/>
                  </a:schemeClr>
                </a:gs>
                <a:gs pos="75000">
                  <a:schemeClr val="accent2">
                    <a:shade val="47000"/>
                    <a:lumMod val="60000"/>
                    <a:lumOff val="40000"/>
                  </a:schemeClr>
                </a:gs>
                <a:gs pos="51000">
                  <a:schemeClr val="accent2">
                    <a:shade val="47000"/>
                    <a:alpha val="75000"/>
                  </a:schemeClr>
                </a:gs>
                <a:gs pos="100000">
                  <a:schemeClr val="accent2">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Sheet1!$H$2</c:f>
              <c:numCache>
                <c:formatCode>_(* #,##0_);_(* \(#,##0\);_(* "-"??_);_(@_)</c:formatCode>
                <c:ptCount val="1"/>
                <c:pt idx="0">
                  <c:v>1703416</c:v>
                </c:pt>
              </c:numCache>
            </c:numRef>
          </c:val>
          <c:extLst>
            <c:ext xmlns:c16="http://schemas.microsoft.com/office/drawing/2014/chart" uri="{C3380CC4-5D6E-409C-BE32-E72D297353CC}">
              <c16:uniqueId val="{00000000-267C-42EE-B81A-A907261B8079}"/>
            </c:ext>
          </c:extLst>
        </c:ser>
        <c:ser>
          <c:idx val="7"/>
          <c:order val="7"/>
          <c:tx>
            <c:strRef>
              <c:f>Sheet1!$I$1</c:f>
              <c:strCache>
                <c:ptCount val="1"/>
                <c:pt idx="0">
                  <c:v>March'24</c:v>
                </c:pt>
              </c:strCache>
            </c:strRef>
          </c:tx>
          <c:spPr>
            <a:gradFill flip="none" rotWithShape="1">
              <a:gsLst>
                <a:gs pos="0">
                  <a:schemeClr val="accent2">
                    <a:shade val="45000"/>
                  </a:schemeClr>
                </a:gs>
                <a:gs pos="75000">
                  <a:schemeClr val="accent2">
                    <a:shade val="45000"/>
                    <a:lumMod val="60000"/>
                    <a:lumOff val="40000"/>
                  </a:schemeClr>
                </a:gs>
                <a:gs pos="51000">
                  <a:schemeClr val="accent2">
                    <a:shade val="45000"/>
                    <a:alpha val="75000"/>
                  </a:schemeClr>
                </a:gs>
                <a:gs pos="100000">
                  <a:schemeClr val="accent2">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c:v>
                </c:pt>
              </c:strCache>
            </c:strRef>
          </c:cat>
          <c:val>
            <c:numRef>
              <c:f>Sheet1!$I$2</c:f>
              <c:numCache>
                <c:formatCode>_(* #,##0_);_(* \(#,##0\);_(* "-"??_);_(@_)</c:formatCode>
                <c:ptCount val="1"/>
                <c:pt idx="0">
                  <c:v>1893055</c:v>
                </c:pt>
              </c:numCache>
            </c:numRef>
          </c:val>
          <c:extLst>
            <c:ext xmlns:c16="http://schemas.microsoft.com/office/drawing/2014/chart" uri="{C3380CC4-5D6E-409C-BE32-E72D297353CC}">
              <c16:uniqueId val="{00000000-376E-4EF2-8404-C002B06D5CEB}"/>
            </c:ext>
          </c:extLst>
        </c:ser>
        <c:ser>
          <c:idx val="8"/>
          <c:order val="8"/>
          <c:tx>
            <c:strRef>
              <c:f>Sheet1!$J$1</c:f>
              <c:strCache>
                <c:ptCount val="1"/>
                <c:pt idx="0">
                  <c:v>March'25</c:v>
                </c:pt>
              </c:strCache>
            </c:strRef>
          </c:tx>
          <c:spPr>
            <a:gradFill flip="none" rotWithShape="1">
              <a:gsLst>
                <a:gs pos="0">
                  <a:schemeClr val="accent2">
                    <a:shade val="44000"/>
                  </a:schemeClr>
                </a:gs>
                <a:gs pos="75000">
                  <a:schemeClr val="accent2">
                    <a:shade val="44000"/>
                    <a:lumMod val="60000"/>
                    <a:lumOff val="40000"/>
                  </a:schemeClr>
                </a:gs>
                <a:gs pos="51000">
                  <a:schemeClr val="accent2">
                    <a:shade val="44000"/>
                    <a:alpha val="75000"/>
                  </a:schemeClr>
                </a:gs>
                <a:gs pos="100000">
                  <a:schemeClr val="accent2">
                    <a:shade val="44000"/>
                    <a:lumMod val="20000"/>
                    <a:lumOff val="80000"/>
                    <a:alpha val="15000"/>
                  </a:schemeClr>
                </a:gs>
              </a:gsLst>
              <a:lin ang="5400000" scaled="0"/>
            </a:gradFill>
            <a:ln>
              <a:noFill/>
            </a:ln>
            <a:effectLst/>
          </c:spPr>
          <c:invertIfNegative val="0"/>
          <c:cat>
            <c:strRef>
              <c:f>Sheet1!$A$2</c:f>
              <c:strCache>
                <c:ptCount val="1"/>
                <c:pt idx="0">
                  <c:v>Total</c:v>
                </c:pt>
              </c:strCache>
            </c:strRef>
          </c:cat>
          <c:val>
            <c:numRef>
              <c:f>Sheet1!$J$2</c:f>
              <c:numCache>
                <c:formatCode>_(* #,##0_);_(* \(#,##0\);_(* "-"??_);_(@_)</c:formatCode>
                <c:ptCount val="1"/>
                <c:pt idx="0">
                  <c:v>2112981</c:v>
                </c:pt>
              </c:numCache>
            </c:numRef>
          </c:val>
          <c:extLst>
            <c:ext xmlns:c16="http://schemas.microsoft.com/office/drawing/2014/chart" uri="{C3380CC4-5D6E-409C-BE32-E72D297353CC}">
              <c16:uniqueId val="{00000000-F128-41EA-9937-EFA29E9F3EB3}"/>
            </c:ext>
          </c:extLst>
        </c:ser>
        <c:ser>
          <c:idx val="9"/>
          <c:order val="9"/>
          <c:tx>
            <c:strRef>
              <c:f>Sheet1!$K$1</c:f>
              <c:strCache>
                <c:ptCount val="1"/>
                <c:pt idx="0">
                  <c:v>March'26</c:v>
                </c:pt>
              </c:strCache>
            </c:strRef>
          </c:tx>
          <c:spPr>
            <a:gradFill flip="none" rotWithShape="1">
              <a:gsLst>
                <a:gs pos="0">
                  <a:schemeClr val="accent2">
                    <a:shade val="42000"/>
                  </a:schemeClr>
                </a:gs>
                <a:gs pos="75000">
                  <a:schemeClr val="accent2">
                    <a:shade val="42000"/>
                    <a:lumMod val="60000"/>
                    <a:lumOff val="40000"/>
                  </a:schemeClr>
                </a:gs>
                <a:gs pos="51000">
                  <a:schemeClr val="accent2">
                    <a:shade val="42000"/>
                    <a:alpha val="75000"/>
                  </a:schemeClr>
                </a:gs>
                <a:gs pos="100000">
                  <a:schemeClr val="accent2">
                    <a:shade val="42000"/>
                    <a:lumMod val="20000"/>
                    <a:lumOff val="80000"/>
                    <a:alpha val="15000"/>
                  </a:schemeClr>
                </a:gs>
              </a:gsLst>
              <a:lin ang="5400000" scaled="0"/>
            </a:gradFill>
            <a:ln>
              <a:noFill/>
            </a:ln>
            <a:effectLst/>
          </c:spPr>
          <c:invertIfNegative val="0"/>
          <c:cat>
            <c:strRef>
              <c:f>Sheet1!$A$2</c:f>
              <c:strCache>
                <c:ptCount val="1"/>
                <c:pt idx="0">
                  <c:v>Total</c:v>
                </c:pt>
              </c:strCache>
            </c:strRef>
          </c:cat>
          <c:val>
            <c:numRef>
              <c:f>Sheet1!$K$2</c:f>
              <c:numCache>
                <c:formatCode>#,##0.00</c:formatCode>
                <c:ptCount val="1"/>
                <c:pt idx="0">
                  <c:v>2389441</c:v>
                </c:pt>
              </c:numCache>
            </c:numRef>
          </c:val>
          <c:extLst>
            <c:ext xmlns:c16="http://schemas.microsoft.com/office/drawing/2014/chart" uri="{C3380CC4-5D6E-409C-BE32-E72D297353CC}">
              <c16:uniqueId val="{00000000-A297-4F0B-A536-1D7E859F0E6A}"/>
            </c:ext>
          </c:extLst>
        </c:ser>
        <c:dLbls>
          <c:showLegendKey val="0"/>
          <c:showVal val="0"/>
          <c:showCatName val="0"/>
          <c:showSerName val="0"/>
          <c:showPercent val="0"/>
          <c:showBubbleSize val="0"/>
        </c:dLbls>
        <c:gapWidth val="355"/>
        <c:overlap val="-70"/>
        <c:axId val="383712416"/>
        <c:axId val="383714376"/>
      </c:barChart>
      <c:catAx>
        <c:axId val="3837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3714376"/>
        <c:crosses val="autoZero"/>
        <c:auto val="1"/>
        <c:lblAlgn val="ctr"/>
        <c:lblOffset val="100"/>
        <c:noMultiLvlLbl val="0"/>
      </c:catAx>
      <c:valAx>
        <c:axId val="383714376"/>
        <c:scaling>
          <c:orientation val="minMax"/>
        </c:scaling>
        <c:delete val="1"/>
        <c:axPos val="l"/>
        <c:numFmt formatCode="_(* #,##0_);_(* \(#,##0\);_(* &quot;-&quot;??_);_(@_)" sourceLinked="1"/>
        <c:majorTickMark val="none"/>
        <c:minorTickMark val="none"/>
        <c:tickLblPos val="nextTo"/>
        <c:crossAx val="383712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flip="none" rotWithShape="1">
              <a:gsLst>
                <a:gs pos="0">
                  <a:schemeClr val="accent3">
                    <a:tint val="43000"/>
                  </a:schemeClr>
                </a:gs>
                <a:gs pos="75000">
                  <a:schemeClr val="accent3">
                    <a:tint val="43000"/>
                    <a:lumMod val="60000"/>
                    <a:lumOff val="40000"/>
                  </a:schemeClr>
                </a:gs>
                <a:gs pos="51000">
                  <a:schemeClr val="accent3">
                    <a:tint val="43000"/>
                    <a:alpha val="75000"/>
                  </a:schemeClr>
                </a:gs>
                <a:gs pos="100000">
                  <a:schemeClr val="accent3">
                    <a:tint val="4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Sheet1!$B$2</c:f>
            </c:numRef>
          </c:val>
          <c:extLst>
            <c:ext xmlns:c16="http://schemas.microsoft.com/office/drawing/2014/chart" uri="{C3380CC4-5D6E-409C-BE32-E72D297353CC}">
              <c16:uniqueId val="{00000000-4BA1-49D8-B932-446430D93261}"/>
            </c:ext>
          </c:extLst>
        </c:ser>
        <c:ser>
          <c:idx val="1"/>
          <c:order val="1"/>
          <c:tx>
            <c:strRef>
              <c:f>Sheet1!$C$1</c:f>
              <c:strCache>
                <c:ptCount val="1"/>
                <c:pt idx="0">
                  <c:v>March'18</c:v>
                </c:pt>
              </c:strCache>
            </c:strRef>
          </c:tx>
          <c:spPr>
            <a:gradFill flip="none" rotWithShape="1">
              <a:gsLst>
                <a:gs pos="0">
                  <a:schemeClr val="accent3">
                    <a:tint val="56000"/>
                  </a:schemeClr>
                </a:gs>
                <a:gs pos="75000">
                  <a:schemeClr val="accent3">
                    <a:tint val="56000"/>
                    <a:lumMod val="60000"/>
                    <a:lumOff val="40000"/>
                  </a:schemeClr>
                </a:gs>
                <a:gs pos="51000">
                  <a:schemeClr val="accent3">
                    <a:tint val="56000"/>
                    <a:alpha val="75000"/>
                  </a:schemeClr>
                </a:gs>
                <a:gs pos="100000">
                  <a:schemeClr val="accent3">
                    <a:tint val="5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Sheet1!$C$2</c:f>
            </c:numRef>
          </c:val>
          <c:extLst>
            <c:ext xmlns:c16="http://schemas.microsoft.com/office/drawing/2014/chart" uri="{C3380CC4-5D6E-409C-BE32-E72D297353CC}">
              <c16:uniqueId val="{00000001-4BA1-49D8-B932-446430D93261}"/>
            </c:ext>
          </c:extLst>
        </c:ser>
        <c:ser>
          <c:idx val="2"/>
          <c:order val="2"/>
          <c:tx>
            <c:strRef>
              <c:f>Sheet1!$D$1</c:f>
              <c:strCache>
                <c:ptCount val="1"/>
                <c:pt idx="0">
                  <c:v>March'19</c:v>
                </c:pt>
              </c:strCache>
            </c:strRef>
          </c:tx>
          <c:spPr>
            <a:gradFill flip="none" rotWithShape="1">
              <a:gsLst>
                <a:gs pos="0">
                  <a:schemeClr val="accent3">
                    <a:tint val="69000"/>
                  </a:schemeClr>
                </a:gs>
                <a:gs pos="75000">
                  <a:schemeClr val="accent3">
                    <a:tint val="69000"/>
                    <a:lumMod val="60000"/>
                    <a:lumOff val="40000"/>
                  </a:schemeClr>
                </a:gs>
                <a:gs pos="51000">
                  <a:schemeClr val="accent3">
                    <a:tint val="69000"/>
                    <a:alpha val="75000"/>
                  </a:schemeClr>
                </a:gs>
                <a:gs pos="100000">
                  <a:schemeClr val="accent3">
                    <a:tint val="6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Sheet1!$D$2</c:f>
            </c:numRef>
          </c:val>
          <c:extLst>
            <c:ext xmlns:c16="http://schemas.microsoft.com/office/drawing/2014/chart" uri="{C3380CC4-5D6E-409C-BE32-E72D297353CC}">
              <c16:uniqueId val="{00000002-4BA1-49D8-B932-446430D93261}"/>
            </c:ext>
          </c:extLst>
        </c:ser>
        <c:ser>
          <c:idx val="3"/>
          <c:order val="3"/>
          <c:tx>
            <c:strRef>
              <c:f>Sheet1!$E$1</c:f>
              <c:strCache>
                <c:ptCount val="1"/>
                <c:pt idx="0">
                  <c:v>March'20</c:v>
                </c:pt>
              </c:strCache>
            </c:strRef>
          </c:tx>
          <c:spPr>
            <a:gradFill flip="none" rotWithShape="1">
              <a:gsLst>
                <a:gs pos="0">
                  <a:schemeClr val="accent3">
                    <a:tint val="81000"/>
                  </a:schemeClr>
                </a:gs>
                <a:gs pos="75000">
                  <a:schemeClr val="accent3">
                    <a:tint val="81000"/>
                    <a:lumMod val="60000"/>
                    <a:lumOff val="40000"/>
                  </a:schemeClr>
                </a:gs>
                <a:gs pos="51000">
                  <a:schemeClr val="accent3">
                    <a:tint val="81000"/>
                    <a:alpha val="75000"/>
                  </a:schemeClr>
                </a:gs>
                <a:gs pos="100000">
                  <a:schemeClr val="accent3">
                    <a:tint val="8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Sheet1!$E$2</c:f>
              <c:numCache>
                <c:formatCode>0.00</c:formatCode>
                <c:ptCount val="1"/>
                <c:pt idx="0">
                  <c:v>13.75</c:v>
                </c:pt>
              </c:numCache>
            </c:numRef>
          </c:val>
          <c:extLst>
            <c:ext xmlns:c16="http://schemas.microsoft.com/office/drawing/2014/chart" uri="{C3380CC4-5D6E-409C-BE32-E72D297353CC}">
              <c16:uniqueId val="{00000003-4BA1-49D8-B932-446430D93261}"/>
            </c:ext>
          </c:extLst>
        </c:ser>
        <c:ser>
          <c:idx val="4"/>
          <c:order val="4"/>
          <c:tx>
            <c:strRef>
              <c:f>Sheet1!$F$1</c:f>
              <c:strCache>
                <c:ptCount val="1"/>
                <c:pt idx="0">
                  <c:v>March'21</c:v>
                </c:pt>
              </c:strCache>
            </c:strRef>
          </c:tx>
          <c:spPr>
            <a:gradFill flip="none" rotWithShape="1">
              <a:gsLst>
                <a:gs pos="0">
                  <a:schemeClr val="accent3">
                    <a:tint val="94000"/>
                  </a:schemeClr>
                </a:gs>
                <a:gs pos="75000">
                  <a:schemeClr val="accent3">
                    <a:tint val="94000"/>
                    <a:lumMod val="60000"/>
                    <a:lumOff val="40000"/>
                  </a:schemeClr>
                </a:gs>
                <a:gs pos="51000">
                  <a:schemeClr val="accent3">
                    <a:tint val="94000"/>
                    <a:alpha val="75000"/>
                  </a:schemeClr>
                </a:gs>
                <a:gs pos="100000">
                  <a:schemeClr val="accent3">
                    <a:tint val="9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Sheet1!$F$2</c:f>
              <c:numCache>
                <c:formatCode>0.00</c:formatCode>
                <c:ptCount val="1"/>
                <c:pt idx="0">
                  <c:v>16.850000000000001</c:v>
                </c:pt>
              </c:numCache>
            </c:numRef>
          </c:val>
          <c:extLst>
            <c:ext xmlns:c16="http://schemas.microsoft.com/office/drawing/2014/chart" uri="{C3380CC4-5D6E-409C-BE32-E72D297353CC}">
              <c16:uniqueId val="{00000004-4BA1-49D8-B932-446430D93261}"/>
            </c:ext>
          </c:extLst>
        </c:ser>
        <c:ser>
          <c:idx val="5"/>
          <c:order val="5"/>
          <c:tx>
            <c:strRef>
              <c:f>Sheet1!$G$1</c:f>
              <c:strCache>
                <c:ptCount val="1"/>
                <c:pt idx="0">
                  <c:v>March'22</c:v>
                </c:pt>
              </c:strCache>
            </c:strRef>
          </c:tx>
          <c:spPr>
            <a:gradFill flip="none" rotWithShape="1">
              <a:gsLst>
                <a:gs pos="0">
                  <a:schemeClr val="accent3">
                    <a:shade val="93000"/>
                  </a:schemeClr>
                </a:gs>
                <a:gs pos="75000">
                  <a:schemeClr val="accent3">
                    <a:shade val="93000"/>
                    <a:lumMod val="60000"/>
                    <a:lumOff val="40000"/>
                  </a:schemeClr>
                </a:gs>
                <a:gs pos="51000">
                  <a:schemeClr val="accent3">
                    <a:shade val="93000"/>
                    <a:alpha val="75000"/>
                  </a:schemeClr>
                </a:gs>
                <a:gs pos="100000">
                  <a:schemeClr val="accent3">
                    <a:shade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Sheet1!$G$2</c:f>
              <c:numCache>
                <c:formatCode>0.00</c:formatCode>
                <c:ptCount val="1"/>
                <c:pt idx="0">
                  <c:v>20.6</c:v>
                </c:pt>
              </c:numCache>
            </c:numRef>
          </c:val>
          <c:extLst>
            <c:ext xmlns:c16="http://schemas.microsoft.com/office/drawing/2014/chart" uri="{C3380CC4-5D6E-409C-BE32-E72D297353CC}">
              <c16:uniqueId val="{00000005-4BA1-49D8-B932-446430D93261}"/>
            </c:ext>
          </c:extLst>
        </c:ser>
        <c:ser>
          <c:idx val="6"/>
          <c:order val="6"/>
          <c:tx>
            <c:strRef>
              <c:f>Sheet1!$H$1</c:f>
              <c:strCache>
                <c:ptCount val="1"/>
                <c:pt idx="0">
                  <c:v>March'23</c:v>
                </c:pt>
              </c:strCache>
            </c:strRef>
          </c:tx>
          <c:spPr>
            <a:gradFill flip="none" rotWithShape="1">
              <a:gsLst>
                <a:gs pos="0">
                  <a:schemeClr val="accent3">
                    <a:shade val="47000"/>
                  </a:schemeClr>
                </a:gs>
                <a:gs pos="75000">
                  <a:schemeClr val="accent3">
                    <a:shade val="47000"/>
                    <a:lumMod val="60000"/>
                    <a:lumOff val="40000"/>
                  </a:schemeClr>
                </a:gs>
                <a:gs pos="51000">
                  <a:schemeClr val="accent3">
                    <a:shade val="47000"/>
                    <a:alpha val="75000"/>
                  </a:schemeClr>
                </a:gs>
                <a:gs pos="100000">
                  <a:schemeClr val="accent3">
                    <a:shade val="4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Sheet1!$H$2</c:f>
              <c:numCache>
                <c:formatCode>0.00</c:formatCode>
                <c:ptCount val="1"/>
                <c:pt idx="0">
                  <c:v>23.7</c:v>
                </c:pt>
              </c:numCache>
            </c:numRef>
          </c:val>
          <c:extLst>
            <c:ext xmlns:c16="http://schemas.microsoft.com/office/drawing/2014/chart" uri="{C3380CC4-5D6E-409C-BE32-E72D297353CC}">
              <c16:uniqueId val="{00000006-4BA1-49D8-B932-446430D93261}"/>
            </c:ext>
          </c:extLst>
        </c:ser>
        <c:ser>
          <c:idx val="7"/>
          <c:order val="7"/>
          <c:tx>
            <c:strRef>
              <c:f>Sheet1!$I$1</c:f>
              <c:strCache>
                <c:ptCount val="1"/>
                <c:pt idx="0">
                  <c:v>March'24</c:v>
                </c:pt>
              </c:strCache>
            </c:strRef>
          </c:tx>
          <c:spPr>
            <a:gradFill flip="none" rotWithShape="1">
              <a:gsLst>
                <a:gs pos="0">
                  <a:schemeClr val="accent3">
                    <a:shade val="45000"/>
                  </a:schemeClr>
                </a:gs>
                <a:gs pos="75000">
                  <a:schemeClr val="accent3">
                    <a:shade val="45000"/>
                    <a:lumMod val="60000"/>
                    <a:lumOff val="40000"/>
                  </a:schemeClr>
                </a:gs>
                <a:gs pos="51000">
                  <a:schemeClr val="accent3">
                    <a:shade val="45000"/>
                    <a:alpha val="75000"/>
                  </a:schemeClr>
                </a:gs>
                <a:gs pos="100000">
                  <a:schemeClr val="accent3">
                    <a:shade val="4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Domestic (Lakhs)</c:v>
                </c:pt>
              </c:strCache>
            </c:strRef>
          </c:cat>
          <c:val>
            <c:numRef>
              <c:f>Sheet1!$I$2</c:f>
              <c:numCache>
                <c:formatCode>0.00</c:formatCode>
                <c:ptCount val="1"/>
                <c:pt idx="0">
                  <c:v>27</c:v>
                </c:pt>
              </c:numCache>
            </c:numRef>
          </c:val>
          <c:extLst>
            <c:ext xmlns:c16="http://schemas.microsoft.com/office/drawing/2014/chart" uri="{C3380CC4-5D6E-409C-BE32-E72D297353CC}">
              <c16:uniqueId val="{00000007-4BA1-49D8-B932-446430D93261}"/>
            </c:ext>
          </c:extLst>
        </c:ser>
        <c:ser>
          <c:idx val="8"/>
          <c:order val="8"/>
          <c:tx>
            <c:strRef>
              <c:f>Sheet1!$J$1</c:f>
              <c:strCache>
                <c:ptCount val="1"/>
                <c:pt idx="0">
                  <c:v>March'25</c:v>
                </c:pt>
              </c:strCache>
            </c:strRef>
          </c:tx>
          <c:spPr>
            <a:gradFill flip="none" rotWithShape="1">
              <a:gsLst>
                <a:gs pos="0">
                  <a:schemeClr val="accent3">
                    <a:shade val="44000"/>
                  </a:schemeClr>
                </a:gs>
                <a:gs pos="75000">
                  <a:schemeClr val="accent3">
                    <a:shade val="44000"/>
                    <a:lumMod val="60000"/>
                    <a:lumOff val="40000"/>
                  </a:schemeClr>
                </a:gs>
                <a:gs pos="51000">
                  <a:schemeClr val="accent3">
                    <a:shade val="44000"/>
                    <a:alpha val="75000"/>
                  </a:schemeClr>
                </a:gs>
                <a:gs pos="100000">
                  <a:schemeClr val="accent3">
                    <a:shade val="44000"/>
                    <a:lumMod val="20000"/>
                    <a:lumOff val="80000"/>
                    <a:alpha val="15000"/>
                  </a:schemeClr>
                </a:gs>
              </a:gsLst>
              <a:lin ang="5400000" scaled="0"/>
            </a:gradFill>
            <a:ln>
              <a:noFill/>
            </a:ln>
            <a:effectLst/>
          </c:spPr>
          <c:invertIfNegative val="0"/>
          <c:cat>
            <c:strRef>
              <c:f>Sheet1!$A$2</c:f>
              <c:strCache>
                <c:ptCount val="1"/>
                <c:pt idx="0">
                  <c:v>Domestic (Lakhs)</c:v>
                </c:pt>
              </c:strCache>
            </c:strRef>
          </c:cat>
          <c:val>
            <c:numRef>
              <c:f>Sheet1!$J$2</c:f>
              <c:numCache>
                <c:formatCode>0.00</c:formatCode>
                <c:ptCount val="1"/>
                <c:pt idx="0">
                  <c:v>30.7</c:v>
                </c:pt>
              </c:numCache>
            </c:numRef>
          </c:val>
          <c:extLst>
            <c:ext xmlns:c16="http://schemas.microsoft.com/office/drawing/2014/chart" uri="{C3380CC4-5D6E-409C-BE32-E72D297353CC}">
              <c16:uniqueId val="{00000008-4BA1-49D8-B932-446430D93261}"/>
            </c:ext>
          </c:extLst>
        </c:ser>
        <c:ser>
          <c:idx val="9"/>
          <c:order val="9"/>
          <c:tx>
            <c:strRef>
              <c:f>Sheet1!$K$1</c:f>
              <c:strCache>
                <c:ptCount val="1"/>
                <c:pt idx="0">
                  <c:v>Mar-26</c:v>
                </c:pt>
              </c:strCache>
            </c:strRef>
          </c:tx>
          <c:spPr>
            <a:gradFill flip="none" rotWithShape="1">
              <a:gsLst>
                <a:gs pos="0">
                  <a:schemeClr val="accent3">
                    <a:shade val="42000"/>
                  </a:schemeClr>
                </a:gs>
                <a:gs pos="75000">
                  <a:schemeClr val="accent3">
                    <a:shade val="42000"/>
                    <a:lumMod val="60000"/>
                    <a:lumOff val="40000"/>
                  </a:schemeClr>
                </a:gs>
                <a:gs pos="51000">
                  <a:schemeClr val="accent3">
                    <a:shade val="42000"/>
                    <a:alpha val="75000"/>
                  </a:schemeClr>
                </a:gs>
                <a:gs pos="100000">
                  <a:schemeClr val="accent3">
                    <a:shade val="42000"/>
                    <a:lumMod val="20000"/>
                    <a:lumOff val="80000"/>
                    <a:alpha val="15000"/>
                  </a:schemeClr>
                </a:gs>
              </a:gsLst>
              <a:lin ang="5400000" scaled="0"/>
            </a:gradFill>
            <a:ln>
              <a:noFill/>
            </a:ln>
            <a:effectLst/>
          </c:spPr>
          <c:invertIfNegative val="0"/>
          <c:cat>
            <c:strRef>
              <c:f>Sheet1!$A$2</c:f>
              <c:strCache>
                <c:ptCount val="1"/>
                <c:pt idx="0">
                  <c:v>Domestic (Lakhs)</c:v>
                </c:pt>
              </c:strCache>
            </c:strRef>
          </c:cat>
          <c:val>
            <c:numRef>
              <c:f>Sheet1!$K$2</c:f>
              <c:numCache>
                <c:formatCode>0.00</c:formatCode>
                <c:ptCount val="1"/>
                <c:pt idx="0">
                  <c:v>34.4</c:v>
                </c:pt>
              </c:numCache>
            </c:numRef>
          </c:val>
          <c:extLst>
            <c:ext xmlns:c16="http://schemas.microsoft.com/office/drawing/2014/chart" uri="{C3380CC4-5D6E-409C-BE32-E72D297353CC}">
              <c16:uniqueId val="{00000000-9902-4AA7-910C-37C622809201}"/>
            </c:ext>
          </c:extLst>
        </c:ser>
        <c:dLbls>
          <c:showLegendKey val="0"/>
          <c:showVal val="0"/>
          <c:showCatName val="0"/>
          <c:showSerName val="0"/>
          <c:showPercent val="0"/>
          <c:showBubbleSize val="0"/>
        </c:dLbls>
        <c:gapWidth val="355"/>
        <c:overlap val="-70"/>
        <c:axId val="383709672"/>
        <c:axId val="383710064"/>
      </c:barChart>
      <c:catAx>
        <c:axId val="38370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3710064"/>
        <c:crosses val="autoZero"/>
        <c:auto val="1"/>
        <c:lblAlgn val="ctr"/>
        <c:lblOffset val="100"/>
        <c:noMultiLvlLbl val="0"/>
      </c:catAx>
      <c:valAx>
        <c:axId val="383710064"/>
        <c:scaling>
          <c:orientation val="minMax"/>
        </c:scaling>
        <c:delete val="1"/>
        <c:axPos val="l"/>
        <c:numFmt formatCode="0.00" sourceLinked="1"/>
        <c:majorTickMark val="none"/>
        <c:minorTickMark val="none"/>
        <c:tickLblPos val="nextTo"/>
        <c:crossAx val="383709672"/>
        <c:crosses val="autoZero"/>
        <c:crossBetween val="between"/>
      </c:valAx>
      <c:spPr>
        <a:noFill/>
        <a:ln>
          <a:noFill/>
        </a:ln>
        <a:effectLst/>
      </c:spPr>
    </c:plotArea>
    <c:legend>
      <c:legendPos val="b"/>
      <c:layout>
        <c:manualLayout>
          <c:xMode val="edge"/>
          <c:yMode val="edge"/>
          <c:x val="0.238020222538672"/>
          <c:y val="0.89007315726424985"/>
          <c:w val="0.53932819567766799"/>
          <c:h val="9.76878575780709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solidFill>
              <a:schemeClr val="accent1">
                <a:tint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Industrial/ Commercial (Nos.)</c:v>
                </c:pt>
              </c:strCache>
            </c:strRef>
          </c:cat>
          <c:val>
            <c:numRef>
              <c:f>Sheet1!$B$2</c:f>
            </c:numRef>
          </c:val>
          <c:extLst>
            <c:ext xmlns:c16="http://schemas.microsoft.com/office/drawing/2014/chart" uri="{C3380CC4-5D6E-409C-BE32-E72D297353CC}">
              <c16:uniqueId val="{00000000-263B-4437-9ADF-8037921BEF30}"/>
            </c:ext>
          </c:extLst>
        </c:ser>
        <c:ser>
          <c:idx val="1"/>
          <c:order val="1"/>
          <c:tx>
            <c:strRef>
              <c:f>Sheet1!$C$1</c:f>
              <c:strCache>
                <c:ptCount val="1"/>
                <c:pt idx="0">
                  <c:v>March'18</c:v>
                </c:pt>
              </c:strCache>
            </c:strRef>
          </c:tx>
          <c:spPr>
            <a:solidFill>
              <a:schemeClr val="accent1">
                <a:tint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Industrial/ Commercial (Nos.)</c:v>
                </c:pt>
              </c:strCache>
            </c:strRef>
          </c:cat>
          <c:val>
            <c:numRef>
              <c:f>Sheet1!$C$2</c:f>
            </c:numRef>
          </c:val>
          <c:extLst>
            <c:ext xmlns:c16="http://schemas.microsoft.com/office/drawing/2014/chart" uri="{C3380CC4-5D6E-409C-BE32-E72D297353CC}">
              <c16:uniqueId val="{00000001-263B-4437-9ADF-8037921BEF30}"/>
            </c:ext>
          </c:extLst>
        </c:ser>
        <c:ser>
          <c:idx val="2"/>
          <c:order val="2"/>
          <c:tx>
            <c:strRef>
              <c:f>Sheet1!$D$1</c:f>
              <c:strCache>
                <c:ptCount val="1"/>
                <c:pt idx="0">
                  <c:v>March'19</c:v>
                </c:pt>
              </c:strCache>
            </c:strRef>
          </c:tx>
          <c:spPr>
            <a:solidFill>
              <a:schemeClr val="accent1">
                <a:tint val="6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Industrial/ Commercial (Nos.)</c:v>
                </c:pt>
              </c:strCache>
            </c:strRef>
          </c:cat>
          <c:val>
            <c:numRef>
              <c:f>Sheet1!$D$2</c:f>
            </c:numRef>
          </c:val>
          <c:extLst>
            <c:ext xmlns:c16="http://schemas.microsoft.com/office/drawing/2014/chart" uri="{C3380CC4-5D6E-409C-BE32-E72D297353CC}">
              <c16:uniqueId val="{00000002-263B-4437-9ADF-8037921BEF30}"/>
            </c:ext>
          </c:extLst>
        </c:ser>
        <c:ser>
          <c:idx val="3"/>
          <c:order val="3"/>
          <c:tx>
            <c:strRef>
              <c:f>Sheet1!$E$1</c:f>
              <c:strCache>
                <c:ptCount val="1"/>
                <c:pt idx="0">
                  <c:v>March'20</c:v>
                </c:pt>
              </c:strCache>
            </c:strRef>
          </c:tx>
          <c:spPr>
            <a:solidFill>
              <a:schemeClr val="accent1">
                <a:tint val="8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Industrial/ Commercial (Nos.)</c:v>
                </c:pt>
              </c:strCache>
            </c:strRef>
          </c:cat>
          <c:val>
            <c:numRef>
              <c:f>Sheet1!$E$2</c:f>
              <c:numCache>
                <c:formatCode>_(* #,##0_);_(* \(#,##0\);_(* "-"??_);_(@_)</c:formatCode>
                <c:ptCount val="1"/>
                <c:pt idx="0">
                  <c:v>5566</c:v>
                </c:pt>
              </c:numCache>
            </c:numRef>
          </c:val>
          <c:extLst>
            <c:ext xmlns:c16="http://schemas.microsoft.com/office/drawing/2014/chart" uri="{C3380CC4-5D6E-409C-BE32-E72D297353CC}">
              <c16:uniqueId val="{00000003-263B-4437-9ADF-8037921BEF30}"/>
            </c:ext>
          </c:extLst>
        </c:ser>
        <c:ser>
          <c:idx val="4"/>
          <c:order val="4"/>
          <c:tx>
            <c:strRef>
              <c:f>Sheet1!$F$1</c:f>
              <c:strCache>
                <c:ptCount val="1"/>
                <c:pt idx="0">
                  <c:v>March'21</c:v>
                </c:pt>
              </c:strCache>
            </c:strRef>
          </c:tx>
          <c:spPr>
            <a:solidFill>
              <a:schemeClr val="accent1">
                <a:tint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Industrial/ Commercial (Nos.)</c:v>
                </c:pt>
              </c:strCache>
            </c:strRef>
          </c:cat>
          <c:val>
            <c:numRef>
              <c:f>Sheet1!$F$2</c:f>
              <c:numCache>
                <c:formatCode>_(* #,##0_);_(* \(#,##0\);_(* "-"??_);_(@_)</c:formatCode>
                <c:ptCount val="1"/>
                <c:pt idx="0">
                  <c:v>6687</c:v>
                </c:pt>
              </c:numCache>
            </c:numRef>
          </c:val>
          <c:extLst>
            <c:ext xmlns:c16="http://schemas.microsoft.com/office/drawing/2014/chart" uri="{C3380CC4-5D6E-409C-BE32-E72D297353CC}">
              <c16:uniqueId val="{00000004-263B-4437-9ADF-8037921BEF30}"/>
            </c:ext>
          </c:extLst>
        </c:ser>
        <c:ser>
          <c:idx val="5"/>
          <c:order val="5"/>
          <c:tx>
            <c:strRef>
              <c:f>Sheet1!$G$1</c:f>
              <c:strCache>
                <c:ptCount val="1"/>
                <c:pt idx="0">
                  <c:v>March'22</c:v>
                </c:pt>
              </c:strCache>
            </c:strRef>
          </c:tx>
          <c:spPr>
            <a:solidFill>
              <a:schemeClr val="accent1">
                <a:shade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Industrial/ Commercial (Nos.)</c:v>
                </c:pt>
              </c:strCache>
            </c:strRef>
          </c:cat>
          <c:val>
            <c:numRef>
              <c:f>Sheet1!$G$2</c:f>
              <c:numCache>
                <c:formatCode>_(* #,##0_);_(* \(#,##0\);_(* "-"??_);_(@_)</c:formatCode>
                <c:ptCount val="1"/>
                <c:pt idx="0">
                  <c:v>7720</c:v>
                </c:pt>
              </c:numCache>
            </c:numRef>
          </c:val>
          <c:extLst>
            <c:ext xmlns:c16="http://schemas.microsoft.com/office/drawing/2014/chart" uri="{C3380CC4-5D6E-409C-BE32-E72D297353CC}">
              <c16:uniqueId val="{00000005-263B-4437-9ADF-8037921BEF30}"/>
            </c:ext>
          </c:extLst>
        </c:ser>
        <c:ser>
          <c:idx val="6"/>
          <c:order val="6"/>
          <c:tx>
            <c:strRef>
              <c:f>Sheet1!$H$1</c:f>
              <c:strCache>
                <c:ptCount val="1"/>
                <c:pt idx="0">
                  <c:v>March'23</c:v>
                </c:pt>
              </c:strCache>
            </c:strRef>
          </c:tx>
          <c:spPr>
            <a:solidFill>
              <a:schemeClr val="accent1">
                <a:shade val="80000"/>
              </a:schemeClr>
            </a:solidFill>
            <a:ln>
              <a:noFill/>
            </a:ln>
            <a:effectLst/>
          </c:spPr>
          <c:invertIfNegative val="0"/>
          <c:dLbls>
            <c:dLbl>
              <c:idx val="0"/>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solidFill>
                          <a:schemeClr val="tx1"/>
                        </a:solidFill>
                      </a:rPr>
                      <a:t>9021</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6-263B-4437-9ADF-8037921BEF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Industrial/ Commercial (Nos.)</c:v>
                </c:pt>
              </c:strCache>
            </c:strRef>
          </c:cat>
          <c:val>
            <c:numRef>
              <c:f>Sheet1!$H$2</c:f>
              <c:numCache>
                <c:formatCode>_(* #,##0_);_(* \(#,##0\);_(* "-"??_);_(@_)</c:formatCode>
                <c:ptCount val="1"/>
                <c:pt idx="0">
                  <c:v>9021</c:v>
                </c:pt>
              </c:numCache>
            </c:numRef>
          </c:val>
          <c:extLst>
            <c:ext xmlns:c16="http://schemas.microsoft.com/office/drawing/2014/chart" uri="{C3380CC4-5D6E-409C-BE32-E72D297353CC}">
              <c16:uniqueId val="{00000007-263B-4437-9ADF-8037921BEF30}"/>
            </c:ext>
          </c:extLst>
        </c:ser>
        <c:ser>
          <c:idx val="7"/>
          <c:order val="7"/>
          <c:tx>
            <c:strRef>
              <c:f>Sheet1!$I$1</c:f>
              <c:strCache>
                <c:ptCount val="1"/>
                <c:pt idx="0">
                  <c:v>March'24</c:v>
                </c:pt>
              </c:strCache>
            </c:strRef>
          </c:tx>
          <c:spPr>
            <a:solidFill>
              <a:schemeClr val="accent1">
                <a:shade val="68000"/>
              </a:schemeClr>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63B-4437-9ADF-8037921BEF3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Sheet1!$A$2</c:f>
              <c:strCache>
                <c:ptCount val="1"/>
                <c:pt idx="0">
                  <c:v>Industrial/ Commercial (Nos.)</c:v>
                </c:pt>
              </c:strCache>
            </c:strRef>
          </c:cat>
          <c:val>
            <c:numRef>
              <c:f>Sheet1!$I$2</c:f>
              <c:numCache>
                <c:formatCode>_(* #,##0_);_(* \(#,##0\);_(* "-"??_);_(@_)</c:formatCode>
                <c:ptCount val="1"/>
                <c:pt idx="0">
                  <c:v>10585</c:v>
                </c:pt>
              </c:numCache>
            </c:numRef>
          </c:val>
          <c:extLst>
            <c:ext xmlns:c16="http://schemas.microsoft.com/office/drawing/2014/chart" uri="{C3380CC4-5D6E-409C-BE32-E72D297353CC}">
              <c16:uniqueId val="{00000009-263B-4437-9ADF-8037921BEF30}"/>
            </c:ext>
          </c:extLst>
        </c:ser>
        <c:ser>
          <c:idx val="8"/>
          <c:order val="8"/>
          <c:tx>
            <c:strRef>
              <c:f>Sheet1!$J$1</c:f>
              <c:strCache>
                <c:ptCount val="1"/>
                <c:pt idx="0">
                  <c:v>March'25</c:v>
                </c:pt>
              </c:strCache>
            </c:strRef>
          </c:tx>
          <c:spPr>
            <a:solidFill>
              <a:schemeClr val="accent1">
                <a:shade val="55000"/>
              </a:schemeClr>
            </a:solidFill>
            <a:ln>
              <a:noFill/>
            </a:ln>
            <a:effectLst/>
          </c:spPr>
          <c:invertIfNegative val="0"/>
          <c:cat>
            <c:strRef>
              <c:f>Sheet1!$A$2</c:f>
              <c:strCache>
                <c:ptCount val="1"/>
                <c:pt idx="0">
                  <c:v>Industrial/ Commercial (Nos.)</c:v>
                </c:pt>
              </c:strCache>
            </c:strRef>
          </c:cat>
          <c:val>
            <c:numRef>
              <c:f>Sheet1!$J$2</c:f>
              <c:numCache>
                <c:formatCode>_(* #,##0_);_(* \(#,##0\);_(* "-"??_);_(@_)</c:formatCode>
                <c:ptCount val="1"/>
                <c:pt idx="0">
                  <c:v>12049</c:v>
                </c:pt>
              </c:numCache>
            </c:numRef>
          </c:val>
          <c:extLst>
            <c:ext xmlns:c16="http://schemas.microsoft.com/office/drawing/2014/chart" uri="{C3380CC4-5D6E-409C-BE32-E72D297353CC}">
              <c16:uniqueId val="{0000000A-263B-4437-9ADF-8037921BEF30}"/>
            </c:ext>
          </c:extLst>
        </c:ser>
        <c:ser>
          <c:idx val="9"/>
          <c:order val="9"/>
          <c:tx>
            <c:strRef>
              <c:f>Sheet1!$K$1</c:f>
              <c:strCache>
                <c:ptCount val="1"/>
                <c:pt idx="0">
                  <c:v>Mar-26</c:v>
                </c:pt>
              </c:strCache>
            </c:strRef>
          </c:tx>
          <c:spPr>
            <a:solidFill>
              <a:schemeClr val="accent1">
                <a:shade val="42000"/>
              </a:schemeClr>
            </a:solidFill>
            <a:ln>
              <a:noFill/>
            </a:ln>
            <a:effectLst/>
          </c:spPr>
          <c:invertIfNegative val="0"/>
          <c:cat>
            <c:strRef>
              <c:f>Sheet1!$A$2</c:f>
              <c:strCache>
                <c:ptCount val="1"/>
                <c:pt idx="0">
                  <c:v>Industrial/ Commercial (Nos.)</c:v>
                </c:pt>
              </c:strCache>
            </c:strRef>
          </c:cat>
          <c:val>
            <c:numRef>
              <c:f>Sheet1!$K$2</c:f>
              <c:numCache>
                <c:formatCode>#,##0</c:formatCode>
                <c:ptCount val="1"/>
                <c:pt idx="0">
                  <c:v>13078</c:v>
                </c:pt>
              </c:numCache>
            </c:numRef>
          </c:val>
          <c:extLst>
            <c:ext xmlns:c16="http://schemas.microsoft.com/office/drawing/2014/chart" uri="{C3380CC4-5D6E-409C-BE32-E72D297353CC}">
              <c16:uniqueId val="{00000000-65DD-42CB-87BD-8C97CE3D9334}"/>
            </c:ext>
          </c:extLst>
        </c:ser>
        <c:dLbls>
          <c:showLegendKey val="0"/>
          <c:showVal val="0"/>
          <c:showCatName val="0"/>
          <c:showSerName val="0"/>
          <c:showPercent val="0"/>
          <c:showBubbleSize val="0"/>
        </c:dLbls>
        <c:gapWidth val="355"/>
        <c:overlap val="-70"/>
        <c:axId val="383713592"/>
        <c:axId val="383713984"/>
      </c:barChart>
      <c:catAx>
        <c:axId val="38371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3713984"/>
        <c:crosses val="autoZero"/>
        <c:auto val="1"/>
        <c:lblAlgn val="ctr"/>
        <c:lblOffset val="100"/>
        <c:noMultiLvlLbl val="0"/>
      </c:catAx>
      <c:valAx>
        <c:axId val="383713984"/>
        <c:scaling>
          <c:orientation val="minMax"/>
        </c:scaling>
        <c:delete val="1"/>
        <c:axPos val="l"/>
        <c:numFmt formatCode="_(* #,##0_);_(* \(#,##0\);_(* &quot;-&quot;??_);_(@_)" sourceLinked="1"/>
        <c:majorTickMark val="none"/>
        <c:minorTickMark val="none"/>
        <c:tickLblPos val="nextTo"/>
        <c:crossAx val="383713592"/>
        <c:crosses val="autoZero"/>
        <c:crossBetween val="between"/>
      </c:valAx>
      <c:spPr>
        <a:noFill/>
        <a:ln>
          <a:noFill/>
        </a:ln>
        <a:effectLst/>
      </c:spPr>
    </c:plotArea>
    <c:legend>
      <c:legendPos val="b"/>
      <c:layout>
        <c:manualLayout>
          <c:xMode val="edge"/>
          <c:yMode val="edge"/>
          <c:x val="0.24489076592197642"/>
          <c:y val="0.89551281582031739"/>
          <c:w val="0.55747233319329548"/>
          <c:h val="0.104487184179682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rotWithShape="1">
              <a:gsLst>
                <a:gs pos="0">
                  <a:schemeClr val="accent3">
                    <a:shade val="42000"/>
                    <a:shade val="85000"/>
                    <a:satMod val="130000"/>
                  </a:schemeClr>
                </a:gs>
                <a:gs pos="34000">
                  <a:schemeClr val="accent3">
                    <a:shade val="42000"/>
                    <a:shade val="87000"/>
                    <a:satMod val="125000"/>
                  </a:schemeClr>
                </a:gs>
                <a:gs pos="70000">
                  <a:schemeClr val="accent3">
                    <a:shade val="42000"/>
                    <a:tint val="100000"/>
                    <a:shade val="90000"/>
                    <a:satMod val="130000"/>
                  </a:schemeClr>
                </a:gs>
                <a:gs pos="100000">
                  <a:schemeClr val="accent3">
                    <a:shade val="42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Sheet1!$B$2</c:f>
            </c:numRef>
          </c:val>
          <c:extLst>
            <c:ext xmlns:c16="http://schemas.microsoft.com/office/drawing/2014/chart" uri="{C3380CC4-5D6E-409C-BE32-E72D297353CC}">
              <c16:uniqueId val="{00000000-81A7-4F81-BA25-93A7C5D0577D}"/>
            </c:ext>
          </c:extLst>
        </c:ser>
        <c:ser>
          <c:idx val="1"/>
          <c:order val="1"/>
          <c:tx>
            <c:strRef>
              <c:f>Sheet1!$C$1</c:f>
              <c:strCache>
                <c:ptCount val="1"/>
                <c:pt idx="0">
                  <c:v>March’18</c:v>
                </c:pt>
              </c:strCache>
            </c:strRef>
          </c:tx>
          <c:spPr>
            <a:gradFill rotWithShape="1">
              <a:gsLst>
                <a:gs pos="0">
                  <a:schemeClr val="accent3">
                    <a:shade val="55000"/>
                    <a:shade val="85000"/>
                    <a:satMod val="130000"/>
                  </a:schemeClr>
                </a:gs>
                <a:gs pos="34000">
                  <a:schemeClr val="accent3">
                    <a:shade val="55000"/>
                    <a:shade val="87000"/>
                    <a:satMod val="125000"/>
                  </a:schemeClr>
                </a:gs>
                <a:gs pos="70000">
                  <a:schemeClr val="accent3">
                    <a:shade val="55000"/>
                    <a:tint val="100000"/>
                    <a:shade val="90000"/>
                    <a:satMod val="130000"/>
                  </a:schemeClr>
                </a:gs>
                <a:gs pos="100000">
                  <a:schemeClr val="accent3">
                    <a:shade val="55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Sheet1!$C$2</c:f>
            </c:numRef>
          </c:val>
          <c:extLst>
            <c:ext xmlns:c16="http://schemas.microsoft.com/office/drawing/2014/chart" uri="{C3380CC4-5D6E-409C-BE32-E72D297353CC}">
              <c16:uniqueId val="{00000001-81A7-4F81-BA25-93A7C5D0577D}"/>
            </c:ext>
          </c:extLst>
        </c:ser>
        <c:ser>
          <c:idx val="2"/>
          <c:order val="2"/>
          <c:tx>
            <c:strRef>
              <c:f>Sheet1!$D$1</c:f>
              <c:strCache>
                <c:ptCount val="1"/>
                <c:pt idx="0">
                  <c:v>March’19</c:v>
                </c:pt>
              </c:strCache>
            </c:strRef>
          </c:tx>
          <c:spPr>
            <a:gradFill rotWithShape="1">
              <a:gsLst>
                <a:gs pos="0">
                  <a:schemeClr val="accent3">
                    <a:shade val="68000"/>
                    <a:shade val="85000"/>
                    <a:satMod val="130000"/>
                  </a:schemeClr>
                </a:gs>
                <a:gs pos="34000">
                  <a:schemeClr val="accent3">
                    <a:shade val="68000"/>
                    <a:shade val="87000"/>
                    <a:satMod val="125000"/>
                  </a:schemeClr>
                </a:gs>
                <a:gs pos="70000">
                  <a:schemeClr val="accent3">
                    <a:shade val="68000"/>
                    <a:tint val="100000"/>
                    <a:shade val="90000"/>
                    <a:satMod val="130000"/>
                  </a:schemeClr>
                </a:gs>
                <a:gs pos="100000">
                  <a:schemeClr val="accent3">
                    <a:shade val="68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Sheet1!$D$2</c:f>
            </c:numRef>
          </c:val>
          <c:extLst>
            <c:ext xmlns:c16="http://schemas.microsoft.com/office/drawing/2014/chart" uri="{C3380CC4-5D6E-409C-BE32-E72D297353CC}">
              <c16:uniqueId val="{00000002-81A7-4F81-BA25-93A7C5D0577D}"/>
            </c:ext>
          </c:extLst>
        </c:ser>
        <c:ser>
          <c:idx val="3"/>
          <c:order val="3"/>
          <c:tx>
            <c:strRef>
              <c:f>Sheet1!$E$1</c:f>
              <c:strCache>
                <c:ptCount val="1"/>
                <c:pt idx="0">
                  <c:v>March’20</c:v>
                </c:pt>
              </c:strCache>
            </c:strRef>
          </c:tx>
          <c:spPr>
            <a:gradFill rotWithShape="1">
              <a:gsLst>
                <a:gs pos="0">
                  <a:schemeClr val="accent3">
                    <a:shade val="80000"/>
                    <a:shade val="85000"/>
                    <a:satMod val="130000"/>
                  </a:schemeClr>
                </a:gs>
                <a:gs pos="34000">
                  <a:schemeClr val="accent3">
                    <a:shade val="80000"/>
                    <a:shade val="87000"/>
                    <a:satMod val="125000"/>
                  </a:schemeClr>
                </a:gs>
                <a:gs pos="70000">
                  <a:schemeClr val="accent3">
                    <a:shade val="80000"/>
                    <a:tint val="100000"/>
                    <a:shade val="90000"/>
                    <a:satMod val="130000"/>
                  </a:schemeClr>
                </a:gs>
                <a:gs pos="100000">
                  <a:schemeClr val="accent3">
                    <a:shade val="8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Sheet1!$E$2</c:f>
              <c:numCache>
                <c:formatCode>_(* #,##0_);_(* \(#,##0\);_(* "-"??_);_(@_)</c:formatCode>
                <c:ptCount val="1"/>
                <c:pt idx="0">
                  <c:v>1150</c:v>
                </c:pt>
              </c:numCache>
            </c:numRef>
          </c:val>
          <c:extLst>
            <c:ext xmlns:c16="http://schemas.microsoft.com/office/drawing/2014/chart" uri="{C3380CC4-5D6E-409C-BE32-E72D297353CC}">
              <c16:uniqueId val="{00000003-81A7-4F81-BA25-93A7C5D0577D}"/>
            </c:ext>
          </c:extLst>
        </c:ser>
        <c:ser>
          <c:idx val="4"/>
          <c:order val="4"/>
          <c:tx>
            <c:strRef>
              <c:f>Sheet1!$F$1</c:f>
              <c:strCache>
                <c:ptCount val="1"/>
                <c:pt idx="0">
                  <c:v>March’21</c:v>
                </c:pt>
              </c:strCache>
            </c:strRef>
          </c:tx>
          <c:spPr>
            <a:gradFill rotWithShape="1">
              <a:gsLst>
                <a:gs pos="0">
                  <a:schemeClr val="accent3">
                    <a:shade val="93000"/>
                    <a:shade val="85000"/>
                    <a:satMod val="130000"/>
                  </a:schemeClr>
                </a:gs>
                <a:gs pos="34000">
                  <a:schemeClr val="accent3">
                    <a:shade val="93000"/>
                    <a:shade val="87000"/>
                    <a:satMod val="125000"/>
                  </a:schemeClr>
                </a:gs>
                <a:gs pos="70000">
                  <a:schemeClr val="accent3">
                    <a:shade val="93000"/>
                    <a:tint val="100000"/>
                    <a:shade val="90000"/>
                    <a:satMod val="130000"/>
                  </a:schemeClr>
                </a:gs>
                <a:gs pos="100000">
                  <a:schemeClr val="accent3">
                    <a:shade val="9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Sheet1!$F$2</c:f>
              <c:numCache>
                <c:formatCode>_(* #,##0_);_(* \(#,##0\);_(* "-"??_);_(@_)</c:formatCode>
                <c:ptCount val="1"/>
                <c:pt idx="0">
                  <c:v>1265</c:v>
                </c:pt>
              </c:numCache>
            </c:numRef>
          </c:val>
          <c:extLst>
            <c:ext xmlns:c16="http://schemas.microsoft.com/office/drawing/2014/chart" uri="{C3380CC4-5D6E-409C-BE32-E72D297353CC}">
              <c16:uniqueId val="{00000004-81A7-4F81-BA25-93A7C5D0577D}"/>
            </c:ext>
          </c:extLst>
        </c:ser>
        <c:ser>
          <c:idx val="5"/>
          <c:order val="5"/>
          <c:tx>
            <c:strRef>
              <c:f>Sheet1!$G$1</c:f>
              <c:strCache>
                <c:ptCount val="1"/>
                <c:pt idx="0">
                  <c:v>March’22</c:v>
                </c:pt>
              </c:strCache>
            </c:strRef>
          </c:tx>
          <c:spPr>
            <a:gradFill rotWithShape="1">
              <a:gsLst>
                <a:gs pos="0">
                  <a:schemeClr val="accent3">
                    <a:tint val="94000"/>
                    <a:shade val="85000"/>
                    <a:satMod val="130000"/>
                  </a:schemeClr>
                </a:gs>
                <a:gs pos="34000">
                  <a:schemeClr val="accent3">
                    <a:tint val="94000"/>
                    <a:shade val="87000"/>
                    <a:satMod val="125000"/>
                  </a:schemeClr>
                </a:gs>
                <a:gs pos="70000">
                  <a:schemeClr val="accent3">
                    <a:tint val="94000"/>
                    <a:tint val="100000"/>
                    <a:shade val="90000"/>
                    <a:satMod val="130000"/>
                  </a:schemeClr>
                </a:gs>
                <a:gs pos="100000">
                  <a:schemeClr val="accent3">
                    <a:tint val="94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Sheet1!$G$2</c:f>
              <c:numCache>
                <c:formatCode>_(* #,##0_);_(* \(#,##0\);_(* "-"??_);_(@_)</c:formatCode>
                <c:ptCount val="1"/>
                <c:pt idx="0">
                  <c:v>1571</c:v>
                </c:pt>
              </c:numCache>
            </c:numRef>
          </c:val>
          <c:extLst>
            <c:ext xmlns:c16="http://schemas.microsoft.com/office/drawing/2014/chart" uri="{C3380CC4-5D6E-409C-BE32-E72D297353CC}">
              <c16:uniqueId val="{00000005-81A7-4F81-BA25-93A7C5D0577D}"/>
            </c:ext>
          </c:extLst>
        </c:ser>
        <c:ser>
          <c:idx val="6"/>
          <c:order val="6"/>
          <c:tx>
            <c:strRef>
              <c:f>Sheet1!$H$1</c:f>
              <c:strCache>
                <c:ptCount val="1"/>
                <c:pt idx="0">
                  <c:v>March’23</c:v>
                </c:pt>
              </c:strCache>
            </c:strRef>
          </c:tx>
          <c:spPr>
            <a:gradFill rotWithShape="1">
              <a:gsLst>
                <a:gs pos="0">
                  <a:schemeClr val="accent3">
                    <a:tint val="81000"/>
                    <a:shade val="85000"/>
                    <a:satMod val="130000"/>
                  </a:schemeClr>
                </a:gs>
                <a:gs pos="34000">
                  <a:schemeClr val="accent3">
                    <a:tint val="81000"/>
                    <a:shade val="87000"/>
                    <a:satMod val="125000"/>
                  </a:schemeClr>
                </a:gs>
                <a:gs pos="70000">
                  <a:schemeClr val="accent3">
                    <a:tint val="81000"/>
                    <a:tint val="100000"/>
                    <a:shade val="90000"/>
                    <a:satMod val="130000"/>
                  </a:schemeClr>
                </a:gs>
                <a:gs pos="100000">
                  <a:schemeClr val="accent3">
                    <a:tint val="81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Sheet1!$H$2</c:f>
              <c:numCache>
                <c:formatCode>_(* #,##0_);_(* \(#,##0\);_(* "-"??_);_(@_)</c:formatCode>
                <c:ptCount val="1"/>
                <c:pt idx="0">
                  <c:v>1868</c:v>
                </c:pt>
              </c:numCache>
            </c:numRef>
          </c:val>
          <c:extLst>
            <c:ext xmlns:c16="http://schemas.microsoft.com/office/drawing/2014/chart" uri="{C3380CC4-5D6E-409C-BE32-E72D297353CC}">
              <c16:uniqueId val="{00000006-81A7-4F81-BA25-93A7C5D0577D}"/>
            </c:ext>
          </c:extLst>
        </c:ser>
        <c:ser>
          <c:idx val="7"/>
          <c:order val="7"/>
          <c:tx>
            <c:strRef>
              <c:f>Sheet1!$I$1</c:f>
              <c:strCache>
                <c:ptCount val="1"/>
                <c:pt idx="0">
                  <c:v>March’24</c:v>
                </c:pt>
              </c:strCache>
            </c:strRef>
          </c:tx>
          <c:spPr>
            <a:gradFill rotWithShape="1">
              <a:gsLst>
                <a:gs pos="0">
                  <a:schemeClr val="accent3">
                    <a:tint val="69000"/>
                    <a:shade val="85000"/>
                    <a:satMod val="130000"/>
                  </a:schemeClr>
                </a:gs>
                <a:gs pos="34000">
                  <a:schemeClr val="accent3">
                    <a:tint val="69000"/>
                    <a:shade val="87000"/>
                    <a:satMod val="125000"/>
                  </a:schemeClr>
                </a:gs>
                <a:gs pos="70000">
                  <a:schemeClr val="accent3">
                    <a:tint val="69000"/>
                    <a:tint val="100000"/>
                    <a:shade val="90000"/>
                    <a:satMod val="130000"/>
                  </a:schemeClr>
                </a:gs>
                <a:gs pos="100000">
                  <a:schemeClr val="accent3">
                    <a:tint val="69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Sheet1!$I$2</c:f>
              <c:numCache>
                <c:formatCode>_(* #,##0_);_(* \(#,##0\);_(* "-"??_);_(@_)</c:formatCode>
                <c:ptCount val="1"/>
                <c:pt idx="0">
                  <c:v>2055</c:v>
                </c:pt>
              </c:numCache>
            </c:numRef>
          </c:val>
          <c:extLst>
            <c:ext xmlns:c16="http://schemas.microsoft.com/office/drawing/2014/chart" uri="{C3380CC4-5D6E-409C-BE32-E72D297353CC}">
              <c16:uniqueId val="{00000007-81A7-4F81-BA25-93A7C5D0577D}"/>
            </c:ext>
          </c:extLst>
        </c:ser>
        <c:ser>
          <c:idx val="8"/>
          <c:order val="8"/>
          <c:tx>
            <c:strRef>
              <c:f>Sheet1!$J$1</c:f>
              <c:strCache>
                <c:ptCount val="1"/>
                <c:pt idx="0">
                  <c:v>March’25</c:v>
                </c:pt>
              </c:strCache>
            </c:strRef>
          </c:tx>
          <c:spPr>
            <a:gradFill rotWithShape="1">
              <a:gsLst>
                <a:gs pos="0">
                  <a:schemeClr val="accent3">
                    <a:tint val="56000"/>
                    <a:shade val="85000"/>
                    <a:satMod val="130000"/>
                  </a:schemeClr>
                </a:gs>
                <a:gs pos="34000">
                  <a:schemeClr val="accent3">
                    <a:tint val="56000"/>
                    <a:shade val="87000"/>
                    <a:satMod val="125000"/>
                  </a:schemeClr>
                </a:gs>
                <a:gs pos="70000">
                  <a:schemeClr val="accent3">
                    <a:tint val="56000"/>
                    <a:tint val="100000"/>
                    <a:shade val="90000"/>
                    <a:satMod val="130000"/>
                  </a:schemeClr>
                </a:gs>
                <a:gs pos="100000">
                  <a:schemeClr val="accent3">
                    <a:tint val="56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Sheet1!$J$2</c:f>
              <c:numCache>
                <c:formatCode>_(* #,##0_);_(* \(#,##0\);_(* "-"??_);_(@_)</c:formatCode>
                <c:ptCount val="1"/>
                <c:pt idx="0">
                  <c:v>2350</c:v>
                </c:pt>
              </c:numCache>
            </c:numRef>
          </c:val>
          <c:extLst>
            <c:ext xmlns:c16="http://schemas.microsoft.com/office/drawing/2014/chart" uri="{C3380CC4-5D6E-409C-BE32-E72D297353CC}">
              <c16:uniqueId val="{00000008-81A7-4F81-BA25-93A7C5D0577D}"/>
            </c:ext>
          </c:extLst>
        </c:ser>
        <c:ser>
          <c:idx val="9"/>
          <c:order val="9"/>
          <c:tx>
            <c:strRef>
              <c:f>Sheet1!$K$1</c:f>
              <c:strCache>
                <c:ptCount val="1"/>
                <c:pt idx="0">
                  <c:v>March'26</c:v>
                </c:pt>
              </c:strCache>
            </c:strRef>
          </c:tx>
          <c:spPr>
            <a:gradFill rotWithShape="1">
              <a:gsLst>
                <a:gs pos="0">
                  <a:schemeClr val="accent3">
                    <a:tint val="43000"/>
                    <a:shade val="85000"/>
                    <a:satMod val="130000"/>
                  </a:schemeClr>
                </a:gs>
                <a:gs pos="34000">
                  <a:schemeClr val="accent3">
                    <a:tint val="43000"/>
                    <a:shade val="87000"/>
                    <a:satMod val="125000"/>
                  </a:schemeClr>
                </a:gs>
                <a:gs pos="70000">
                  <a:schemeClr val="accent3">
                    <a:tint val="43000"/>
                    <a:tint val="100000"/>
                    <a:shade val="90000"/>
                    <a:satMod val="130000"/>
                  </a:schemeClr>
                </a:gs>
                <a:gs pos="100000">
                  <a:schemeClr val="accent3">
                    <a:tint val="4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Steel Pipeline</c:v>
                </c:pt>
              </c:strCache>
            </c:strRef>
          </c:cat>
          <c:val>
            <c:numRef>
              <c:f>Sheet1!$K$2</c:f>
              <c:numCache>
                <c:formatCode>#,##0</c:formatCode>
                <c:ptCount val="1"/>
                <c:pt idx="0">
                  <c:v>2601</c:v>
                </c:pt>
              </c:numCache>
            </c:numRef>
          </c:val>
          <c:extLst>
            <c:ext xmlns:c16="http://schemas.microsoft.com/office/drawing/2014/chart" uri="{C3380CC4-5D6E-409C-BE32-E72D297353CC}">
              <c16:uniqueId val="{00000000-D4C3-4029-8159-7F1F521ADDD7}"/>
            </c:ext>
          </c:extLst>
        </c:ser>
        <c:dLbls>
          <c:dLblPos val="outEnd"/>
          <c:showLegendKey val="0"/>
          <c:showVal val="1"/>
          <c:showCatName val="0"/>
          <c:showSerName val="0"/>
          <c:showPercent val="0"/>
          <c:showBubbleSize val="0"/>
        </c:dLbls>
        <c:gapWidth val="100"/>
        <c:overlap val="-24"/>
        <c:axId val="383710456"/>
        <c:axId val="383715552"/>
      </c:barChart>
      <c:catAx>
        <c:axId val="383710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715552"/>
        <c:crosses val="autoZero"/>
        <c:auto val="1"/>
        <c:lblAlgn val="ctr"/>
        <c:lblOffset val="100"/>
        <c:noMultiLvlLbl val="0"/>
      </c:catAx>
      <c:valAx>
        <c:axId val="383715552"/>
        <c:scaling>
          <c:orientation val="minMax"/>
        </c:scaling>
        <c:delete val="1"/>
        <c:axPos val="l"/>
        <c:numFmt formatCode="_(* #,##0_);_(* \(#,##0\);_(* &quot;-&quot;??_);_(@_)" sourceLinked="1"/>
        <c:majorTickMark val="none"/>
        <c:minorTickMark val="none"/>
        <c:tickLblPos val="nextTo"/>
        <c:crossAx val="38371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5908739294099058E-2"/>
          <c:y val="7.7428193330201303E-2"/>
          <c:w val="0.97409126070590091"/>
          <c:h val="0.6986189162921973"/>
        </c:manualLayout>
      </c:layout>
      <c:barChart>
        <c:barDir val="col"/>
        <c:grouping val="clustered"/>
        <c:varyColors val="0"/>
        <c:ser>
          <c:idx val="0"/>
          <c:order val="0"/>
          <c:tx>
            <c:strRef>
              <c:f>Sheet1!$B$1</c:f>
              <c:strCache>
                <c:ptCount val="1"/>
                <c:pt idx="0">
                  <c:v>March’17</c:v>
                </c:pt>
              </c:strCache>
            </c:strRef>
          </c:tx>
          <c:spPr>
            <a:gradFill rotWithShape="1">
              <a:gsLst>
                <a:gs pos="0">
                  <a:schemeClr val="accent6">
                    <a:shade val="42000"/>
                    <a:shade val="85000"/>
                    <a:satMod val="130000"/>
                  </a:schemeClr>
                </a:gs>
                <a:gs pos="34000">
                  <a:schemeClr val="accent6">
                    <a:shade val="42000"/>
                    <a:shade val="87000"/>
                    <a:satMod val="125000"/>
                  </a:schemeClr>
                </a:gs>
                <a:gs pos="70000">
                  <a:schemeClr val="accent6">
                    <a:shade val="42000"/>
                    <a:tint val="100000"/>
                    <a:shade val="90000"/>
                    <a:satMod val="130000"/>
                  </a:schemeClr>
                </a:gs>
                <a:gs pos="100000">
                  <a:schemeClr val="accent6">
                    <a:shade val="42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Sheet1!$B$2</c:f>
            </c:numRef>
          </c:val>
          <c:extLst>
            <c:ext xmlns:c16="http://schemas.microsoft.com/office/drawing/2014/chart" uri="{C3380CC4-5D6E-409C-BE32-E72D297353CC}">
              <c16:uniqueId val="{00000000-7323-4EF9-996A-5817FDB4044B}"/>
            </c:ext>
          </c:extLst>
        </c:ser>
        <c:ser>
          <c:idx val="1"/>
          <c:order val="1"/>
          <c:tx>
            <c:strRef>
              <c:f>Sheet1!$C$1</c:f>
              <c:strCache>
                <c:ptCount val="1"/>
                <c:pt idx="0">
                  <c:v>March’18</c:v>
                </c:pt>
              </c:strCache>
            </c:strRef>
          </c:tx>
          <c:spPr>
            <a:gradFill rotWithShape="1">
              <a:gsLst>
                <a:gs pos="0">
                  <a:schemeClr val="accent6">
                    <a:shade val="55000"/>
                    <a:shade val="85000"/>
                    <a:satMod val="130000"/>
                  </a:schemeClr>
                </a:gs>
                <a:gs pos="34000">
                  <a:schemeClr val="accent6">
                    <a:shade val="55000"/>
                    <a:shade val="87000"/>
                    <a:satMod val="125000"/>
                  </a:schemeClr>
                </a:gs>
                <a:gs pos="70000">
                  <a:schemeClr val="accent6">
                    <a:shade val="55000"/>
                    <a:tint val="100000"/>
                    <a:shade val="90000"/>
                    <a:satMod val="130000"/>
                  </a:schemeClr>
                </a:gs>
                <a:gs pos="100000">
                  <a:schemeClr val="accent6">
                    <a:shade val="55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Sheet1!$C$2</c:f>
            </c:numRef>
          </c:val>
          <c:extLst>
            <c:ext xmlns:c16="http://schemas.microsoft.com/office/drawing/2014/chart" uri="{C3380CC4-5D6E-409C-BE32-E72D297353CC}">
              <c16:uniqueId val="{00000001-7323-4EF9-996A-5817FDB4044B}"/>
            </c:ext>
          </c:extLst>
        </c:ser>
        <c:ser>
          <c:idx val="2"/>
          <c:order val="2"/>
          <c:tx>
            <c:strRef>
              <c:f>Sheet1!$D$1</c:f>
              <c:strCache>
                <c:ptCount val="1"/>
                <c:pt idx="0">
                  <c:v>March’19</c:v>
                </c:pt>
              </c:strCache>
            </c:strRef>
          </c:tx>
          <c:spPr>
            <a:gradFill rotWithShape="1">
              <a:gsLst>
                <a:gs pos="0">
                  <a:schemeClr val="accent6">
                    <a:shade val="68000"/>
                    <a:shade val="85000"/>
                    <a:satMod val="130000"/>
                  </a:schemeClr>
                </a:gs>
                <a:gs pos="34000">
                  <a:schemeClr val="accent6">
                    <a:shade val="68000"/>
                    <a:shade val="87000"/>
                    <a:satMod val="125000"/>
                  </a:schemeClr>
                </a:gs>
                <a:gs pos="70000">
                  <a:schemeClr val="accent6">
                    <a:shade val="68000"/>
                    <a:tint val="100000"/>
                    <a:shade val="90000"/>
                    <a:satMod val="130000"/>
                  </a:schemeClr>
                </a:gs>
                <a:gs pos="100000">
                  <a:schemeClr val="accent6">
                    <a:shade val="68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Sheet1!$D$2</c:f>
            </c:numRef>
          </c:val>
          <c:extLst>
            <c:ext xmlns:c16="http://schemas.microsoft.com/office/drawing/2014/chart" uri="{C3380CC4-5D6E-409C-BE32-E72D297353CC}">
              <c16:uniqueId val="{00000002-7323-4EF9-996A-5817FDB4044B}"/>
            </c:ext>
          </c:extLst>
        </c:ser>
        <c:ser>
          <c:idx val="3"/>
          <c:order val="3"/>
          <c:tx>
            <c:strRef>
              <c:f>Sheet1!$E$1</c:f>
              <c:strCache>
                <c:ptCount val="1"/>
                <c:pt idx="0">
                  <c:v>March’20</c:v>
                </c:pt>
              </c:strCache>
            </c:strRef>
          </c:tx>
          <c:spPr>
            <a:gradFill rotWithShape="1">
              <a:gsLst>
                <a:gs pos="0">
                  <a:schemeClr val="accent6">
                    <a:shade val="80000"/>
                    <a:shade val="85000"/>
                    <a:satMod val="130000"/>
                  </a:schemeClr>
                </a:gs>
                <a:gs pos="34000">
                  <a:schemeClr val="accent6">
                    <a:shade val="80000"/>
                    <a:shade val="87000"/>
                    <a:satMod val="125000"/>
                  </a:schemeClr>
                </a:gs>
                <a:gs pos="70000">
                  <a:schemeClr val="accent6">
                    <a:shade val="80000"/>
                    <a:tint val="100000"/>
                    <a:shade val="90000"/>
                    <a:satMod val="130000"/>
                  </a:schemeClr>
                </a:gs>
                <a:gs pos="100000">
                  <a:schemeClr val="accent6">
                    <a:shade val="8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Sheet1!$E$2</c:f>
              <c:numCache>
                <c:formatCode>_(* #,##0_);_(* \(#,##0\);_(* "-"??_);_(@_)</c:formatCode>
                <c:ptCount val="1"/>
                <c:pt idx="0">
                  <c:v>13455</c:v>
                </c:pt>
              </c:numCache>
            </c:numRef>
          </c:val>
          <c:extLst>
            <c:ext xmlns:c16="http://schemas.microsoft.com/office/drawing/2014/chart" uri="{C3380CC4-5D6E-409C-BE32-E72D297353CC}">
              <c16:uniqueId val="{00000003-7323-4EF9-996A-5817FDB4044B}"/>
            </c:ext>
          </c:extLst>
        </c:ser>
        <c:ser>
          <c:idx val="4"/>
          <c:order val="4"/>
          <c:tx>
            <c:strRef>
              <c:f>Sheet1!$F$1</c:f>
              <c:strCache>
                <c:ptCount val="1"/>
                <c:pt idx="0">
                  <c:v>March’21</c:v>
                </c:pt>
              </c:strCache>
            </c:strRef>
          </c:tx>
          <c:spPr>
            <a:gradFill rotWithShape="1">
              <a:gsLst>
                <a:gs pos="0">
                  <a:schemeClr val="accent6">
                    <a:shade val="93000"/>
                    <a:shade val="85000"/>
                    <a:satMod val="130000"/>
                  </a:schemeClr>
                </a:gs>
                <a:gs pos="34000">
                  <a:schemeClr val="accent6">
                    <a:shade val="93000"/>
                    <a:shade val="87000"/>
                    <a:satMod val="125000"/>
                  </a:schemeClr>
                </a:gs>
                <a:gs pos="70000">
                  <a:schemeClr val="accent6">
                    <a:shade val="93000"/>
                    <a:tint val="100000"/>
                    <a:shade val="90000"/>
                    <a:satMod val="130000"/>
                  </a:schemeClr>
                </a:gs>
                <a:gs pos="100000">
                  <a:schemeClr val="accent6">
                    <a:shade val="9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Sheet1!$F$2</c:f>
              <c:numCache>
                <c:formatCode>_(* #,##0_);_(* \(#,##0\);_(* "-"??_);_(@_)</c:formatCode>
                <c:ptCount val="1"/>
                <c:pt idx="0">
                  <c:v>15262</c:v>
                </c:pt>
              </c:numCache>
            </c:numRef>
          </c:val>
          <c:extLst>
            <c:ext xmlns:c16="http://schemas.microsoft.com/office/drawing/2014/chart" uri="{C3380CC4-5D6E-409C-BE32-E72D297353CC}">
              <c16:uniqueId val="{00000004-7323-4EF9-996A-5817FDB4044B}"/>
            </c:ext>
          </c:extLst>
        </c:ser>
        <c:ser>
          <c:idx val="5"/>
          <c:order val="5"/>
          <c:tx>
            <c:strRef>
              <c:f>Sheet1!$G$1</c:f>
              <c:strCache>
                <c:ptCount val="1"/>
                <c:pt idx="0">
                  <c:v>March’22</c:v>
                </c:pt>
              </c:strCache>
            </c:strRef>
          </c:tx>
          <c:spPr>
            <a:gradFill rotWithShape="1">
              <a:gsLst>
                <a:gs pos="0">
                  <a:schemeClr val="accent6">
                    <a:tint val="94000"/>
                    <a:shade val="85000"/>
                    <a:satMod val="130000"/>
                  </a:schemeClr>
                </a:gs>
                <a:gs pos="34000">
                  <a:schemeClr val="accent6">
                    <a:tint val="94000"/>
                    <a:shade val="87000"/>
                    <a:satMod val="125000"/>
                  </a:schemeClr>
                </a:gs>
                <a:gs pos="70000">
                  <a:schemeClr val="accent6">
                    <a:tint val="94000"/>
                    <a:tint val="100000"/>
                    <a:shade val="90000"/>
                    <a:satMod val="130000"/>
                  </a:schemeClr>
                </a:gs>
                <a:gs pos="100000">
                  <a:schemeClr val="accent6">
                    <a:tint val="94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Sheet1!$G$2</c:f>
              <c:numCache>
                <c:formatCode>_(* #,##0_);_(* \(#,##0\);_(* "-"??_);_(@_)</c:formatCode>
                <c:ptCount val="1"/>
                <c:pt idx="0">
                  <c:v>17240</c:v>
                </c:pt>
              </c:numCache>
            </c:numRef>
          </c:val>
          <c:extLst>
            <c:ext xmlns:c16="http://schemas.microsoft.com/office/drawing/2014/chart" uri="{C3380CC4-5D6E-409C-BE32-E72D297353CC}">
              <c16:uniqueId val="{00000005-7323-4EF9-996A-5817FDB4044B}"/>
            </c:ext>
          </c:extLst>
        </c:ser>
        <c:ser>
          <c:idx val="6"/>
          <c:order val="6"/>
          <c:tx>
            <c:strRef>
              <c:f>Sheet1!$H$1</c:f>
              <c:strCache>
                <c:ptCount val="1"/>
                <c:pt idx="0">
                  <c:v>March’23</c:v>
                </c:pt>
              </c:strCache>
            </c:strRef>
          </c:tx>
          <c:spPr>
            <a:gradFill rotWithShape="1">
              <a:gsLst>
                <a:gs pos="0">
                  <a:schemeClr val="accent6">
                    <a:tint val="81000"/>
                    <a:shade val="85000"/>
                    <a:satMod val="130000"/>
                  </a:schemeClr>
                </a:gs>
                <a:gs pos="34000">
                  <a:schemeClr val="accent6">
                    <a:tint val="81000"/>
                    <a:shade val="87000"/>
                    <a:satMod val="125000"/>
                  </a:schemeClr>
                </a:gs>
                <a:gs pos="70000">
                  <a:schemeClr val="accent6">
                    <a:tint val="81000"/>
                    <a:tint val="100000"/>
                    <a:shade val="90000"/>
                    <a:satMod val="130000"/>
                  </a:schemeClr>
                </a:gs>
                <a:gs pos="100000">
                  <a:schemeClr val="accent6">
                    <a:tint val="81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Sheet1!$H$2</c:f>
              <c:numCache>
                <c:formatCode>_(* #,##0_);_(* \(#,##0\);_(* "-"??_);_(@_)</c:formatCode>
                <c:ptCount val="1"/>
                <c:pt idx="0">
                  <c:v>20632</c:v>
                </c:pt>
              </c:numCache>
            </c:numRef>
          </c:val>
          <c:extLst>
            <c:ext xmlns:c16="http://schemas.microsoft.com/office/drawing/2014/chart" uri="{C3380CC4-5D6E-409C-BE32-E72D297353CC}">
              <c16:uniqueId val="{00000006-7323-4EF9-996A-5817FDB4044B}"/>
            </c:ext>
          </c:extLst>
        </c:ser>
        <c:ser>
          <c:idx val="7"/>
          <c:order val="7"/>
          <c:tx>
            <c:strRef>
              <c:f>Sheet1!$I$1</c:f>
              <c:strCache>
                <c:ptCount val="1"/>
                <c:pt idx="0">
                  <c:v>March’24</c:v>
                </c:pt>
              </c:strCache>
            </c:strRef>
          </c:tx>
          <c:spPr>
            <a:gradFill rotWithShape="1">
              <a:gsLst>
                <a:gs pos="0">
                  <a:schemeClr val="accent6">
                    <a:tint val="69000"/>
                    <a:shade val="85000"/>
                    <a:satMod val="130000"/>
                  </a:schemeClr>
                </a:gs>
                <a:gs pos="34000">
                  <a:schemeClr val="accent6">
                    <a:tint val="69000"/>
                    <a:shade val="87000"/>
                    <a:satMod val="125000"/>
                  </a:schemeClr>
                </a:gs>
                <a:gs pos="70000">
                  <a:schemeClr val="accent6">
                    <a:tint val="69000"/>
                    <a:tint val="100000"/>
                    <a:shade val="90000"/>
                    <a:satMod val="130000"/>
                  </a:schemeClr>
                </a:gs>
                <a:gs pos="100000">
                  <a:schemeClr val="accent6">
                    <a:tint val="69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Sheet1!$I$2</c:f>
              <c:numCache>
                <c:formatCode>_(* #,##0_);_(* \(#,##0\);_(* "-"??_);_(@_)</c:formatCode>
                <c:ptCount val="1"/>
                <c:pt idx="0">
                  <c:v>23565</c:v>
                </c:pt>
              </c:numCache>
            </c:numRef>
          </c:val>
          <c:extLst>
            <c:ext xmlns:c16="http://schemas.microsoft.com/office/drawing/2014/chart" uri="{C3380CC4-5D6E-409C-BE32-E72D297353CC}">
              <c16:uniqueId val="{00000007-7323-4EF9-996A-5817FDB4044B}"/>
            </c:ext>
          </c:extLst>
        </c:ser>
        <c:ser>
          <c:idx val="8"/>
          <c:order val="8"/>
          <c:tx>
            <c:strRef>
              <c:f>Sheet1!$J$1</c:f>
              <c:strCache>
                <c:ptCount val="1"/>
                <c:pt idx="0">
                  <c:v>March’25</c:v>
                </c:pt>
              </c:strCache>
            </c:strRef>
          </c:tx>
          <c:spPr>
            <a:gradFill rotWithShape="1">
              <a:gsLst>
                <a:gs pos="0">
                  <a:schemeClr val="accent6">
                    <a:tint val="56000"/>
                    <a:shade val="85000"/>
                    <a:satMod val="130000"/>
                  </a:schemeClr>
                </a:gs>
                <a:gs pos="34000">
                  <a:schemeClr val="accent6">
                    <a:tint val="56000"/>
                    <a:shade val="87000"/>
                    <a:satMod val="125000"/>
                  </a:schemeClr>
                </a:gs>
                <a:gs pos="70000">
                  <a:schemeClr val="accent6">
                    <a:tint val="56000"/>
                    <a:tint val="100000"/>
                    <a:shade val="90000"/>
                    <a:satMod val="130000"/>
                  </a:schemeClr>
                </a:gs>
                <a:gs pos="100000">
                  <a:schemeClr val="accent6">
                    <a:tint val="56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Sheet1!$J$2</c:f>
              <c:numCache>
                <c:formatCode>_(* #,##0_);_(* \(#,##0\);_(* "-"??_);_(@_)</c:formatCode>
                <c:ptCount val="1"/>
                <c:pt idx="0">
                  <c:v>27270</c:v>
                </c:pt>
              </c:numCache>
            </c:numRef>
          </c:val>
          <c:extLst>
            <c:ext xmlns:c16="http://schemas.microsoft.com/office/drawing/2014/chart" uri="{C3380CC4-5D6E-409C-BE32-E72D297353CC}">
              <c16:uniqueId val="{00000008-7323-4EF9-996A-5817FDB4044B}"/>
            </c:ext>
          </c:extLst>
        </c:ser>
        <c:ser>
          <c:idx val="9"/>
          <c:order val="9"/>
          <c:tx>
            <c:strRef>
              <c:f>Sheet1!$K$1</c:f>
              <c:strCache>
                <c:ptCount val="1"/>
                <c:pt idx="0">
                  <c:v>March'26</c:v>
                </c:pt>
              </c:strCache>
            </c:strRef>
          </c:tx>
          <c:spPr>
            <a:gradFill rotWithShape="1">
              <a:gsLst>
                <a:gs pos="0">
                  <a:schemeClr val="accent6">
                    <a:tint val="43000"/>
                    <a:shade val="85000"/>
                    <a:satMod val="130000"/>
                  </a:schemeClr>
                </a:gs>
                <a:gs pos="34000">
                  <a:schemeClr val="accent6">
                    <a:tint val="43000"/>
                    <a:shade val="87000"/>
                    <a:satMod val="125000"/>
                  </a:schemeClr>
                </a:gs>
                <a:gs pos="70000">
                  <a:schemeClr val="accent6">
                    <a:tint val="43000"/>
                    <a:tint val="100000"/>
                    <a:shade val="90000"/>
                    <a:satMod val="130000"/>
                  </a:schemeClr>
                </a:gs>
                <a:gs pos="100000">
                  <a:schemeClr val="accent6">
                    <a:tint val="4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MDPE Pipeline</c:v>
                </c:pt>
              </c:strCache>
            </c:strRef>
          </c:cat>
          <c:val>
            <c:numRef>
              <c:f>Sheet1!$K$2</c:f>
              <c:numCache>
                <c:formatCode>#,##0</c:formatCode>
                <c:ptCount val="1"/>
                <c:pt idx="0">
                  <c:v>29734</c:v>
                </c:pt>
              </c:numCache>
            </c:numRef>
          </c:val>
          <c:extLst>
            <c:ext xmlns:c16="http://schemas.microsoft.com/office/drawing/2014/chart" uri="{C3380CC4-5D6E-409C-BE32-E72D297353CC}">
              <c16:uniqueId val="{00000000-F59E-4582-8445-C8E61BF11552}"/>
            </c:ext>
          </c:extLst>
        </c:ser>
        <c:dLbls>
          <c:dLblPos val="outEnd"/>
          <c:showLegendKey val="0"/>
          <c:showVal val="1"/>
          <c:showCatName val="0"/>
          <c:showSerName val="0"/>
          <c:showPercent val="0"/>
          <c:showBubbleSize val="0"/>
        </c:dLbls>
        <c:gapWidth val="100"/>
        <c:overlap val="-24"/>
        <c:axId val="383721432"/>
        <c:axId val="383722216"/>
      </c:barChart>
      <c:catAx>
        <c:axId val="383721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722216"/>
        <c:crosses val="autoZero"/>
        <c:auto val="1"/>
        <c:lblAlgn val="ctr"/>
        <c:lblOffset val="100"/>
        <c:noMultiLvlLbl val="0"/>
      </c:catAx>
      <c:valAx>
        <c:axId val="383722216"/>
        <c:scaling>
          <c:orientation val="minMax"/>
        </c:scaling>
        <c:delete val="1"/>
        <c:axPos val="l"/>
        <c:numFmt formatCode="_(* #,##0_);_(* \(#,##0\);_(* &quot;-&quot;??_);_(@_)" sourceLinked="1"/>
        <c:majorTickMark val="none"/>
        <c:minorTickMark val="none"/>
        <c:tickLblPos val="nextTo"/>
        <c:crossAx val="383721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4819000312110928"/>
          <c:y val="0.104142769930772"/>
          <c:w val="0.59512955258158973"/>
          <c:h val="0.89585723006922802"/>
        </c:manualLayout>
      </c:layout>
      <c:doughnutChart>
        <c:varyColors val="1"/>
        <c:ser>
          <c:idx val="0"/>
          <c:order val="0"/>
          <c:tx>
            <c:strRef>
              <c:f>Sheet1!$B$1</c:f>
              <c:strCache>
                <c:ptCount val="1"/>
                <c:pt idx="0">
                  <c:v>Sales</c:v>
                </c:pt>
              </c:strCache>
            </c:strRef>
          </c:tx>
          <c:explosion val="6"/>
          <c:dPt>
            <c:idx val="0"/>
            <c:bubble3D val="0"/>
            <c:spPr>
              <a:solidFill>
                <a:schemeClr val="accent6">
                  <a:shade val="5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A5-4349-A36D-C29972C4981A}"/>
              </c:ext>
            </c:extLst>
          </c:dPt>
          <c:dPt>
            <c:idx val="1"/>
            <c:bubble3D val="0"/>
            <c:spPr>
              <a:solidFill>
                <a:schemeClr val="accent6">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A5-4349-A36D-C29972C4981A}"/>
              </c:ext>
            </c:extLst>
          </c:dPt>
          <c:dPt>
            <c:idx val="2"/>
            <c:bubble3D val="0"/>
            <c:spPr>
              <a:solidFill>
                <a:schemeClr val="accent6">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0A5-4349-A36D-C29972C4981A}"/>
              </c:ext>
            </c:extLst>
          </c:dPt>
          <c:dPt>
            <c:idx val="3"/>
            <c:bubble3D val="0"/>
            <c:spPr>
              <a:solidFill>
                <a:schemeClr val="accent6">
                  <a:tint val="54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0A5-4349-A36D-C29972C4981A}"/>
              </c:ext>
            </c:extLst>
          </c:dPt>
          <c:dLbls>
            <c:dLbl>
              <c:idx val="0"/>
              <c:layout/>
              <c:dLblPos val="outEnd"/>
              <c:showLegendKey val="0"/>
              <c:showVal val="0"/>
              <c:showCatName val="1"/>
              <c:showSerName val="0"/>
              <c:showPercent val="1"/>
              <c:showBubbleSize val="0"/>
              <c:extLst>
                <c:ext xmlns:c15="http://schemas.microsoft.com/office/drawing/2012/chart" uri="{CE6537A1-D6FC-4f65-9D91-7224C49458BB}">
                  <c15:layout>
                    <c:manualLayout>
                      <c:w val="0.12106945966127432"/>
                      <c:h val="0.13427948509439855"/>
                    </c:manualLayout>
                  </c15:layout>
                </c:ext>
                <c:ext xmlns:c16="http://schemas.microsoft.com/office/drawing/2014/chart" uri="{C3380CC4-5D6E-409C-BE32-E72D297353CC}">
                  <c16:uniqueId val="{00000001-D0A5-4349-A36D-C29972C4981A}"/>
                </c:ext>
              </c:extLst>
            </c:dLbl>
            <c:dLbl>
              <c:idx val="3"/>
              <c:layout>
                <c:manualLayout>
                  <c:x val="-0.12050367780836849"/>
                  <c:y val="-0.20031972938362519"/>
                </c:manualLayout>
              </c:layout>
              <c:dLblPos val="ct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0A5-4349-A36D-C29972C4981A}"/>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Sheet1!$A$2:$A$5</c:f>
              <c:strCache>
                <c:ptCount val="4"/>
                <c:pt idx="0">
                  <c:v>CNG</c:v>
                </c:pt>
                <c:pt idx="1">
                  <c:v>Industrial &amp; Commercial</c:v>
                </c:pt>
                <c:pt idx="2">
                  <c:v>Domestic</c:v>
                </c:pt>
                <c:pt idx="3">
                  <c:v>NG</c:v>
                </c:pt>
              </c:strCache>
            </c:strRef>
          </c:cat>
          <c:val>
            <c:numRef>
              <c:f>Sheet1!$B$2:$B$5</c:f>
              <c:numCache>
                <c:formatCode>_(* #,##0.00_);_(* \(#,##0.00\);_(* "-"??_);_(@_)</c:formatCode>
                <c:ptCount val="4"/>
                <c:pt idx="0">
                  <c:v>6.94</c:v>
                </c:pt>
                <c:pt idx="1">
                  <c:v>1.19</c:v>
                </c:pt>
                <c:pt idx="2">
                  <c:v>0.76</c:v>
                </c:pt>
                <c:pt idx="3">
                  <c:v>0.5</c:v>
                </c:pt>
              </c:numCache>
            </c:numRef>
          </c:val>
          <c:extLst>
            <c:ext xmlns:c16="http://schemas.microsoft.com/office/drawing/2014/chart" uri="{C3380CC4-5D6E-409C-BE32-E72D297353CC}">
              <c16:uniqueId val="{00000008-D0A5-4349-A36D-C29972C4981A}"/>
            </c:ext>
          </c:extLst>
        </c:ser>
        <c:dLbls>
          <c:showLegendKey val="0"/>
          <c:showVal val="0"/>
          <c:showCatName val="0"/>
          <c:showSerName val="0"/>
          <c:showPercent val="1"/>
          <c:showBubbleSize val="0"/>
          <c:showLeaderLines val="0"/>
        </c:dLbls>
        <c:firstSliceAng val="318"/>
        <c:holeSize val="0"/>
      </c:doughnutChart>
      <c:spPr>
        <a:noFill/>
        <a:ln>
          <a:noFill/>
        </a:ln>
        <a:effectLst/>
      </c:spPr>
    </c:plotArea>
    <c:plotVisOnly val="1"/>
    <c:dispBlanksAs val="gap"/>
    <c:showDLblsOverMax val="0"/>
  </c:chart>
  <c:spPr>
    <a:gradFill flip="none" rotWithShape="1">
      <a:gsLst>
        <a:gs pos="100000">
          <a:schemeClr val="bg1"/>
        </a:gs>
        <a:gs pos="12000">
          <a:schemeClr val="accent6">
            <a:lumMod val="20000"/>
            <a:lumOff val="80000"/>
          </a:schemeClr>
        </a:gs>
      </a:gsLst>
      <a:lin ang="5400000" scaled="1"/>
      <a:tileRect/>
    </a:gra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March’17</c:v>
                </c:pt>
              </c:strCache>
            </c:strRef>
          </c:tx>
          <c:spPr>
            <a:gradFill rotWithShape="1">
              <a:gsLst>
                <a:gs pos="0">
                  <a:schemeClr val="accent1">
                    <a:shade val="42000"/>
                    <a:shade val="85000"/>
                    <a:satMod val="130000"/>
                  </a:schemeClr>
                </a:gs>
                <a:gs pos="34000">
                  <a:schemeClr val="accent1">
                    <a:shade val="42000"/>
                    <a:shade val="87000"/>
                    <a:satMod val="125000"/>
                  </a:schemeClr>
                </a:gs>
                <a:gs pos="70000">
                  <a:schemeClr val="accent1">
                    <a:shade val="42000"/>
                    <a:tint val="100000"/>
                    <a:shade val="90000"/>
                    <a:satMod val="130000"/>
                  </a:schemeClr>
                </a:gs>
                <a:gs pos="100000">
                  <a:schemeClr val="accent1">
                    <a:shade val="42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Ref>
          </c:val>
          <c:extLst>
            <c:ext xmlns:c16="http://schemas.microsoft.com/office/drawing/2014/chart" uri="{C3380CC4-5D6E-409C-BE32-E72D297353CC}">
              <c16:uniqueId val="{00000000-A6EC-4179-9680-89BF01057896}"/>
            </c:ext>
          </c:extLst>
        </c:ser>
        <c:ser>
          <c:idx val="1"/>
          <c:order val="1"/>
          <c:tx>
            <c:strRef>
              <c:f>Sheet1!$C$1</c:f>
              <c:strCache>
                <c:ptCount val="1"/>
                <c:pt idx="0">
                  <c:v>March’18</c:v>
                </c:pt>
              </c:strCache>
            </c:strRef>
          </c:tx>
          <c:spPr>
            <a:gradFill rotWithShape="1">
              <a:gsLst>
                <a:gs pos="0">
                  <a:schemeClr val="accent1">
                    <a:shade val="55000"/>
                    <a:shade val="85000"/>
                    <a:satMod val="130000"/>
                  </a:schemeClr>
                </a:gs>
                <a:gs pos="34000">
                  <a:schemeClr val="accent1">
                    <a:shade val="55000"/>
                    <a:shade val="87000"/>
                    <a:satMod val="125000"/>
                  </a:schemeClr>
                </a:gs>
                <a:gs pos="70000">
                  <a:schemeClr val="accent1">
                    <a:shade val="55000"/>
                    <a:tint val="100000"/>
                    <a:shade val="90000"/>
                    <a:satMod val="130000"/>
                  </a:schemeClr>
                </a:gs>
                <a:gs pos="100000">
                  <a:schemeClr val="accent1">
                    <a:shade val="55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Ref>
          </c:val>
          <c:extLst>
            <c:ext xmlns:c16="http://schemas.microsoft.com/office/drawing/2014/chart" uri="{C3380CC4-5D6E-409C-BE32-E72D297353CC}">
              <c16:uniqueId val="{00000001-A6EC-4179-9680-89BF01057896}"/>
            </c:ext>
          </c:extLst>
        </c:ser>
        <c:ser>
          <c:idx val="2"/>
          <c:order val="2"/>
          <c:tx>
            <c:strRef>
              <c:f>Sheet1!$D$1</c:f>
              <c:strCache>
                <c:ptCount val="1"/>
                <c:pt idx="0">
                  <c:v>March’19</c:v>
                </c:pt>
              </c:strCache>
            </c:strRef>
          </c:tx>
          <c:spPr>
            <a:gradFill rotWithShape="1">
              <a:gsLst>
                <a:gs pos="0">
                  <a:schemeClr val="accent1">
                    <a:shade val="68000"/>
                    <a:shade val="85000"/>
                    <a:satMod val="130000"/>
                  </a:schemeClr>
                </a:gs>
                <a:gs pos="34000">
                  <a:schemeClr val="accent1">
                    <a:shade val="68000"/>
                    <a:shade val="87000"/>
                    <a:satMod val="125000"/>
                  </a:schemeClr>
                </a:gs>
                <a:gs pos="70000">
                  <a:schemeClr val="accent1">
                    <a:shade val="68000"/>
                    <a:tint val="100000"/>
                    <a:shade val="90000"/>
                    <a:satMod val="130000"/>
                  </a:schemeClr>
                </a:gs>
                <a:gs pos="100000">
                  <a:schemeClr val="accent1">
                    <a:shade val="68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Ref>
          </c:val>
          <c:extLst>
            <c:ext xmlns:c16="http://schemas.microsoft.com/office/drawing/2014/chart" uri="{C3380CC4-5D6E-409C-BE32-E72D297353CC}">
              <c16:uniqueId val="{00000002-A6EC-4179-9680-89BF01057896}"/>
            </c:ext>
          </c:extLst>
        </c:ser>
        <c:ser>
          <c:idx val="3"/>
          <c:order val="3"/>
          <c:tx>
            <c:strRef>
              <c:f>Sheet1!$E$1</c:f>
              <c:strCache>
                <c:ptCount val="1"/>
                <c:pt idx="0">
                  <c:v>March’20</c:v>
                </c:pt>
              </c:strCache>
            </c:strRef>
          </c:tx>
          <c:spPr>
            <a:gradFill rotWithShape="1">
              <a:gsLst>
                <a:gs pos="0">
                  <a:schemeClr val="accent1">
                    <a:shade val="80000"/>
                    <a:shade val="85000"/>
                    <a:satMod val="130000"/>
                  </a:schemeClr>
                </a:gs>
                <a:gs pos="34000">
                  <a:schemeClr val="accent1">
                    <a:shade val="80000"/>
                    <a:shade val="87000"/>
                    <a:satMod val="125000"/>
                  </a:schemeClr>
                </a:gs>
                <a:gs pos="70000">
                  <a:schemeClr val="accent1">
                    <a:shade val="80000"/>
                    <a:tint val="100000"/>
                    <a:shade val="90000"/>
                    <a:satMod val="130000"/>
                  </a:schemeClr>
                </a:gs>
                <a:gs pos="100000">
                  <a:schemeClr val="accent1">
                    <a:shade val="8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_(* #,##0_);_(* \(#,##0\);_(* "-"??_);_(@_)</c:formatCode>
                <c:ptCount val="1"/>
                <c:pt idx="0">
                  <c:v>14605</c:v>
                </c:pt>
              </c:numCache>
            </c:numRef>
          </c:val>
          <c:extLst>
            <c:ext xmlns:c16="http://schemas.microsoft.com/office/drawing/2014/chart" uri="{C3380CC4-5D6E-409C-BE32-E72D297353CC}">
              <c16:uniqueId val="{00000003-A6EC-4179-9680-89BF01057896}"/>
            </c:ext>
          </c:extLst>
        </c:ser>
        <c:ser>
          <c:idx val="4"/>
          <c:order val="4"/>
          <c:tx>
            <c:strRef>
              <c:f>Sheet1!$F$1</c:f>
              <c:strCache>
                <c:ptCount val="1"/>
                <c:pt idx="0">
                  <c:v>March’21</c:v>
                </c:pt>
              </c:strCache>
            </c:strRef>
          </c:tx>
          <c:spPr>
            <a:gradFill rotWithShape="1">
              <a:gsLst>
                <a:gs pos="0">
                  <a:schemeClr val="accent1">
                    <a:shade val="93000"/>
                    <a:shade val="85000"/>
                    <a:satMod val="130000"/>
                  </a:schemeClr>
                </a:gs>
                <a:gs pos="34000">
                  <a:schemeClr val="accent1">
                    <a:shade val="93000"/>
                    <a:shade val="87000"/>
                    <a:satMod val="125000"/>
                  </a:schemeClr>
                </a:gs>
                <a:gs pos="70000">
                  <a:schemeClr val="accent1">
                    <a:shade val="93000"/>
                    <a:tint val="100000"/>
                    <a:shade val="90000"/>
                    <a:satMod val="130000"/>
                  </a:schemeClr>
                </a:gs>
                <a:gs pos="100000">
                  <a:schemeClr val="accent1">
                    <a:shade val="9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Sheet1!$F$2</c:f>
              <c:numCache>
                <c:formatCode>_(* #,##0_);_(* \(#,##0\);_(* "-"??_);_(@_)</c:formatCode>
                <c:ptCount val="1"/>
                <c:pt idx="0">
                  <c:v>16527</c:v>
                </c:pt>
              </c:numCache>
            </c:numRef>
          </c:val>
          <c:extLst>
            <c:ext xmlns:c16="http://schemas.microsoft.com/office/drawing/2014/chart" uri="{C3380CC4-5D6E-409C-BE32-E72D297353CC}">
              <c16:uniqueId val="{00000004-A6EC-4179-9680-89BF01057896}"/>
            </c:ext>
          </c:extLst>
        </c:ser>
        <c:ser>
          <c:idx val="5"/>
          <c:order val="5"/>
          <c:tx>
            <c:strRef>
              <c:f>Sheet1!$G$1</c:f>
              <c:strCache>
                <c:ptCount val="1"/>
                <c:pt idx="0">
                  <c:v>March’22</c:v>
                </c:pt>
              </c:strCache>
            </c:strRef>
          </c:tx>
          <c:spPr>
            <a:gradFill rotWithShape="1">
              <a:gsLst>
                <a:gs pos="0">
                  <a:schemeClr val="accent1">
                    <a:tint val="94000"/>
                    <a:shade val="85000"/>
                    <a:satMod val="130000"/>
                  </a:schemeClr>
                </a:gs>
                <a:gs pos="34000">
                  <a:schemeClr val="accent1">
                    <a:tint val="94000"/>
                    <a:shade val="87000"/>
                    <a:satMod val="125000"/>
                  </a:schemeClr>
                </a:gs>
                <a:gs pos="70000">
                  <a:schemeClr val="accent1">
                    <a:tint val="94000"/>
                    <a:tint val="100000"/>
                    <a:shade val="90000"/>
                    <a:satMod val="130000"/>
                  </a:schemeClr>
                </a:gs>
                <a:gs pos="100000">
                  <a:schemeClr val="accent1">
                    <a:tint val="94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Sheet1!$G$2</c:f>
              <c:numCache>
                <c:formatCode>_(* #,##0_);_(* \(#,##0\);_(* "-"??_);_(@_)</c:formatCode>
                <c:ptCount val="1"/>
                <c:pt idx="0">
                  <c:v>18811</c:v>
                </c:pt>
              </c:numCache>
            </c:numRef>
          </c:val>
          <c:extLst>
            <c:ext xmlns:c16="http://schemas.microsoft.com/office/drawing/2014/chart" uri="{C3380CC4-5D6E-409C-BE32-E72D297353CC}">
              <c16:uniqueId val="{00000005-A6EC-4179-9680-89BF01057896}"/>
            </c:ext>
          </c:extLst>
        </c:ser>
        <c:ser>
          <c:idx val="6"/>
          <c:order val="6"/>
          <c:tx>
            <c:strRef>
              <c:f>Sheet1!$H$1</c:f>
              <c:strCache>
                <c:ptCount val="1"/>
                <c:pt idx="0">
                  <c:v>March’23</c:v>
                </c:pt>
              </c:strCache>
            </c:strRef>
          </c:tx>
          <c:spPr>
            <a:gradFill rotWithShape="1">
              <a:gsLst>
                <a:gs pos="0">
                  <a:schemeClr val="accent1">
                    <a:tint val="81000"/>
                    <a:shade val="85000"/>
                    <a:satMod val="130000"/>
                  </a:schemeClr>
                </a:gs>
                <a:gs pos="34000">
                  <a:schemeClr val="accent1">
                    <a:tint val="81000"/>
                    <a:shade val="87000"/>
                    <a:satMod val="125000"/>
                  </a:schemeClr>
                </a:gs>
                <a:gs pos="70000">
                  <a:schemeClr val="accent1">
                    <a:tint val="81000"/>
                    <a:tint val="100000"/>
                    <a:shade val="90000"/>
                    <a:satMod val="130000"/>
                  </a:schemeClr>
                </a:gs>
                <a:gs pos="100000">
                  <a:schemeClr val="accent1">
                    <a:tint val="81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Sheet1!$H$2</c:f>
              <c:numCache>
                <c:formatCode>_(* #,##0_);_(* \(#,##0\);_(* "-"??_);_(@_)</c:formatCode>
                <c:ptCount val="1"/>
                <c:pt idx="0">
                  <c:v>22500</c:v>
                </c:pt>
              </c:numCache>
            </c:numRef>
          </c:val>
          <c:extLst>
            <c:ext xmlns:c16="http://schemas.microsoft.com/office/drawing/2014/chart" uri="{C3380CC4-5D6E-409C-BE32-E72D297353CC}">
              <c16:uniqueId val="{00000006-A6EC-4179-9680-89BF01057896}"/>
            </c:ext>
          </c:extLst>
        </c:ser>
        <c:ser>
          <c:idx val="7"/>
          <c:order val="7"/>
          <c:tx>
            <c:strRef>
              <c:f>Sheet1!$I$1</c:f>
              <c:strCache>
                <c:ptCount val="1"/>
                <c:pt idx="0">
                  <c:v>March’24</c:v>
                </c:pt>
              </c:strCache>
            </c:strRef>
          </c:tx>
          <c:spPr>
            <a:gradFill rotWithShape="1">
              <a:gsLst>
                <a:gs pos="0">
                  <a:schemeClr val="accent1">
                    <a:tint val="69000"/>
                    <a:shade val="85000"/>
                    <a:satMod val="130000"/>
                  </a:schemeClr>
                </a:gs>
                <a:gs pos="34000">
                  <a:schemeClr val="accent1">
                    <a:tint val="69000"/>
                    <a:shade val="87000"/>
                    <a:satMod val="125000"/>
                  </a:schemeClr>
                </a:gs>
                <a:gs pos="70000">
                  <a:schemeClr val="accent1">
                    <a:tint val="69000"/>
                    <a:tint val="100000"/>
                    <a:shade val="90000"/>
                    <a:satMod val="130000"/>
                  </a:schemeClr>
                </a:gs>
                <a:gs pos="100000">
                  <a:schemeClr val="accent1">
                    <a:tint val="69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Sheet1!$I$2</c:f>
              <c:numCache>
                <c:formatCode>_(* #,##0_);_(* \(#,##0\);_(* "-"??_);_(@_)</c:formatCode>
                <c:ptCount val="1"/>
                <c:pt idx="0">
                  <c:v>25620</c:v>
                </c:pt>
              </c:numCache>
            </c:numRef>
          </c:val>
          <c:extLst>
            <c:ext xmlns:c16="http://schemas.microsoft.com/office/drawing/2014/chart" uri="{C3380CC4-5D6E-409C-BE32-E72D297353CC}">
              <c16:uniqueId val="{00000007-A6EC-4179-9680-89BF01057896}"/>
            </c:ext>
          </c:extLst>
        </c:ser>
        <c:ser>
          <c:idx val="8"/>
          <c:order val="8"/>
          <c:tx>
            <c:strRef>
              <c:f>Sheet1!$J$1</c:f>
              <c:strCache>
                <c:ptCount val="1"/>
                <c:pt idx="0">
                  <c:v>March’25</c:v>
                </c:pt>
              </c:strCache>
            </c:strRef>
          </c:tx>
          <c:spPr>
            <a:gradFill rotWithShape="1">
              <a:gsLst>
                <a:gs pos="0">
                  <a:schemeClr val="accent1">
                    <a:tint val="56000"/>
                    <a:shade val="85000"/>
                    <a:satMod val="130000"/>
                  </a:schemeClr>
                </a:gs>
                <a:gs pos="34000">
                  <a:schemeClr val="accent1">
                    <a:tint val="56000"/>
                    <a:shade val="87000"/>
                    <a:satMod val="125000"/>
                  </a:schemeClr>
                </a:gs>
                <a:gs pos="70000">
                  <a:schemeClr val="accent1">
                    <a:tint val="56000"/>
                    <a:tint val="100000"/>
                    <a:shade val="90000"/>
                    <a:satMod val="130000"/>
                  </a:schemeClr>
                </a:gs>
                <a:gs pos="100000">
                  <a:schemeClr val="accent1">
                    <a:tint val="56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Sheet1!$J$2</c:f>
              <c:numCache>
                <c:formatCode>_(* #,##0_);_(* \(#,##0\);_(* "-"??_);_(@_)</c:formatCode>
                <c:ptCount val="1"/>
                <c:pt idx="0">
                  <c:v>29620</c:v>
                </c:pt>
              </c:numCache>
            </c:numRef>
          </c:val>
          <c:extLst>
            <c:ext xmlns:c16="http://schemas.microsoft.com/office/drawing/2014/chart" uri="{C3380CC4-5D6E-409C-BE32-E72D297353CC}">
              <c16:uniqueId val="{00000008-A6EC-4179-9680-89BF01057896}"/>
            </c:ext>
          </c:extLst>
        </c:ser>
        <c:ser>
          <c:idx val="9"/>
          <c:order val="9"/>
          <c:tx>
            <c:strRef>
              <c:f>Sheet1!$K$1</c:f>
              <c:strCache>
                <c:ptCount val="1"/>
                <c:pt idx="0">
                  <c:v>March'26</c:v>
                </c:pt>
              </c:strCache>
            </c:strRef>
          </c:tx>
          <c:spPr>
            <a:gradFill rotWithShape="1">
              <a:gsLst>
                <a:gs pos="0">
                  <a:schemeClr val="accent1">
                    <a:tint val="43000"/>
                    <a:shade val="85000"/>
                    <a:satMod val="130000"/>
                  </a:schemeClr>
                </a:gs>
                <a:gs pos="34000">
                  <a:schemeClr val="accent1">
                    <a:tint val="43000"/>
                    <a:shade val="87000"/>
                    <a:satMod val="125000"/>
                  </a:schemeClr>
                </a:gs>
                <a:gs pos="70000">
                  <a:schemeClr val="accent1">
                    <a:tint val="43000"/>
                    <a:tint val="100000"/>
                    <a:shade val="90000"/>
                    <a:satMod val="130000"/>
                  </a:schemeClr>
                </a:gs>
                <a:gs pos="100000">
                  <a:schemeClr val="accent1">
                    <a:tint val="4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Sheet1!$K$2</c:f>
              <c:numCache>
                <c:formatCode>#,##0</c:formatCode>
                <c:ptCount val="1"/>
                <c:pt idx="0">
                  <c:v>32335</c:v>
                </c:pt>
              </c:numCache>
            </c:numRef>
          </c:val>
          <c:extLst>
            <c:ext xmlns:c16="http://schemas.microsoft.com/office/drawing/2014/chart" uri="{C3380CC4-5D6E-409C-BE32-E72D297353CC}">
              <c16:uniqueId val="{00000000-C46E-482B-91D8-AED3FB9C4D42}"/>
            </c:ext>
          </c:extLst>
        </c:ser>
        <c:dLbls>
          <c:dLblPos val="outEnd"/>
          <c:showLegendKey val="0"/>
          <c:showVal val="1"/>
          <c:showCatName val="0"/>
          <c:showSerName val="0"/>
          <c:showPercent val="0"/>
          <c:showBubbleSize val="0"/>
        </c:dLbls>
        <c:gapWidth val="100"/>
        <c:overlap val="-24"/>
        <c:axId val="383721824"/>
        <c:axId val="383724568"/>
      </c:barChart>
      <c:catAx>
        <c:axId val="383721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724568"/>
        <c:crosses val="autoZero"/>
        <c:auto val="1"/>
        <c:lblAlgn val="ctr"/>
        <c:lblOffset val="100"/>
        <c:noMultiLvlLbl val="0"/>
      </c:catAx>
      <c:valAx>
        <c:axId val="383724568"/>
        <c:scaling>
          <c:orientation val="minMax"/>
        </c:scaling>
        <c:delete val="1"/>
        <c:axPos val="l"/>
        <c:numFmt formatCode="_(* #,##0_);_(* \(#,##0\);_(* &quot;-&quot;??_);_(@_)" sourceLinked="1"/>
        <c:majorTickMark val="none"/>
        <c:minorTickMark val="none"/>
        <c:tickLblPos val="nextTo"/>
        <c:crossAx val="38372182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2058823529411766E-2"/>
          <c:y val="0"/>
          <c:w val="0.97303921568627449"/>
          <c:h val="0.93983968255688299"/>
        </c:manualLayout>
      </c:layout>
      <c:barChart>
        <c:barDir val="col"/>
        <c:grouping val="clustered"/>
        <c:varyColors val="0"/>
        <c:ser>
          <c:idx val="0"/>
          <c:order val="0"/>
          <c:tx>
            <c:strRef>
              <c:f>Sheet1!$B$1</c:f>
              <c:strCache>
                <c:ptCount val="1"/>
                <c:pt idx="0">
                  <c:v>FY'16</c:v>
                </c:pt>
              </c:strCache>
            </c:strRef>
          </c:tx>
          <c:spPr>
            <a:gradFill flip="none" rotWithShape="1">
              <a:gsLst>
                <a:gs pos="0">
                  <a:schemeClr val="accent5">
                    <a:tint val="42000"/>
                  </a:schemeClr>
                </a:gs>
                <a:gs pos="75000">
                  <a:schemeClr val="accent5">
                    <a:tint val="42000"/>
                    <a:lumMod val="60000"/>
                    <a:lumOff val="40000"/>
                  </a:schemeClr>
                </a:gs>
                <a:gs pos="51000">
                  <a:schemeClr val="accent5">
                    <a:tint val="42000"/>
                    <a:alpha val="75000"/>
                  </a:schemeClr>
                </a:gs>
                <a:gs pos="100000">
                  <a:schemeClr val="accent5">
                    <a:tint val="4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Ref>
          </c:val>
          <c:extLst>
            <c:ext xmlns:c16="http://schemas.microsoft.com/office/drawing/2014/chart" uri="{C3380CC4-5D6E-409C-BE32-E72D297353CC}">
              <c16:uniqueId val="{00000000-4DA0-4B58-BECF-AB0F1BDEC699}"/>
            </c:ext>
          </c:extLst>
        </c:ser>
        <c:ser>
          <c:idx val="1"/>
          <c:order val="1"/>
          <c:tx>
            <c:strRef>
              <c:f>Sheet1!$C$1</c:f>
              <c:strCache>
                <c:ptCount val="1"/>
                <c:pt idx="0">
                  <c:v>FY'17</c:v>
                </c:pt>
              </c:strCache>
            </c:strRef>
          </c:tx>
          <c:spPr>
            <a:gradFill flip="none" rotWithShape="1">
              <a:gsLst>
                <a:gs pos="0">
                  <a:schemeClr val="accent5">
                    <a:tint val="54000"/>
                  </a:schemeClr>
                </a:gs>
                <a:gs pos="75000">
                  <a:schemeClr val="accent5">
                    <a:tint val="54000"/>
                    <a:lumMod val="60000"/>
                    <a:lumOff val="40000"/>
                  </a:schemeClr>
                </a:gs>
                <a:gs pos="51000">
                  <a:schemeClr val="accent5">
                    <a:tint val="54000"/>
                    <a:alpha val="75000"/>
                  </a:schemeClr>
                </a:gs>
                <a:gs pos="100000">
                  <a:schemeClr val="accent5">
                    <a:tint val="5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Ref>
          </c:val>
          <c:extLst>
            <c:ext xmlns:c16="http://schemas.microsoft.com/office/drawing/2014/chart" uri="{C3380CC4-5D6E-409C-BE32-E72D297353CC}">
              <c16:uniqueId val="{00000001-4DA0-4B58-BECF-AB0F1BDEC699}"/>
            </c:ext>
          </c:extLst>
        </c:ser>
        <c:ser>
          <c:idx val="2"/>
          <c:order val="2"/>
          <c:tx>
            <c:strRef>
              <c:f>Sheet1!$D$1</c:f>
              <c:strCache>
                <c:ptCount val="1"/>
                <c:pt idx="0">
                  <c:v>FY'18</c:v>
                </c:pt>
              </c:strCache>
            </c:strRef>
          </c:tx>
          <c:spPr>
            <a:gradFill flip="none" rotWithShape="1">
              <a:gsLst>
                <a:gs pos="0">
                  <a:schemeClr val="accent5">
                    <a:tint val="65000"/>
                  </a:schemeClr>
                </a:gs>
                <a:gs pos="75000">
                  <a:schemeClr val="accent5">
                    <a:tint val="65000"/>
                    <a:lumMod val="60000"/>
                    <a:lumOff val="40000"/>
                  </a:schemeClr>
                </a:gs>
                <a:gs pos="51000">
                  <a:schemeClr val="accent5">
                    <a:tint val="65000"/>
                    <a:alpha val="75000"/>
                  </a:schemeClr>
                </a:gs>
                <a:gs pos="100000">
                  <a:schemeClr val="accent5">
                    <a:tint val="6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Ref>
          </c:val>
          <c:extLst>
            <c:ext xmlns:c16="http://schemas.microsoft.com/office/drawing/2014/chart" uri="{C3380CC4-5D6E-409C-BE32-E72D297353CC}">
              <c16:uniqueId val="{00000002-4DA0-4B58-BECF-AB0F1BDEC699}"/>
            </c:ext>
          </c:extLst>
        </c:ser>
        <c:ser>
          <c:idx val="3"/>
          <c:order val="3"/>
          <c:tx>
            <c:strRef>
              <c:f>Sheet1!$E$1</c:f>
              <c:strCache>
                <c:ptCount val="1"/>
                <c:pt idx="0">
                  <c:v>FY'19</c:v>
                </c:pt>
              </c:strCache>
            </c:strRef>
          </c:tx>
          <c:spPr>
            <a:gradFill flip="none" rotWithShape="1">
              <a:gsLst>
                <a:gs pos="0">
                  <a:schemeClr val="accent5">
                    <a:tint val="77000"/>
                  </a:schemeClr>
                </a:gs>
                <a:gs pos="75000">
                  <a:schemeClr val="accent5">
                    <a:tint val="77000"/>
                    <a:lumMod val="60000"/>
                    <a:lumOff val="40000"/>
                  </a:schemeClr>
                </a:gs>
                <a:gs pos="51000">
                  <a:schemeClr val="accent5">
                    <a:tint val="77000"/>
                    <a:alpha val="75000"/>
                  </a:schemeClr>
                </a:gs>
                <a:gs pos="100000">
                  <a:schemeClr val="accent5">
                    <a:tint val="77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Sheet1!$E$2</c:f>
              <c:numCache>
                <c:formatCode>_(* #,##0_);_(* \(#,##0\);_(* "-"??_);_(@_)</c:formatCode>
                <c:ptCount val="1"/>
                <c:pt idx="0">
                  <c:v>5259</c:v>
                </c:pt>
              </c:numCache>
            </c:numRef>
          </c:val>
          <c:extLst>
            <c:ext xmlns:c16="http://schemas.microsoft.com/office/drawing/2014/chart" uri="{C3380CC4-5D6E-409C-BE32-E72D297353CC}">
              <c16:uniqueId val="{00000003-4DA0-4B58-BECF-AB0F1BDEC699}"/>
            </c:ext>
          </c:extLst>
        </c:ser>
        <c:ser>
          <c:idx val="4"/>
          <c:order val="4"/>
          <c:tx>
            <c:strRef>
              <c:f>Sheet1!$F$1</c:f>
              <c:strCache>
                <c:ptCount val="1"/>
                <c:pt idx="0">
                  <c:v>FY'20</c:v>
                </c:pt>
              </c:strCache>
            </c:strRef>
          </c:tx>
          <c:spPr>
            <a:gradFill flip="none" rotWithShape="1">
              <a:gsLst>
                <a:gs pos="0">
                  <a:schemeClr val="accent5">
                    <a:tint val="89000"/>
                  </a:schemeClr>
                </a:gs>
                <a:gs pos="75000">
                  <a:schemeClr val="accent5">
                    <a:tint val="89000"/>
                    <a:lumMod val="60000"/>
                    <a:lumOff val="40000"/>
                  </a:schemeClr>
                </a:gs>
                <a:gs pos="51000">
                  <a:schemeClr val="accent5">
                    <a:tint val="89000"/>
                    <a:alpha val="75000"/>
                  </a:schemeClr>
                </a:gs>
                <a:gs pos="100000">
                  <a:schemeClr val="accent5">
                    <a:tint val="8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Sheet1!$F$2</c:f>
              <c:numCache>
                <c:formatCode>_(* #,##0_);_(* \(#,##0\);_(* "-"??_);_(@_)</c:formatCode>
                <c:ptCount val="1"/>
                <c:pt idx="0">
                  <c:v>6312</c:v>
                </c:pt>
              </c:numCache>
            </c:numRef>
          </c:val>
          <c:extLst>
            <c:ext xmlns:c16="http://schemas.microsoft.com/office/drawing/2014/chart" uri="{C3380CC4-5D6E-409C-BE32-E72D297353CC}">
              <c16:uniqueId val="{00000004-4DA0-4B58-BECF-AB0F1BDEC699}"/>
            </c:ext>
          </c:extLst>
        </c:ser>
        <c:ser>
          <c:idx val="5"/>
          <c:order val="5"/>
          <c:tx>
            <c:strRef>
              <c:f>Sheet1!$G$1</c:f>
              <c:strCache>
                <c:ptCount val="1"/>
                <c:pt idx="0">
                  <c:v>FY'21</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Sheet1!$G$2</c:f>
              <c:numCache>
                <c:formatCode>_(* #,##0_);_(* \(#,##0\);_(* "-"??_);_(@_)</c:formatCode>
                <c:ptCount val="1"/>
                <c:pt idx="0">
                  <c:v>7323</c:v>
                </c:pt>
              </c:numCache>
            </c:numRef>
          </c:val>
          <c:extLst>
            <c:ext xmlns:c16="http://schemas.microsoft.com/office/drawing/2014/chart" uri="{C3380CC4-5D6E-409C-BE32-E72D297353CC}">
              <c16:uniqueId val="{00000005-4DA0-4B58-BECF-AB0F1BDEC699}"/>
            </c:ext>
          </c:extLst>
        </c:ser>
        <c:ser>
          <c:idx val="6"/>
          <c:order val="6"/>
          <c:tx>
            <c:strRef>
              <c:f>Sheet1!$H$1</c:f>
              <c:strCache>
                <c:ptCount val="1"/>
                <c:pt idx="0">
                  <c:v>FY'22</c:v>
                </c:pt>
              </c:strCache>
            </c:strRef>
          </c:tx>
          <c:spPr>
            <a:gradFill flip="none" rotWithShape="1">
              <a:gsLst>
                <a:gs pos="0">
                  <a:schemeClr val="accent5">
                    <a:shade val="88000"/>
                  </a:schemeClr>
                </a:gs>
                <a:gs pos="75000">
                  <a:schemeClr val="accent5">
                    <a:shade val="88000"/>
                    <a:lumMod val="60000"/>
                    <a:lumOff val="40000"/>
                  </a:schemeClr>
                </a:gs>
                <a:gs pos="51000">
                  <a:schemeClr val="accent5">
                    <a:shade val="88000"/>
                    <a:alpha val="75000"/>
                  </a:schemeClr>
                </a:gs>
                <a:gs pos="100000">
                  <a:schemeClr val="accent5">
                    <a:shade val="8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Sheet1!$H$2</c:f>
              <c:numCache>
                <c:formatCode>_(* #,##0_);_(* \(#,##0\);_(* "-"??_);_(@_)</c:formatCode>
                <c:ptCount val="1"/>
                <c:pt idx="0">
                  <c:v>8777</c:v>
                </c:pt>
              </c:numCache>
            </c:numRef>
          </c:val>
          <c:extLst>
            <c:ext xmlns:c16="http://schemas.microsoft.com/office/drawing/2014/chart" uri="{C3380CC4-5D6E-409C-BE32-E72D297353CC}">
              <c16:uniqueId val="{00000006-4DA0-4B58-BECF-AB0F1BDEC699}"/>
            </c:ext>
          </c:extLst>
        </c:ser>
        <c:ser>
          <c:idx val="7"/>
          <c:order val="7"/>
          <c:tx>
            <c:strRef>
              <c:f>Sheet1!$I$1</c:f>
              <c:strCache>
                <c:ptCount val="1"/>
                <c:pt idx="0">
                  <c:v>FY'23</c:v>
                </c:pt>
              </c:strCache>
            </c:strRef>
          </c:tx>
          <c:spPr>
            <a:gradFill flip="none" rotWithShape="1">
              <a:gsLst>
                <a:gs pos="0">
                  <a:schemeClr val="accent5">
                    <a:shade val="68000"/>
                  </a:schemeClr>
                </a:gs>
                <a:gs pos="75000">
                  <a:schemeClr val="accent5">
                    <a:shade val="68000"/>
                    <a:lumMod val="60000"/>
                    <a:lumOff val="40000"/>
                  </a:schemeClr>
                </a:gs>
                <a:gs pos="51000">
                  <a:schemeClr val="accent5">
                    <a:shade val="68000"/>
                    <a:alpha val="75000"/>
                  </a:schemeClr>
                </a:gs>
                <a:gs pos="100000">
                  <a:schemeClr val="accent5">
                    <a:shade val="6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Sheet1!$I$2</c:f>
              <c:numCache>
                <c:formatCode>_(* #,##0_);_(* \(#,##0\);_(* "-"??_);_(@_)</c:formatCode>
                <c:ptCount val="1"/>
                <c:pt idx="0">
                  <c:v>9967</c:v>
                </c:pt>
              </c:numCache>
            </c:numRef>
          </c:val>
          <c:extLst>
            <c:ext xmlns:c16="http://schemas.microsoft.com/office/drawing/2014/chart" uri="{C3380CC4-5D6E-409C-BE32-E72D297353CC}">
              <c16:uniqueId val="{00000007-4DA0-4B58-BECF-AB0F1BDEC699}"/>
            </c:ext>
          </c:extLst>
        </c:ser>
        <c:ser>
          <c:idx val="8"/>
          <c:order val="8"/>
          <c:tx>
            <c:strRef>
              <c:f>Sheet1!$J$1</c:f>
              <c:strCache>
                <c:ptCount val="1"/>
                <c:pt idx="0">
                  <c:v>FY'24</c:v>
                </c:pt>
              </c:strCache>
            </c:strRef>
          </c:tx>
          <c:spPr>
            <a:gradFill flip="none" rotWithShape="1">
              <a:gsLst>
                <a:gs pos="0">
                  <a:schemeClr val="accent5">
                    <a:shade val="55000"/>
                  </a:schemeClr>
                </a:gs>
                <a:gs pos="75000">
                  <a:schemeClr val="accent5">
                    <a:shade val="55000"/>
                    <a:lumMod val="60000"/>
                    <a:lumOff val="40000"/>
                  </a:schemeClr>
                </a:gs>
                <a:gs pos="51000">
                  <a:schemeClr val="accent5">
                    <a:shade val="55000"/>
                    <a:alpha val="75000"/>
                  </a:schemeClr>
                </a:gs>
                <a:gs pos="100000">
                  <a:schemeClr val="accent5">
                    <a:shade val="55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Sheet1!$J$2</c:f>
              <c:numCache>
                <c:formatCode>_(* #,##0_);_(* \(#,##0\);_(* "-"??_);_(@_)</c:formatCode>
                <c:ptCount val="1"/>
                <c:pt idx="0">
                  <c:v>11236</c:v>
                </c:pt>
              </c:numCache>
            </c:numRef>
          </c:val>
          <c:extLst>
            <c:ext xmlns:c16="http://schemas.microsoft.com/office/drawing/2014/chart" uri="{C3380CC4-5D6E-409C-BE32-E72D297353CC}">
              <c16:uniqueId val="{00000008-4DA0-4B58-BECF-AB0F1BDEC699}"/>
            </c:ext>
          </c:extLst>
        </c:ser>
        <c:ser>
          <c:idx val="9"/>
          <c:order val="9"/>
          <c:tx>
            <c:strRef>
              <c:f>Sheet1!$K$1</c:f>
              <c:strCache>
                <c:ptCount val="1"/>
                <c:pt idx="0">
                  <c:v>FY'25</c:v>
                </c:pt>
              </c:strCache>
            </c:strRef>
          </c:tx>
          <c:spPr>
            <a:gradFill flip="none" rotWithShape="1">
              <a:gsLst>
                <a:gs pos="0">
                  <a:schemeClr val="accent5">
                    <a:shade val="42000"/>
                  </a:schemeClr>
                </a:gs>
                <a:gs pos="75000">
                  <a:schemeClr val="accent5">
                    <a:shade val="42000"/>
                    <a:lumMod val="60000"/>
                    <a:lumOff val="40000"/>
                  </a:schemeClr>
                </a:gs>
                <a:gs pos="51000">
                  <a:schemeClr val="accent5">
                    <a:shade val="42000"/>
                    <a:alpha val="75000"/>
                  </a:schemeClr>
                </a:gs>
                <a:gs pos="100000">
                  <a:schemeClr val="accent5">
                    <a:shade val="4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Sheet1!$K$2</c:f>
              <c:numCache>
                <c:formatCode>#,##0</c:formatCode>
                <c:ptCount val="1"/>
                <c:pt idx="0">
                  <c:v>12280</c:v>
                </c:pt>
              </c:numCache>
            </c:numRef>
          </c:val>
          <c:extLst>
            <c:ext xmlns:c16="http://schemas.microsoft.com/office/drawing/2014/chart" uri="{C3380CC4-5D6E-409C-BE32-E72D297353CC}">
              <c16:uniqueId val="{00000009-4DA0-4B58-BECF-AB0F1BDEC699}"/>
            </c:ext>
          </c:extLst>
        </c:ser>
        <c:ser>
          <c:idx val="10"/>
          <c:order val="10"/>
          <c:tx>
            <c:strRef>
              <c:f>Sheet1!$L$1</c:f>
              <c:strCache>
                <c:ptCount val="1"/>
                <c:pt idx="0">
                  <c:v>FY'26</c:v>
                </c:pt>
              </c:strCache>
            </c:strRef>
          </c:tx>
          <c:spPr>
            <a:gradFill flip="none" rotWithShape="1">
              <a:gsLst>
                <a:gs pos="0">
                  <a:schemeClr val="accent5">
                    <a:shade val="41000"/>
                  </a:schemeClr>
                </a:gs>
                <a:gs pos="75000">
                  <a:schemeClr val="accent5">
                    <a:shade val="41000"/>
                    <a:lumMod val="60000"/>
                    <a:lumOff val="40000"/>
                  </a:schemeClr>
                </a:gs>
                <a:gs pos="51000">
                  <a:schemeClr val="accent5">
                    <a:shade val="41000"/>
                    <a:alpha val="75000"/>
                  </a:schemeClr>
                </a:gs>
                <a:gs pos="100000">
                  <a:schemeClr val="accent5">
                    <a:shade val="4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Sheet1!$L$2</c:f>
              <c:numCache>
                <c:formatCode>#,##0</c:formatCode>
                <c:ptCount val="1"/>
                <c:pt idx="0">
                  <c:v>13317</c:v>
                </c:pt>
              </c:numCache>
            </c:numRef>
          </c:val>
          <c:extLst>
            <c:ext xmlns:c16="http://schemas.microsoft.com/office/drawing/2014/chart" uri="{C3380CC4-5D6E-409C-BE32-E72D297353CC}">
              <c16:uniqueId val="{00000000-34DF-4A2C-865B-702E195724EC}"/>
            </c:ext>
          </c:extLst>
        </c:ser>
        <c:dLbls>
          <c:dLblPos val="outEnd"/>
          <c:showLegendKey val="0"/>
          <c:showVal val="1"/>
          <c:showCatName val="0"/>
          <c:showSerName val="0"/>
          <c:showPercent val="0"/>
          <c:showBubbleSize val="0"/>
        </c:dLbls>
        <c:gapWidth val="355"/>
        <c:overlap val="-70"/>
        <c:axId val="387255072"/>
        <c:axId val="387257816"/>
      </c:barChart>
      <c:catAx>
        <c:axId val="387255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257816"/>
        <c:crosses val="autoZero"/>
        <c:auto val="1"/>
        <c:lblAlgn val="ctr"/>
        <c:lblOffset val="100"/>
        <c:noMultiLvlLbl val="0"/>
      </c:catAx>
      <c:valAx>
        <c:axId val="387257816"/>
        <c:scaling>
          <c:orientation val="minMax"/>
        </c:scaling>
        <c:delete val="1"/>
        <c:axPos val="l"/>
        <c:numFmt formatCode="_(* #,##0_);_(* \(#,##0\);_(* &quot;-&quot;??_);_(@_)" sourceLinked="1"/>
        <c:majorTickMark val="out"/>
        <c:minorTickMark val="none"/>
        <c:tickLblPos val="nextTo"/>
        <c:crossAx val="387255072"/>
        <c:crosses val="autoZero"/>
        <c:crossBetween val="between"/>
      </c:valAx>
      <c:spPr>
        <a:noFill/>
        <a:ln>
          <a:noFill/>
        </a:ln>
        <a:effectLst/>
      </c:spPr>
    </c:plotArea>
    <c:legend>
      <c:legendPos val="b"/>
      <c:layout>
        <c:manualLayout>
          <c:xMode val="edge"/>
          <c:yMode val="edge"/>
          <c:x val="7.9456828006793268E-2"/>
          <c:y val="0.93788971182159697"/>
          <c:w val="0.85146164875606489"/>
          <c:h val="5.563153917282509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FY'17</c:v>
                </c:pt>
              </c:strCache>
            </c:strRef>
          </c:tx>
          <c:spPr>
            <a:solidFill>
              <a:schemeClr val="accent4">
                <a:tint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Sheet1!$B$2</c:f>
            </c:numRef>
          </c:val>
          <c:extLst>
            <c:ext xmlns:c16="http://schemas.microsoft.com/office/drawing/2014/chart" uri="{C3380CC4-5D6E-409C-BE32-E72D297353CC}">
              <c16:uniqueId val="{00000000-134B-461B-80A0-120FD583F6A6}"/>
            </c:ext>
          </c:extLst>
        </c:ser>
        <c:ser>
          <c:idx val="1"/>
          <c:order val="1"/>
          <c:tx>
            <c:strRef>
              <c:f>Sheet1!$C$1</c:f>
              <c:strCache>
                <c:ptCount val="1"/>
                <c:pt idx="0">
                  <c:v>FY'18</c:v>
                </c:pt>
              </c:strCache>
            </c:strRef>
          </c:tx>
          <c:spPr>
            <a:solidFill>
              <a:schemeClr val="accent4">
                <a:tint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Sheet1!$C$2</c:f>
            </c:numRef>
          </c:val>
          <c:extLst>
            <c:ext xmlns:c16="http://schemas.microsoft.com/office/drawing/2014/chart" uri="{C3380CC4-5D6E-409C-BE32-E72D297353CC}">
              <c16:uniqueId val="{00000001-134B-461B-80A0-120FD583F6A6}"/>
            </c:ext>
          </c:extLst>
        </c:ser>
        <c:ser>
          <c:idx val="2"/>
          <c:order val="2"/>
          <c:tx>
            <c:strRef>
              <c:f>Sheet1!$D$1</c:f>
              <c:strCache>
                <c:ptCount val="1"/>
                <c:pt idx="0">
                  <c:v>FY'19</c:v>
                </c:pt>
              </c:strCache>
            </c:strRef>
          </c:tx>
          <c:spPr>
            <a:solidFill>
              <a:schemeClr val="accent4">
                <a:tint val="6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Sheet1!$D$2</c:f>
            </c:numRef>
          </c:val>
          <c:extLst>
            <c:ext xmlns:c16="http://schemas.microsoft.com/office/drawing/2014/chart" uri="{C3380CC4-5D6E-409C-BE32-E72D297353CC}">
              <c16:uniqueId val="{00000002-134B-461B-80A0-120FD583F6A6}"/>
            </c:ext>
          </c:extLst>
        </c:ser>
        <c:ser>
          <c:idx val="3"/>
          <c:order val="3"/>
          <c:tx>
            <c:strRef>
              <c:f>Sheet1!$E$1</c:f>
              <c:strCache>
                <c:ptCount val="1"/>
                <c:pt idx="0">
                  <c:v>FY'20</c:v>
                </c:pt>
              </c:strCache>
            </c:strRef>
          </c:tx>
          <c:spPr>
            <a:solidFill>
              <a:schemeClr val="accent4">
                <a:tint val="8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Sheet1!$E$2</c:f>
              <c:numCache>
                <c:formatCode>_(* #,##0_);_(* \(#,##0\);_(* "-"??_);_(@_)</c:formatCode>
                <c:ptCount val="1"/>
                <c:pt idx="0">
                  <c:v>7131</c:v>
                </c:pt>
              </c:numCache>
            </c:numRef>
          </c:val>
          <c:extLst>
            <c:ext xmlns:c16="http://schemas.microsoft.com/office/drawing/2014/chart" uri="{C3380CC4-5D6E-409C-BE32-E72D297353CC}">
              <c16:uniqueId val="{00000003-134B-461B-80A0-120FD583F6A6}"/>
            </c:ext>
          </c:extLst>
        </c:ser>
        <c:ser>
          <c:idx val="4"/>
          <c:order val="4"/>
          <c:tx>
            <c:strRef>
              <c:f>Sheet1!$F$1</c:f>
              <c:strCache>
                <c:ptCount val="1"/>
                <c:pt idx="0">
                  <c:v>FY'21</c:v>
                </c:pt>
              </c:strCache>
            </c:strRef>
          </c:tx>
          <c:spPr>
            <a:solidFill>
              <a:schemeClr val="accent4">
                <a:tint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Sheet1!$F$2</c:f>
              <c:numCache>
                <c:formatCode>_(* #,##0_);_(* \(#,##0\);_(* "-"??_);_(@_)</c:formatCode>
                <c:ptCount val="1"/>
                <c:pt idx="0">
                  <c:v>5409</c:v>
                </c:pt>
              </c:numCache>
            </c:numRef>
          </c:val>
          <c:extLst>
            <c:ext xmlns:c16="http://schemas.microsoft.com/office/drawing/2014/chart" uri="{C3380CC4-5D6E-409C-BE32-E72D297353CC}">
              <c16:uniqueId val="{00000004-134B-461B-80A0-120FD583F6A6}"/>
            </c:ext>
          </c:extLst>
        </c:ser>
        <c:ser>
          <c:idx val="5"/>
          <c:order val="5"/>
          <c:tx>
            <c:strRef>
              <c:f>Sheet1!$G$1</c:f>
              <c:strCache>
                <c:ptCount val="1"/>
                <c:pt idx="0">
                  <c:v>FY'22</c:v>
                </c:pt>
              </c:strCache>
            </c:strRef>
          </c:tx>
          <c:spPr>
            <a:solidFill>
              <a:schemeClr val="accent4">
                <a:shade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Sheet1!$G$2</c:f>
              <c:numCache>
                <c:formatCode>_(* #,##0_);_(* \(#,##0\);_(* "-"??_);_(@_)</c:formatCode>
                <c:ptCount val="1"/>
                <c:pt idx="0">
                  <c:v>8443</c:v>
                </c:pt>
              </c:numCache>
            </c:numRef>
          </c:val>
          <c:extLst>
            <c:ext xmlns:c16="http://schemas.microsoft.com/office/drawing/2014/chart" uri="{C3380CC4-5D6E-409C-BE32-E72D297353CC}">
              <c16:uniqueId val="{00000005-134B-461B-80A0-120FD583F6A6}"/>
            </c:ext>
          </c:extLst>
        </c:ser>
        <c:ser>
          <c:idx val="6"/>
          <c:order val="6"/>
          <c:tx>
            <c:strRef>
              <c:f>Sheet1!$H$1</c:f>
              <c:strCache>
                <c:ptCount val="1"/>
                <c:pt idx="0">
                  <c:v>FY'23</c:v>
                </c:pt>
              </c:strCache>
            </c:strRef>
          </c:tx>
          <c:spPr>
            <a:solidFill>
              <a:schemeClr val="accent4">
                <a:shade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Sheet1!$H$2</c:f>
              <c:numCache>
                <c:formatCode>_(* #,##0_);_(* \(#,##0\);_(* "-"??_);_(@_)</c:formatCode>
                <c:ptCount val="1"/>
                <c:pt idx="0">
                  <c:v>15543</c:v>
                </c:pt>
              </c:numCache>
            </c:numRef>
          </c:val>
          <c:extLst>
            <c:ext xmlns:c16="http://schemas.microsoft.com/office/drawing/2014/chart" uri="{C3380CC4-5D6E-409C-BE32-E72D297353CC}">
              <c16:uniqueId val="{00000006-134B-461B-80A0-120FD583F6A6}"/>
            </c:ext>
          </c:extLst>
        </c:ser>
        <c:ser>
          <c:idx val="7"/>
          <c:order val="7"/>
          <c:tx>
            <c:strRef>
              <c:f>Sheet1!$I$1</c:f>
              <c:strCache>
                <c:ptCount val="1"/>
                <c:pt idx="0">
                  <c:v>FY'24</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Sheet1!$I$2</c:f>
              <c:numCache>
                <c:formatCode>_(* #,##0_);_(* \(#,##0\);_(* "-"??_);_(@_)</c:formatCode>
                <c:ptCount val="1"/>
                <c:pt idx="0">
                  <c:v>15403</c:v>
                </c:pt>
              </c:numCache>
            </c:numRef>
          </c:val>
          <c:extLst>
            <c:ext xmlns:c16="http://schemas.microsoft.com/office/drawing/2014/chart" uri="{C3380CC4-5D6E-409C-BE32-E72D297353CC}">
              <c16:uniqueId val="{00000007-134B-461B-80A0-120FD583F6A6}"/>
            </c:ext>
          </c:extLst>
        </c:ser>
        <c:ser>
          <c:idx val="8"/>
          <c:order val="8"/>
          <c:tx>
            <c:strRef>
              <c:f>Sheet1!$J$1</c:f>
              <c:strCache>
                <c:ptCount val="1"/>
                <c:pt idx="0">
                  <c:v>FY'25</c:v>
                </c:pt>
              </c:strCache>
            </c:strRef>
          </c:tx>
          <c:spPr>
            <a:solidFill>
              <a:schemeClr val="accent4">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Sheet1!$J$2</c:f>
              <c:numCache>
                <c:formatCode>_(* #,##0_);_(* \(#,##0\);_(* "-"??_);_(@_)</c:formatCode>
                <c:ptCount val="1"/>
                <c:pt idx="0">
                  <c:v>16400</c:v>
                </c:pt>
              </c:numCache>
            </c:numRef>
          </c:val>
          <c:extLst>
            <c:ext xmlns:c16="http://schemas.microsoft.com/office/drawing/2014/chart" uri="{C3380CC4-5D6E-409C-BE32-E72D297353CC}">
              <c16:uniqueId val="{00000008-134B-461B-80A0-120FD583F6A6}"/>
            </c:ext>
          </c:extLst>
        </c:ser>
        <c:ser>
          <c:idx val="9"/>
          <c:order val="9"/>
          <c:tx>
            <c:strRef>
              <c:f>Sheet1!$K$1</c:f>
              <c:strCache>
                <c:ptCount val="1"/>
                <c:pt idx="0">
                  <c:v>FY'26</c:v>
                </c:pt>
              </c:strCache>
            </c:strRef>
          </c:tx>
          <c:spPr>
            <a:solidFill>
              <a:schemeClr val="accent4">
                <a:shade val="4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Gross Turnover</c:v>
                </c:pt>
              </c:strCache>
            </c:strRef>
          </c:cat>
          <c:val>
            <c:numRef>
              <c:f>Sheet1!$K$2</c:f>
              <c:numCache>
                <c:formatCode>#,##0</c:formatCode>
                <c:ptCount val="1"/>
                <c:pt idx="0">
                  <c:v>17785</c:v>
                </c:pt>
              </c:numCache>
            </c:numRef>
          </c:val>
          <c:extLst>
            <c:ext xmlns:c16="http://schemas.microsoft.com/office/drawing/2014/chart" uri="{C3380CC4-5D6E-409C-BE32-E72D297353CC}">
              <c16:uniqueId val="{00000000-331C-47CB-9A4A-123DE363FB6B}"/>
            </c:ext>
          </c:extLst>
        </c:ser>
        <c:dLbls>
          <c:dLblPos val="outEnd"/>
          <c:showLegendKey val="0"/>
          <c:showVal val="1"/>
          <c:showCatName val="0"/>
          <c:showSerName val="0"/>
          <c:showPercent val="0"/>
          <c:showBubbleSize val="0"/>
        </c:dLbls>
        <c:gapWidth val="219"/>
        <c:overlap val="-27"/>
        <c:axId val="387262912"/>
        <c:axId val="387260952"/>
      </c:barChart>
      <c:catAx>
        <c:axId val="38726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60952"/>
        <c:crosses val="autoZero"/>
        <c:auto val="1"/>
        <c:lblAlgn val="ctr"/>
        <c:lblOffset val="100"/>
        <c:noMultiLvlLbl val="0"/>
      </c:catAx>
      <c:valAx>
        <c:axId val="387260952"/>
        <c:scaling>
          <c:orientation val="minMax"/>
        </c:scaling>
        <c:delete val="1"/>
        <c:axPos val="l"/>
        <c:numFmt formatCode="_(* #,##0_);_(* \(#,##0\);_(* &quot;-&quot;??_);_(@_)" sourceLinked="1"/>
        <c:majorTickMark val="none"/>
        <c:minorTickMark val="none"/>
        <c:tickLblPos val="nextTo"/>
        <c:crossAx val="387262912"/>
        <c:crosses val="autoZero"/>
        <c:crossBetween val="between"/>
      </c:valAx>
      <c:spPr>
        <a:noFill/>
        <a:ln>
          <a:noFill/>
        </a:ln>
        <a:effectLst/>
      </c:spPr>
    </c:plotArea>
    <c:legend>
      <c:legendPos val="b"/>
      <c:layout>
        <c:manualLayout>
          <c:xMode val="edge"/>
          <c:yMode val="edge"/>
          <c:x val="0.13547721307563826"/>
          <c:y val="0.89242302029319509"/>
          <c:w val="0.70512105970006511"/>
          <c:h val="9.97267885373977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5528073404135473E-2"/>
          <c:y val="5.5555555555555552E-2"/>
          <c:w val="0.94956027718378822"/>
          <c:h val="0.73741782277215351"/>
        </c:manualLayout>
      </c:layout>
      <c:barChart>
        <c:barDir val="col"/>
        <c:grouping val="clustered"/>
        <c:varyColors val="0"/>
        <c:ser>
          <c:idx val="0"/>
          <c:order val="0"/>
          <c:tx>
            <c:strRef>
              <c:f>Sheet1!$B$1</c:f>
              <c:strCache>
                <c:ptCount val="1"/>
                <c:pt idx="0">
                  <c:v>FY'17</c:v>
                </c:pt>
              </c:strCache>
            </c:strRef>
          </c:tx>
          <c:spPr>
            <a:gradFill flip="none" rotWithShape="1">
              <a:gsLst>
                <a:gs pos="0">
                  <a:schemeClr val="accent6">
                    <a:tint val="43000"/>
                  </a:schemeClr>
                </a:gs>
                <a:gs pos="75000">
                  <a:schemeClr val="accent6">
                    <a:tint val="43000"/>
                    <a:lumMod val="60000"/>
                    <a:lumOff val="40000"/>
                  </a:schemeClr>
                </a:gs>
                <a:gs pos="51000">
                  <a:schemeClr val="accent6">
                    <a:tint val="43000"/>
                    <a:alpha val="75000"/>
                  </a:schemeClr>
                </a:gs>
                <a:gs pos="100000">
                  <a:schemeClr val="accent6">
                    <a:tint val="4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Sheet1!$B$2</c:f>
            </c:numRef>
          </c:val>
          <c:extLst>
            <c:ext xmlns:c16="http://schemas.microsoft.com/office/drawing/2014/chart" uri="{C3380CC4-5D6E-409C-BE32-E72D297353CC}">
              <c16:uniqueId val="{00000000-3EAA-46AE-A003-FD2289F287B8}"/>
            </c:ext>
          </c:extLst>
        </c:ser>
        <c:ser>
          <c:idx val="1"/>
          <c:order val="1"/>
          <c:tx>
            <c:strRef>
              <c:f>Sheet1!$C$1</c:f>
              <c:strCache>
                <c:ptCount val="1"/>
                <c:pt idx="0">
                  <c:v>FY'18</c:v>
                </c:pt>
              </c:strCache>
            </c:strRef>
          </c:tx>
          <c:spPr>
            <a:gradFill flip="none" rotWithShape="1">
              <a:gsLst>
                <a:gs pos="0">
                  <a:schemeClr val="accent6">
                    <a:tint val="56000"/>
                  </a:schemeClr>
                </a:gs>
                <a:gs pos="75000">
                  <a:schemeClr val="accent6">
                    <a:tint val="56000"/>
                    <a:lumMod val="60000"/>
                    <a:lumOff val="40000"/>
                  </a:schemeClr>
                </a:gs>
                <a:gs pos="51000">
                  <a:schemeClr val="accent6">
                    <a:tint val="56000"/>
                    <a:alpha val="75000"/>
                  </a:schemeClr>
                </a:gs>
                <a:gs pos="100000">
                  <a:schemeClr val="accent6">
                    <a:tint val="56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Sheet1!$C$2</c:f>
            </c:numRef>
          </c:val>
          <c:extLst>
            <c:ext xmlns:c16="http://schemas.microsoft.com/office/drawing/2014/chart" uri="{C3380CC4-5D6E-409C-BE32-E72D297353CC}">
              <c16:uniqueId val="{00000001-3EAA-46AE-A003-FD2289F287B8}"/>
            </c:ext>
          </c:extLst>
        </c:ser>
        <c:ser>
          <c:idx val="2"/>
          <c:order val="2"/>
          <c:tx>
            <c:strRef>
              <c:f>Sheet1!$D$1</c:f>
              <c:strCache>
                <c:ptCount val="1"/>
                <c:pt idx="0">
                  <c:v>FY'19</c:v>
                </c:pt>
              </c:strCache>
            </c:strRef>
          </c:tx>
          <c:spPr>
            <a:gradFill flip="none" rotWithShape="1">
              <a:gsLst>
                <a:gs pos="0">
                  <a:schemeClr val="accent6">
                    <a:tint val="69000"/>
                  </a:schemeClr>
                </a:gs>
                <a:gs pos="75000">
                  <a:schemeClr val="accent6">
                    <a:tint val="69000"/>
                    <a:lumMod val="60000"/>
                    <a:lumOff val="40000"/>
                  </a:schemeClr>
                </a:gs>
                <a:gs pos="51000">
                  <a:schemeClr val="accent6">
                    <a:tint val="69000"/>
                    <a:alpha val="75000"/>
                  </a:schemeClr>
                </a:gs>
                <a:gs pos="100000">
                  <a:schemeClr val="accent6">
                    <a:tint val="69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Sheet1!$D$2</c:f>
            </c:numRef>
          </c:val>
          <c:extLst>
            <c:ext xmlns:c16="http://schemas.microsoft.com/office/drawing/2014/chart" uri="{C3380CC4-5D6E-409C-BE32-E72D297353CC}">
              <c16:uniqueId val="{00000002-3EAA-46AE-A003-FD2289F287B8}"/>
            </c:ext>
          </c:extLst>
        </c:ser>
        <c:ser>
          <c:idx val="3"/>
          <c:order val="3"/>
          <c:tx>
            <c:strRef>
              <c:f>Sheet1!$E$1</c:f>
              <c:strCache>
                <c:ptCount val="1"/>
                <c:pt idx="0">
                  <c:v>FY'20</c:v>
                </c:pt>
              </c:strCache>
            </c:strRef>
          </c:tx>
          <c:spPr>
            <a:gradFill flip="none" rotWithShape="1">
              <a:gsLst>
                <a:gs pos="0">
                  <a:schemeClr val="accent6">
                    <a:tint val="81000"/>
                  </a:schemeClr>
                </a:gs>
                <a:gs pos="75000">
                  <a:schemeClr val="accent6">
                    <a:tint val="81000"/>
                    <a:lumMod val="60000"/>
                    <a:lumOff val="40000"/>
                  </a:schemeClr>
                </a:gs>
                <a:gs pos="51000">
                  <a:schemeClr val="accent6">
                    <a:tint val="81000"/>
                    <a:alpha val="75000"/>
                  </a:schemeClr>
                </a:gs>
                <a:gs pos="100000">
                  <a:schemeClr val="accent6">
                    <a:tint val="81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Sheet1!$E$2</c:f>
              <c:numCache>
                <c:formatCode>_(* #,##0_);_(* \(#,##0\);_(* "-"??_);_(@_)</c:formatCode>
                <c:ptCount val="1"/>
                <c:pt idx="0">
                  <c:v>1135</c:v>
                </c:pt>
              </c:numCache>
            </c:numRef>
          </c:val>
          <c:extLst>
            <c:ext xmlns:c16="http://schemas.microsoft.com/office/drawing/2014/chart" uri="{C3380CC4-5D6E-409C-BE32-E72D297353CC}">
              <c16:uniqueId val="{00000004-3EAA-46AE-A003-FD2289F287B8}"/>
            </c:ext>
          </c:extLst>
        </c:ser>
        <c:ser>
          <c:idx val="4"/>
          <c:order val="4"/>
          <c:tx>
            <c:strRef>
              <c:f>Sheet1!$F$1</c:f>
              <c:strCache>
                <c:ptCount val="1"/>
                <c:pt idx="0">
                  <c:v>FY'21</c:v>
                </c:pt>
              </c:strCache>
            </c:strRef>
          </c:tx>
          <c:spPr>
            <a:gradFill flip="none" rotWithShape="1">
              <a:gsLst>
                <a:gs pos="0">
                  <a:schemeClr val="accent6">
                    <a:tint val="94000"/>
                  </a:schemeClr>
                </a:gs>
                <a:gs pos="75000">
                  <a:schemeClr val="accent6">
                    <a:tint val="94000"/>
                    <a:lumMod val="60000"/>
                    <a:lumOff val="40000"/>
                  </a:schemeClr>
                </a:gs>
                <a:gs pos="51000">
                  <a:schemeClr val="accent6">
                    <a:tint val="94000"/>
                    <a:alpha val="75000"/>
                  </a:schemeClr>
                </a:gs>
                <a:gs pos="100000">
                  <a:schemeClr val="accent6">
                    <a:tint val="9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Sheet1!$F$2</c:f>
              <c:numCache>
                <c:formatCode>_(* #,##0_);_(* \(#,##0\);_(* "-"??_);_(@_)</c:formatCode>
                <c:ptCount val="1"/>
                <c:pt idx="0">
                  <c:v>1005</c:v>
                </c:pt>
              </c:numCache>
            </c:numRef>
          </c:val>
          <c:extLst>
            <c:ext xmlns:c16="http://schemas.microsoft.com/office/drawing/2014/chart" uri="{C3380CC4-5D6E-409C-BE32-E72D297353CC}">
              <c16:uniqueId val="{00000005-3EAA-46AE-A003-FD2289F287B8}"/>
            </c:ext>
          </c:extLst>
        </c:ser>
        <c:ser>
          <c:idx val="5"/>
          <c:order val="5"/>
          <c:tx>
            <c:strRef>
              <c:f>Sheet1!$G$1</c:f>
              <c:strCache>
                <c:ptCount val="1"/>
                <c:pt idx="0">
                  <c:v>FY'22</c:v>
                </c:pt>
              </c:strCache>
            </c:strRef>
          </c:tx>
          <c:spPr>
            <a:gradFill flip="none" rotWithShape="1">
              <a:gsLst>
                <a:gs pos="0">
                  <a:schemeClr val="accent6">
                    <a:shade val="93000"/>
                  </a:schemeClr>
                </a:gs>
                <a:gs pos="75000">
                  <a:schemeClr val="accent6">
                    <a:shade val="93000"/>
                    <a:lumMod val="60000"/>
                    <a:lumOff val="40000"/>
                  </a:schemeClr>
                </a:gs>
                <a:gs pos="51000">
                  <a:schemeClr val="accent6">
                    <a:shade val="93000"/>
                    <a:alpha val="75000"/>
                  </a:schemeClr>
                </a:gs>
                <a:gs pos="100000">
                  <a:schemeClr val="accent6">
                    <a:shade val="93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Sheet1!$G$2</c:f>
              <c:numCache>
                <c:formatCode>_(* #,##0_);_(* \(#,##0\);_(* "-"??_);_(@_)</c:formatCode>
                <c:ptCount val="1"/>
                <c:pt idx="0">
                  <c:v>1316</c:v>
                </c:pt>
              </c:numCache>
            </c:numRef>
          </c:val>
          <c:extLst>
            <c:ext xmlns:c16="http://schemas.microsoft.com/office/drawing/2014/chart" uri="{C3380CC4-5D6E-409C-BE32-E72D297353CC}">
              <c16:uniqueId val="{00000006-3EAA-46AE-A003-FD2289F287B8}"/>
            </c:ext>
          </c:extLst>
        </c:ser>
        <c:ser>
          <c:idx val="6"/>
          <c:order val="6"/>
          <c:tx>
            <c:strRef>
              <c:f>Sheet1!$H$1</c:f>
              <c:strCache>
                <c:ptCount val="1"/>
                <c:pt idx="0">
                  <c:v>FY'23</c:v>
                </c:pt>
              </c:strCache>
            </c:strRef>
          </c:tx>
          <c:spPr>
            <a:gradFill flip="none" rotWithShape="1">
              <a:gsLst>
                <a:gs pos="0">
                  <a:schemeClr val="accent6">
                    <a:shade val="72000"/>
                  </a:schemeClr>
                </a:gs>
                <a:gs pos="75000">
                  <a:schemeClr val="accent6">
                    <a:shade val="72000"/>
                    <a:lumMod val="60000"/>
                    <a:lumOff val="40000"/>
                  </a:schemeClr>
                </a:gs>
                <a:gs pos="51000">
                  <a:schemeClr val="accent6">
                    <a:shade val="72000"/>
                    <a:alpha val="75000"/>
                  </a:schemeClr>
                </a:gs>
                <a:gs pos="100000">
                  <a:schemeClr val="accent6">
                    <a:shade val="7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Sheet1!$H$2</c:f>
              <c:numCache>
                <c:formatCode>_(* #,##0_);_(* \(#,##0\);_(* "-"??_);_(@_)</c:formatCode>
                <c:ptCount val="1"/>
                <c:pt idx="0">
                  <c:v>1445</c:v>
                </c:pt>
              </c:numCache>
            </c:numRef>
          </c:val>
          <c:extLst>
            <c:ext xmlns:c16="http://schemas.microsoft.com/office/drawing/2014/chart" uri="{C3380CC4-5D6E-409C-BE32-E72D297353CC}">
              <c16:uniqueId val="{00000007-3EAA-46AE-A003-FD2289F287B8}"/>
            </c:ext>
          </c:extLst>
        </c:ser>
        <c:ser>
          <c:idx val="7"/>
          <c:order val="7"/>
          <c:tx>
            <c:strRef>
              <c:f>Sheet1!$I$1</c:f>
              <c:strCache>
                <c:ptCount val="1"/>
                <c:pt idx="0">
                  <c:v>FY'24</c:v>
                </c:pt>
              </c:strCache>
            </c:strRef>
          </c:tx>
          <c:spPr>
            <a:gradFill flip="none" rotWithShape="1">
              <a:gsLst>
                <a:gs pos="0">
                  <a:schemeClr val="accent6">
                    <a:shade val="58000"/>
                  </a:schemeClr>
                </a:gs>
                <a:gs pos="75000">
                  <a:schemeClr val="accent6">
                    <a:shade val="58000"/>
                    <a:lumMod val="60000"/>
                    <a:lumOff val="40000"/>
                  </a:schemeClr>
                </a:gs>
                <a:gs pos="51000">
                  <a:schemeClr val="accent6">
                    <a:shade val="58000"/>
                    <a:alpha val="75000"/>
                  </a:schemeClr>
                </a:gs>
                <a:gs pos="100000">
                  <a:schemeClr val="accent6">
                    <a:shade val="58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Sheet1!$I$2</c:f>
              <c:numCache>
                <c:formatCode>_(* #,##0_);_(* \(#,##0\);_(* "-"??_);_(@_)</c:formatCode>
                <c:ptCount val="1"/>
                <c:pt idx="0">
                  <c:v>1745</c:v>
                </c:pt>
              </c:numCache>
            </c:numRef>
          </c:val>
          <c:extLst>
            <c:ext xmlns:c16="http://schemas.microsoft.com/office/drawing/2014/chart" uri="{C3380CC4-5D6E-409C-BE32-E72D297353CC}">
              <c16:uniqueId val="{00000008-3EAA-46AE-A003-FD2289F287B8}"/>
            </c:ext>
          </c:extLst>
        </c:ser>
        <c:ser>
          <c:idx val="8"/>
          <c:order val="8"/>
          <c:tx>
            <c:strRef>
              <c:f>Sheet1!$J$1</c:f>
              <c:strCache>
                <c:ptCount val="1"/>
                <c:pt idx="0">
                  <c:v>FY'25</c:v>
                </c:pt>
              </c:strCache>
            </c:strRef>
          </c:tx>
          <c:spPr>
            <a:gradFill flip="none" rotWithShape="1">
              <a:gsLst>
                <a:gs pos="0">
                  <a:schemeClr val="accent6">
                    <a:shade val="44000"/>
                  </a:schemeClr>
                </a:gs>
                <a:gs pos="75000">
                  <a:schemeClr val="accent6">
                    <a:shade val="44000"/>
                    <a:lumMod val="60000"/>
                    <a:lumOff val="40000"/>
                  </a:schemeClr>
                </a:gs>
                <a:gs pos="51000">
                  <a:schemeClr val="accent6">
                    <a:shade val="44000"/>
                    <a:alpha val="75000"/>
                  </a:schemeClr>
                </a:gs>
                <a:gs pos="100000">
                  <a:schemeClr val="accent6">
                    <a:shade val="44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Sheet1!$J$2</c:f>
              <c:numCache>
                <c:formatCode>_(* #,##0_);_(* \(#,##0\);_(* "-"??_);_(@_)</c:formatCode>
                <c:ptCount val="1"/>
                <c:pt idx="0">
                  <c:v>1467</c:v>
                </c:pt>
              </c:numCache>
            </c:numRef>
          </c:val>
          <c:extLst>
            <c:ext xmlns:c16="http://schemas.microsoft.com/office/drawing/2014/chart" uri="{C3380CC4-5D6E-409C-BE32-E72D297353CC}">
              <c16:uniqueId val="{00000009-3EAA-46AE-A003-FD2289F287B8}"/>
            </c:ext>
          </c:extLst>
        </c:ser>
        <c:ser>
          <c:idx val="9"/>
          <c:order val="9"/>
          <c:tx>
            <c:strRef>
              <c:f>Sheet1!$K$1</c:f>
              <c:strCache>
                <c:ptCount val="1"/>
                <c:pt idx="0">
                  <c:v>FY'26</c:v>
                </c:pt>
              </c:strCache>
            </c:strRef>
          </c:tx>
          <c:spPr>
            <a:gradFill flip="none" rotWithShape="1">
              <a:gsLst>
                <a:gs pos="0">
                  <a:schemeClr val="accent6">
                    <a:shade val="42000"/>
                  </a:schemeClr>
                </a:gs>
                <a:gs pos="75000">
                  <a:schemeClr val="accent6">
                    <a:shade val="42000"/>
                    <a:lumMod val="60000"/>
                    <a:lumOff val="40000"/>
                  </a:schemeClr>
                </a:gs>
                <a:gs pos="51000">
                  <a:schemeClr val="accent6">
                    <a:shade val="42000"/>
                    <a:alpha val="75000"/>
                  </a:schemeClr>
                </a:gs>
                <a:gs pos="100000">
                  <a:schemeClr val="accent6">
                    <a:shade val="42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Comprehensive Income</c:v>
                </c:pt>
              </c:strCache>
            </c:strRef>
          </c:cat>
          <c:val>
            <c:numRef>
              <c:f>Sheet1!$K$2</c:f>
              <c:numCache>
                <c:formatCode>#,##0</c:formatCode>
                <c:ptCount val="1"/>
                <c:pt idx="0">
                  <c:v>1368</c:v>
                </c:pt>
              </c:numCache>
            </c:numRef>
          </c:val>
          <c:extLst>
            <c:ext xmlns:c16="http://schemas.microsoft.com/office/drawing/2014/chart" uri="{C3380CC4-5D6E-409C-BE32-E72D297353CC}">
              <c16:uniqueId val="{00000000-1EA1-4712-A155-F1CD2F01465A}"/>
            </c:ext>
          </c:extLst>
        </c:ser>
        <c:dLbls>
          <c:dLblPos val="outEnd"/>
          <c:showLegendKey val="0"/>
          <c:showVal val="1"/>
          <c:showCatName val="0"/>
          <c:showSerName val="0"/>
          <c:showPercent val="0"/>
          <c:showBubbleSize val="0"/>
        </c:dLbls>
        <c:gapWidth val="355"/>
        <c:overlap val="-70"/>
        <c:axId val="387258208"/>
        <c:axId val="387258600"/>
      </c:barChart>
      <c:catAx>
        <c:axId val="38725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58600"/>
        <c:crosses val="autoZero"/>
        <c:auto val="1"/>
        <c:lblAlgn val="ctr"/>
        <c:lblOffset val="100"/>
        <c:noMultiLvlLbl val="0"/>
      </c:catAx>
      <c:valAx>
        <c:axId val="387258600"/>
        <c:scaling>
          <c:orientation val="minMax"/>
        </c:scaling>
        <c:delete val="1"/>
        <c:axPos val="l"/>
        <c:numFmt formatCode="_(* #,##0_);_(* \(#,##0\);_(* &quot;-&quot;??_);_(@_)" sourceLinked="1"/>
        <c:majorTickMark val="none"/>
        <c:minorTickMark val="none"/>
        <c:tickLblPos val="nextTo"/>
        <c:crossAx val="387258208"/>
        <c:crosses val="autoZero"/>
        <c:crossBetween val="between"/>
      </c:valAx>
      <c:spPr>
        <a:noFill/>
        <a:ln>
          <a:noFill/>
        </a:ln>
        <a:effectLst/>
      </c:spPr>
    </c:plotArea>
    <c:legend>
      <c:legendPos val="b"/>
      <c:layout>
        <c:manualLayout>
          <c:xMode val="edge"/>
          <c:yMode val="edge"/>
          <c:x val="0.12318990627851789"/>
          <c:y val="0.89498437695288091"/>
          <c:w val="0.73997976010762101"/>
          <c:h val="9.02268377384063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1162320583080803E-2"/>
          <c:y val="5.0925925925925923E-2"/>
          <c:w val="0.94726376516709399"/>
          <c:h val="0.69365412656751235"/>
        </c:manualLayout>
      </c:layout>
      <c:barChart>
        <c:barDir val="col"/>
        <c:grouping val="clustered"/>
        <c:varyColors val="0"/>
        <c:ser>
          <c:idx val="0"/>
          <c:order val="0"/>
          <c:tx>
            <c:strRef>
              <c:f>Sheet1!$B$1</c:f>
              <c:strCache>
                <c:ptCount val="1"/>
                <c:pt idx="0">
                  <c:v>16</c:v>
                </c:pt>
              </c:strCache>
            </c:strRef>
          </c:tx>
          <c:spPr>
            <a:solidFill>
              <a:schemeClr val="accent2">
                <a:tint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Sheet1!$B$2</c:f>
            </c:numRef>
          </c:val>
          <c:extLst>
            <c:ext xmlns:c16="http://schemas.microsoft.com/office/drawing/2014/chart" uri="{C3380CC4-5D6E-409C-BE32-E72D297353CC}">
              <c16:uniqueId val="{00000000-D3B9-47AE-9A35-4E2B57D16D12}"/>
            </c:ext>
          </c:extLst>
        </c:ser>
        <c:ser>
          <c:idx val="1"/>
          <c:order val="1"/>
          <c:tx>
            <c:strRef>
              <c:f>Sheet1!$C$1</c:f>
              <c:strCache>
                <c:ptCount val="1"/>
                <c:pt idx="0">
                  <c:v>FY'18</c:v>
                </c:pt>
              </c:strCache>
            </c:strRef>
          </c:tx>
          <c:spPr>
            <a:solidFill>
              <a:schemeClr val="accent2">
                <a:tint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Sheet1!$C$2</c:f>
            </c:numRef>
          </c:val>
          <c:extLst>
            <c:ext xmlns:c16="http://schemas.microsoft.com/office/drawing/2014/chart" uri="{C3380CC4-5D6E-409C-BE32-E72D297353CC}">
              <c16:uniqueId val="{00000002-D3B9-47AE-9A35-4E2B57D16D12}"/>
            </c:ext>
          </c:extLst>
        </c:ser>
        <c:ser>
          <c:idx val="2"/>
          <c:order val="2"/>
          <c:tx>
            <c:strRef>
              <c:f>Sheet1!$D$1</c:f>
              <c:strCache>
                <c:ptCount val="1"/>
                <c:pt idx="0">
                  <c:v>FY'19</c:v>
                </c:pt>
              </c:strCache>
            </c:strRef>
          </c:tx>
          <c:spPr>
            <a:solidFill>
              <a:schemeClr val="accent2">
                <a:tint val="6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Sheet1!$D$2</c:f>
            </c:numRef>
          </c:val>
          <c:extLst>
            <c:ext xmlns:c16="http://schemas.microsoft.com/office/drawing/2014/chart" uri="{C3380CC4-5D6E-409C-BE32-E72D297353CC}">
              <c16:uniqueId val="{00000004-D3B9-47AE-9A35-4E2B57D16D12}"/>
            </c:ext>
          </c:extLst>
        </c:ser>
        <c:ser>
          <c:idx val="3"/>
          <c:order val="3"/>
          <c:tx>
            <c:strRef>
              <c:f>Sheet1!$E$1</c:f>
              <c:strCache>
                <c:ptCount val="1"/>
                <c:pt idx="0">
                  <c:v>FY'20</c:v>
                </c:pt>
              </c:strCache>
            </c:strRef>
          </c:tx>
          <c:spPr>
            <a:solidFill>
              <a:schemeClr val="accent2">
                <a:tint val="8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Sheet1!$E$2</c:f>
              <c:numCache>
                <c:formatCode>_(* #,##0_);_(* \(#,##0\);_(* "-"??_);_(@_)</c:formatCode>
                <c:ptCount val="1"/>
                <c:pt idx="0">
                  <c:v>16</c:v>
                </c:pt>
              </c:numCache>
            </c:numRef>
          </c:val>
          <c:extLst>
            <c:ext xmlns:c16="http://schemas.microsoft.com/office/drawing/2014/chart" uri="{C3380CC4-5D6E-409C-BE32-E72D297353CC}">
              <c16:uniqueId val="{00000006-D3B9-47AE-9A35-4E2B57D16D12}"/>
            </c:ext>
          </c:extLst>
        </c:ser>
        <c:ser>
          <c:idx val="4"/>
          <c:order val="4"/>
          <c:tx>
            <c:strRef>
              <c:f>Sheet1!$F$1</c:f>
              <c:strCache>
                <c:ptCount val="1"/>
                <c:pt idx="0">
                  <c:v>FY'21</c:v>
                </c:pt>
              </c:strCache>
            </c:strRef>
          </c:tx>
          <c:spPr>
            <a:solidFill>
              <a:schemeClr val="accent2">
                <a:tint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Sheet1!$F$2</c:f>
              <c:numCache>
                <c:formatCode>_(* #,##0_);_(* \(#,##0\);_(* "-"??_);_(@_)</c:formatCode>
                <c:ptCount val="1"/>
                <c:pt idx="0">
                  <c:v>14</c:v>
                </c:pt>
              </c:numCache>
            </c:numRef>
          </c:val>
          <c:extLst>
            <c:ext xmlns:c16="http://schemas.microsoft.com/office/drawing/2014/chart" uri="{C3380CC4-5D6E-409C-BE32-E72D297353CC}">
              <c16:uniqueId val="{00000008-D3B9-47AE-9A35-4E2B57D16D12}"/>
            </c:ext>
          </c:extLst>
        </c:ser>
        <c:ser>
          <c:idx val="5"/>
          <c:order val="5"/>
          <c:tx>
            <c:strRef>
              <c:f>Sheet1!$G$1</c:f>
              <c:strCache>
                <c:ptCount val="1"/>
                <c:pt idx="0">
                  <c:v>FY'22</c:v>
                </c:pt>
              </c:strCache>
            </c:strRef>
          </c:tx>
          <c:spPr>
            <a:solidFill>
              <a:schemeClr val="accent2">
                <a:shade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EPS (Rs./share)</c:v>
                </c:pt>
              </c:strCache>
            </c:strRef>
          </c:cat>
          <c:val>
            <c:numRef>
              <c:f>Sheet1!$G$2</c:f>
              <c:numCache>
                <c:formatCode>_(* #,##0_);_(* \(#,##0\);_(* "-"??_);_(@_)</c:formatCode>
                <c:ptCount val="1"/>
                <c:pt idx="0">
                  <c:v>19</c:v>
                </c:pt>
              </c:numCache>
            </c:numRef>
          </c:val>
          <c:extLst>
            <c:ext xmlns:c16="http://schemas.microsoft.com/office/drawing/2014/chart" uri="{C3380CC4-5D6E-409C-BE32-E72D297353CC}">
              <c16:uniqueId val="{0000000A-D3B9-47AE-9A35-4E2B57D16D12}"/>
            </c:ext>
          </c:extLst>
        </c:ser>
        <c:ser>
          <c:idx val="6"/>
          <c:order val="6"/>
          <c:tx>
            <c:strRef>
              <c:f>Sheet1!$H$1</c:f>
              <c:strCache>
                <c:ptCount val="1"/>
                <c:pt idx="0">
                  <c:v>FY'23</c:v>
                </c:pt>
              </c:strCache>
            </c:strRef>
          </c:tx>
          <c:spPr>
            <a:solidFill>
              <a:schemeClr val="accent2">
                <a:shade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solidFill>
                        <a:schemeClr val="tx1"/>
                      </a:solidFill>
                      <a:prstDash val="solid"/>
                      <a:round/>
                    </a:ln>
                    <a:effectLst/>
                  </c:spPr>
                </c15:leaderLines>
              </c:ext>
            </c:extLst>
          </c:dLbls>
          <c:cat>
            <c:strRef>
              <c:f>Sheet1!$A$2</c:f>
              <c:strCache>
                <c:ptCount val="1"/>
                <c:pt idx="0">
                  <c:v>EPS (Rs./share)</c:v>
                </c:pt>
              </c:strCache>
            </c:strRef>
          </c:cat>
          <c:val>
            <c:numRef>
              <c:f>Sheet1!$H$2</c:f>
              <c:numCache>
                <c:formatCode>_(* #,##0_);_(* \(#,##0\);_(* "-"??_);_(@_)</c:formatCode>
                <c:ptCount val="1"/>
                <c:pt idx="0">
                  <c:v>21</c:v>
                </c:pt>
              </c:numCache>
            </c:numRef>
          </c:val>
          <c:extLst>
            <c:ext xmlns:c16="http://schemas.microsoft.com/office/drawing/2014/chart" uri="{C3380CC4-5D6E-409C-BE32-E72D297353CC}">
              <c16:uniqueId val="{0000000C-D3B9-47AE-9A35-4E2B57D16D12}"/>
            </c:ext>
          </c:extLst>
        </c:ser>
        <c:ser>
          <c:idx val="7"/>
          <c:order val="7"/>
          <c:tx>
            <c:strRef>
              <c:f>Sheet1!$I$1</c:f>
              <c:strCache>
                <c:ptCount val="1"/>
                <c:pt idx="0">
                  <c:v>FY'24</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solidFill>
                        <a:schemeClr val="tx1"/>
                      </a:solidFill>
                      <a:prstDash val="solid"/>
                      <a:round/>
                    </a:ln>
                    <a:effectLst/>
                  </c:spPr>
                </c15:leaderLines>
              </c:ext>
            </c:extLst>
          </c:dLbls>
          <c:cat>
            <c:strRef>
              <c:f>Sheet1!$A$2</c:f>
              <c:strCache>
                <c:ptCount val="1"/>
                <c:pt idx="0">
                  <c:v>EPS (Rs./share)</c:v>
                </c:pt>
              </c:strCache>
            </c:strRef>
          </c:cat>
          <c:val>
            <c:numRef>
              <c:f>Sheet1!$I$2</c:f>
              <c:numCache>
                <c:formatCode>_(* #,##0_);_(* \(#,##0\);_(* "-"??_);_(@_)</c:formatCode>
                <c:ptCount val="1"/>
                <c:pt idx="0">
                  <c:v>25</c:v>
                </c:pt>
              </c:numCache>
            </c:numRef>
          </c:val>
          <c:extLst>
            <c:ext xmlns:c16="http://schemas.microsoft.com/office/drawing/2014/chart" uri="{C3380CC4-5D6E-409C-BE32-E72D297353CC}">
              <c16:uniqueId val="{0000000D-D3B9-47AE-9A35-4E2B57D16D12}"/>
            </c:ext>
          </c:extLst>
        </c:ser>
        <c:ser>
          <c:idx val="8"/>
          <c:order val="8"/>
          <c:tx>
            <c:strRef>
              <c:f>Sheet1!$J$1</c:f>
              <c:strCache>
                <c:ptCount val="1"/>
                <c:pt idx="0">
                  <c:v>FY'25</c:v>
                </c:pt>
              </c:strCache>
            </c:strRef>
          </c:tx>
          <c:spPr>
            <a:solidFill>
              <a:schemeClr val="accent2">
                <a:shade val="44000"/>
              </a:schemeClr>
            </a:solidFill>
            <a:ln>
              <a:noFill/>
            </a:ln>
            <a:effectLst/>
          </c:spPr>
          <c:invertIfNegative val="0"/>
          <c:dLbls>
            <c:dLbl>
              <c:idx val="0"/>
              <c:layout/>
              <c:tx>
                <c:rich>
                  <a:bodyPr/>
                  <a:lstStyle/>
                  <a:p>
                    <a:fld id="{624DE38C-22DB-4A3C-8110-C7A95F6D0727}"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5331188119520328E-2"/>
                      <c:h val="7.0393700787401578E-2"/>
                    </c:manualLayout>
                  </c15:layout>
                  <c15:dlblFieldTable/>
                  <c15:showDataLabelsRange val="0"/>
                </c:ext>
                <c:ext xmlns:c16="http://schemas.microsoft.com/office/drawing/2014/chart" uri="{C3380CC4-5D6E-409C-BE32-E72D297353CC}">
                  <c16:uniqueId val="{00000002-30D5-4227-9C14-7AC71E7429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Sheet1!$A$2</c:f>
              <c:strCache>
                <c:ptCount val="1"/>
                <c:pt idx="0">
                  <c:v>EPS (Rs./share)</c:v>
                </c:pt>
              </c:strCache>
            </c:strRef>
          </c:cat>
          <c:val>
            <c:numRef>
              <c:f>Sheet1!$J$2</c:f>
              <c:numCache>
                <c:formatCode>_(* #,##0_);_(* \(#,##0\);_(* "-"??_);_(@_)</c:formatCode>
                <c:ptCount val="1"/>
                <c:pt idx="0">
                  <c:v>10.48</c:v>
                </c:pt>
              </c:numCache>
            </c:numRef>
          </c:val>
          <c:extLst>
            <c:ext xmlns:c16="http://schemas.microsoft.com/office/drawing/2014/chart" uri="{C3380CC4-5D6E-409C-BE32-E72D297353CC}">
              <c16:uniqueId val="{0000000E-D3B9-47AE-9A35-4E2B57D16D12}"/>
            </c:ext>
          </c:extLst>
        </c:ser>
        <c:ser>
          <c:idx val="9"/>
          <c:order val="9"/>
          <c:tx>
            <c:strRef>
              <c:f>Sheet1!$K$1</c:f>
              <c:strCache>
                <c:ptCount val="1"/>
                <c:pt idx="0">
                  <c:v>FY'26</c:v>
                </c:pt>
              </c:strCache>
            </c:strRef>
          </c:tx>
          <c:spPr>
            <a:solidFill>
              <a:schemeClr val="accent2">
                <a:shade val="42000"/>
              </a:schemeClr>
            </a:solidFill>
            <a:ln>
              <a:noFill/>
            </a:ln>
            <a:effectLst/>
          </c:spPr>
          <c:invertIfNegative val="0"/>
          <c:dLbls>
            <c:dLbl>
              <c:idx val="0"/>
              <c:layout/>
              <c:tx>
                <c:rich>
                  <a:bodyPr/>
                  <a:lstStyle/>
                  <a:p>
                    <a:fld id="{2EBAFB65-C786-413A-B5D4-7E96FB5DBEF1}"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0D5-4227-9C14-7AC71E7429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Sheet1!$A$2</c:f>
              <c:strCache>
                <c:ptCount val="1"/>
                <c:pt idx="0">
                  <c:v>EPS (Rs./share)</c:v>
                </c:pt>
              </c:strCache>
            </c:strRef>
          </c:cat>
          <c:val>
            <c:numRef>
              <c:f>Sheet1!$K$2</c:f>
              <c:numCache>
                <c:formatCode>0</c:formatCode>
                <c:ptCount val="1"/>
                <c:pt idx="0">
                  <c:v>9.74</c:v>
                </c:pt>
              </c:numCache>
            </c:numRef>
          </c:val>
          <c:extLst>
            <c:ext xmlns:c16="http://schemas.microsoft.com/office/drawing/2014/chart" uri="{C3380CC4-5D6E-409C-BE32-E72D297353CC}">
              <c16:uniqueId val="{00000000-30D5-4227-9C14-7AC71E7429EC}"/>
            </c:ext>
          </c:extLst>
        </c:ser>
        <c:dLbls>
          <c:dLblPos val="outEnd"/>
          <c:showLegendKey val="0"/>
          <c:showVal val="1"/>
          <c:showCatName val="0"/>
          <c:showSerName val="0"/>
          <c:showPercent val="0"/>
          <c:showBubbleSize val="0"/>
        </c:dLbls>
        <c:gapWidth val="355"/>
        <c:overlap val="-70"/>
        <c:axId val="387258992"/>
        <c:axId val="387257424"/>
      </c:barChart>
      <c:catAx>
        <c:axId val="38725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57424"/>
        <c:crosses val="autoZero"/>
        <c:auto val="1"/>
        <c:lblAlgn val="ctr"/>
        <c:lblOffset val="100"/>
        <c:noMultiLvlLbl val="0"/>
      </c:catAx>
      <c:valAx>
        <c:axId val="387257424"/>
        <c:scaling>
          <c:orientation val="minMax"/>
        </c:scaling>
        <c:delete val="1"/>
        <c:axPos val="l"/>
        <c:numFmt formatCode="_(* #,##0_);_(* \(#,##0\);_(* &quot;-&quot;??_);_(@_)" sourceLinked="1"/>
        <c:majorTickMark val="none"/>
        <c:minorTickMark val="none"/>
        <c:tickLblPos val="nextTo"/>
        <c:crossAx val="387258992"/>
        <c:crosses val="autoZero"/>
        <c:crossBetween val="between"/>
      </c:valAx>
      <c:spPr>
        <a:noFill/>
        <a:ln>
          <a:noFill/>
        </a:ln>
        <a:effectLst/>
      </c:spPr>
    </c:plotArea>
    <c:legend>
      <c:legendPos val="b"/>
      <c:layout>
        <c:manualLayout>
          <c:xMode val="edge"/>
          <c:yMode val="edge"/>
          <c:x val="0.15397583834852913"/>
          <c:y val="0.8774817731116944"/>
          <c:w val="0.6658624632475646"/>
          <c:h val="9.47404491105278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9854360831304003E-2"/>
          <c:y val="4.0675867075679176E-2"/>
          <c:w val="0.94842376833595954"/>
          <c:h val="0.70093878335385518"/>
        </c:manualLayout>
      </c:layout>
      <c:barChart>
        <c:barDir val="col"/>
        <c:grouping val="clustered"/>
        <c:varyColors val="0"/>
        <c:ser>
          <c:idx val="0"/>
          <c:order val="0"/>
          <c:tx>
            <c:strRef>
              <c:f>Sheet1!$B$1</c:f>
              <c:strCache>
                <c:ptCount val="1"/>
                <c:pt idx="0">
                  <c:v>FY'17</c:v>
                </c:pt>
              </c:strCache>
            </c:strRef>
          </c:tx>
          <c:spPr>
            <a:solidFill>
              <a:schemeClr val="accent3">
                <a:tint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Sheet1!$B$2</c:f>
            </c:numRef>
          </c:val>
          <c:extLst>
            <c:ext xmlns:c16="http://schemas.microsoft.com/office/drawing/2014/chart" uri="{C3380CC4-5D6E-409C-BE32-E72D297353CC}">
              <c16:uniqueId val="{00000000-0884-494F-959A-83CB49A866B1}"/>
            </c:ext>
          </c:extLst>
        </c:ser>
        <c:ser>
          <c:idx val="1"/>
          <c:order val="1"/>
          <c:tx>
            <c:strRef>
              <c:f>Sheet1!$C$1</c:f>
              <c:strCache>
                <c:ptCount val="1"/>
                <c:pt idx="0">
                  <c:v>FY'18</c:v>
                </c:pt>
              </c:strCache>
            </c:strRef>
          </c:tx>
          <c:spPr>
            <a:solidFill>
              <a:schemeClr val="accent3">
                <a:tint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Sheet1!$C$2</c:f>
            </c:numRef>
          </c:val>
          <c:extLst>
            <c:ext xmlns:c16="http://schemas.microsoft.com/office/drawing/2014/chart" uri="{C3380CC4-5D6E-409C-BE32-E72D297353CC}">
              <c16:uniqueId val="{00000002-0884-494F-959A-83CB49A866B1}"/>
            </c:ext>
          </c:extLst>
        </c:ser>
        <c:ser>
          <c:idx val="2"/>
          <c:order val="2"/>
          <c:tx>
            <c:strRef>
              <c:f>Sheet1!$D$1</c:f>
              <c:strCache>
                <c:ptCount val="1"/>
                <c:pt idx="0">
                  <c:v>FY'19</c:v>
                </c:pt>
              </c:strCache>
            </c:strRef>
          </c:tx>
          <c:spPr>
            <a:solidFill>
              <a:schemeClr val="accent3">
                <a:tint val="6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Sheet1!$D$2</c:f>
            </c:numRef>
          </c:val>
          <c:extLst>
            <c:ext xmlns:c16="http://schemas.microsoft.com/office/drawing/2014/chart" uri="{C3380CC4-5D6E-409C-BE32-E72D297353CC}">
              <c16:uniqueId val="{00000004-0884-494F-959A-83CB49A866B1}"/>
            </c:ext>
          </c:extLst>
        </c:ser>
        <c:ser>
          <c:idx val="3"/>
          <c:order val="3"/>
          <c:tx>
            <c:strRef>
              <c:f>Sheet1!$E$1</c:f>
              <c:strCache>
                <c:ptCount val="1"/>
                <c:pt idx="0">
                  <c:v>FY'20</c:v>
                </c:pt>
              </c:strCache>
            </c:strRef>
          </c:tx>
          <c:spPr>
            <a:solidFill>
              <a:schemeClr val="accent3">
                <a:tint val="8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Sheet1!$E$2</c:f>
              <c:numCache>
                <c:formatCode>_(* #,##0_);_(* \(#,##0\);_(* "-"??_);_(@_)</c:formatCode>
                <c:ptCount val="1"/>
                <c:pt idx="0">
                  <c:v>72</c:v>
                </c:pt>
              </c:numCache>
            </c:numRef>
          </c:val>
          <c:extLst>
            <c:ext xmlns:c16="http://schemas.microsoft.com/office/drawing/2014/chart" uri="{C3380CC4-5D6E-409C-BE32-E72D297353CC}">
              <c16:uniqueId val="{00000006-0884-494F-959A-83CB49A866B1}"/>
            </c:ext>
          </c:extLst>
        </c:ser>
        <c:ser>
          <c:idx val="4"/>
          <c:order val="4"/>
          <c:tx>
            <c:strRef>
              <c:f>Sheet1!$F$1</c:f>
              <c:strCache>
                <c:ptCount val="1"/>
                <c:pt idx="0">
                  <c:v>FY'21</c:v>
                </c:pt>
              </c:strCache>
            </c:strRef>
          </c:tx>
          <c:spPr>
            <a:solidFill>
              <a:schemeClr val="accent3">
                <a:tint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Sheet1!$F$2</c:f>
              <c:numCache>
                <c:formatCode>_(* #,##0_);_(* \(#,##0\);_(* "-"??_);_(@_)</c:formatCode>
                <c:ptCount val="1"/>
                <c:pt idx="0">
                  <c:v>84</c:v>
                </c:pt>
              </c:numCache>
            </c:numRef>
          </c:val>
          <c:extLst>
            <c:ext xmlns:c16="http://schemas.microsoft.com/office/drawing/2014/chart" uri="{C3380CC4-5D6E-409C-BE32-E72D297353CC}">
              <c16:uniqueId val="{00000008-0884-494F-959A-83CB49A866B1}"/>
            </c:ext>
          </c:extLst>
        </c:ser>
        <c:ser>
          <c:idx val="5"/>
          <c:order val="5"/>
          <c:tx>
            <c:strRef>
              <c:f>Sheet1!$G$1</c:f>
              <c:strCache>
                <c:ptCount val="1"/>
                <c:pt idx="0">
                  <c:v>FY'22</c:v>
                </c:pt>
              </c:strCache>
            </c:strRef>
          </c:tx>
          <c:spPr>
            <a:solidFill>
              <a:schemeClr val="accent3">
                <a:shade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Sheet1!$G$2</c:f>
              <c:numCache>
                <c:formatCode>_(* #,##0_);_(* \(#,##0\);_(* "-"??_);_(@_)</c:formatCode>
                <c:ptCount val="1"/>
                <c:pt idx="0">
                  <c:v>99</c:v>
                </c:pt>
              </c:numCache>
            </c:numRef>
          </c:val>
          <c:extLst>
            <c:ext xmlns:c16="http://schemas.microsoft.com/office/drawing/2014/chart" uri="{C3380CC4-5D6E-409C-BE32-E72D297353CC}">
              <c16:uniqueId val="{0000000A-0884-494F-959A-83CB49A866B1}"/>
            </c:ext>
          </c:extLst>
        </c:ser>
        <c:ser>
          <c:idx val="6"/>
          <c:order val="6"/>
          <c:tx>
            <c:strRef>
              <c:f>Sheet1!$H$1</c:f>
              <c:strCache>
                <c:ptCount val="1"/>
                <c:pt idx="0">
                  <c:v>FY'23</c:v>
                </c:pt>
              </c:strCache>
            </c:strRef>
          </c:tx>
          <c:spPr>
            <a:solidFill>
              <a:schemeClr val="accent3">
                <a:shade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Book Value (Rs./share)</c:v>
                </c:pt>
              </c:strCache>
            </c:strRef>
          </c:cat>
          <c:val>
            <c:numRef>
              <c:f>Sheet1!$H$2</c:f>
              <c:numCache>
                <c:formatCode>_(* #,##0_);_(* \(#,##0\);_(* "-"??_);_(@_)</c:formatCode>
                <c:ptCount val="1"/>
                <c:pt idx="0">
                  <c:v>101</c:v>
                </c:pt>
              </c:numCache>
            </c:numRef>
          </c:val>
          <c:extLst>
            <c:ext xmlns:c16="http://schemas.microsoft.com/office/drawing/2014/chart" uri="{C3380CC4-5D6E-409C-BE32-E72D297353CC}">
              <c16:uniqueId val="{0000000C-0884-494F-959A-83CB49A866B1}"/>
            </c:ext>
          </c:extLst>
        </c:ser>
        <c:ser>
          <c:idx val="7"/>
          <c:order val="7"/>
          <c:tx>
            <c:strRef>
              <c:f>Sheet1!$I$1</c:f>
              <c:strCache>
                <c:ptCount val="1"/>
                <c:pt idx="0">
                  <c:v>FY'24</c:v>
                </c:pt>
              </c:strCache>
            </c:strRef>
          </c:tx>
          <c:spPr>
            <a:solidFill>
              <a:schemeClr val="accent3">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12700" cap="flat" cmpd="sng" algn="ctr">
                      <a:solidFill>
                        <a:schemeClr val="tx1"/>
                      </a:solidFill>
                      <a:prstDash val="solid"/>
                      <a:round/>
                    </a:ln>
                    <a:effectLst/>
                  </c:spPr>
                </c15:leaderLines>
              </c:ext>
            </c:extLst>
          </c:dLbls>
          <c:cat>
            <c:strRef>
              <c:f>Sheet1!$A$2</c:f>
              <c:strCache>
                <c:ptCount val="1"/>
                <c:pt idx="0">
                  <c:v>Book Value (Rs./share)</c:v>
                </c:pt>
              </c:strCache>
            </c:strRef>
          </c:cat>
          <c:val>
            <c:numRef>
              <c:f>Sheet1!$I$2</c:f>
              <c:numCache>
                <c:formatCode>_(* #,##0_);_(* \(#,##0\);_(* "-"??_);_(@_)</c:formatCode>
                <c:ptCount val="1"/>
                <c:pt idx="0">
                  <c:v>122</c:v>
                </c:pt>
              </c:numCache>
            </c:numRef>
          </c:val>
          <c:extLst>
            <c:ext xmlns:c16="http://schemas.microsoft.com/office/drawing/2014/chart" uri="{C3380CC4-5D6E-409C-BE32-E72D297353CC}">
              <c16:uniqueId val="{0000000D-0884-494F-959A-83CB49A866B1}"/>
            </c:ext>
          </c:extLst>
        </c:ser>
        <c:ser>
          <c:idx val="8"/>
          <c:order val="8"/>
          <c:tx>
            <c:strRef>
              <c:f>Sheet1!$J$1</c:f>
              <c:strCache>
                <c:ptCount val="1"/>
                <c:pt idx="0">
                  <c:v>FY'25</c:v>
                </c:pt>
              </c:strCache>
            </c:strRef>
          </c:tx>
          <c:spPr>
            <a:solidFill>
              <a:schemeClr val="accent3">
                <a:shade val="44000"/>
              </a:schemeClr>
            </a:solidFill>
            <a:ln>
              <a:noFill/>
            </a:ln>
            <a:effectLst/>
          </c:spPr>
          <c:invertIfNegative val="0"/>
          <c:dLbls>
            <c:dLbl>
              <c:idx val="0"/>
              <c:layout/>
              <c:tx>
                <c:rich>
                  <a:bodyPr/>
                  <a:lstStyle/>
                  <a:p>
                    <a:fld id="{01A00F57-C24F-4BD0-8C57-157B94D5765E}"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F01-4E87-9A80-3FD5A98EFC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Sheet1!$A$2</c:f>
              <c:strCache>
                <c:ptCount val="1"/>
                <c:pt idx="0">
                  <c:v>Book Value (Rs./share)</c:v>
                </c:pt>
              </c:strCache>
            </c:strRef>
          </c:cat>
          <c:val>
            <c:numRef>
              <c:f>Sheet1!$J$2</c:f>
              <c:numCache>
                <c:formatCode>_(* #,##0_);_(* \(#,##0\);_(* "-"??_);_(@_)</c:formatCode>
                <c:ptCount val="1"/>
                <c:pt idx="0">
                  <c:v>66.31</c:v>
                </c:pt>
              </c:numCache>
            </c:numRef>
          </c:val>
          <c:extLst>
            <c:ext xmlns:c16="http://schemas.microsoft.com/office/drawing/2014/chart" uri="{C3380CC4-5D6E-409C-BE32-E72D297353CC}">
              <c16:uniqueId val="{0000000E-0884-494F-959A-83CB49A866B1}"/>
            </c:ext>
          </c:extLst>
        </c:ser>
        <c:ser>
          <c:idx val="9"/>
          <c:order val="9"/>
          <c:tx>
            <c:strRef>
              <c:f>Sheet1!$K$1</c:f>
              <c:strCache>
                <c:ptCount val="1"/>
                <c:pt idx="0">
                  <c:v>FY'26</c:v>
                </c:pt>
              </c:strCache>
            </c:strRef>
          </c:tx>
          <c:spPr>
            <a:solidFill>
              <a:schemeClr val="accent3">
                <a:shade val="42000"/>
              </a:schemeClr>
            </a:solidFill>
            <a:ln>
              <a:noFill/>
            </a:ln>
            <a:effectLst/>
          </c:spPr>
          <c:invertIfNegative val="0"/>
          <c:dLbls>
            <c:dLbl>
              <c:idx val="0"/>
              <c:layout/>
              <c:tx>
                <c:rich>
                  <a:bodyPr/>
                  <a:lstStyle/>
                  <a:p>
                    <a:fld id="{51C7932F-3523-47AB-AA0E-149D2F852346}"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0F01-4E87-9A80-3FD5A98EFC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Sheet1!$A$2</c:f>
              <c:strCache>
                <c:ptCount val="1"/>
                <c:pt idx="0">
                  <c:v>Book Value (Rs./share)</c:v>
                </c:pt>
              </c:strCache>
            </c:strRef>
          </c:cat>
          <c:val>
            <c:numRef>
              <c:f>Sheet1!$K$2</c:f>
              <c:numCache>
                <c:formatCode>0</c:formatCode>
                <c:ptCount val="1"/>
                <c:pt idx="0">
                  <c:v>71.33</c:v>
                </c:pt>
              </c:numCache>
            </c:numRef>
          </c:val>
          <c:extLst>
            <c:ext xmlns:c16="http://schemas.microsoft.com/office/drawing/2014/chart" uri="{C3380CC4-5D6E-409C-BE32-E72D297353CC}">
              <c16:uniqueId val="{00000000-0F01-4E87-9A80-3FD5A98EFC1A}"/>
            </c:ext>
          </c:extLst>
        </c:ser>
        <c:dLbls>
          <c:dLblPos val="outEnd"/>
          <c:showLegendKey val="0"/>
          <c:showVal val="1"/>
          <c:showCatName val="0"/>
          <c:showSerName val="0"/>
          <c:showPercent val="0"/>
          <c:showBubbleSize val="0"/>
        </c:dLbls>
        <c:gapWidth val="355"/>
        <c:overlap val="-70"/>
        <c:axId val="387262520"/>
        <c:axId val="387263304"/>
      </c:barChart>
      <c:catAx>
        <c:axId val="38726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87263304"/>
        <c:crosses val="autoZero"/>
        <c:auto val="1"/>
        <c:lblAlgn val="ctr"/>
        <c:lblOffset val="100"/>
        <c:noMultiLvlLbl val="0"/>
      </c:catAx>
      <c:valAx>
        <c:axId val="387263304"/>
        <c:scaling>
          <c:orientation val="minMax"/>
        </c:scaling>
        <c:delete val="1"/>
        <c:axPos val="l"/>
        <c:numFmt formatCode="_(* #,##0_);_(* \(#,##0\);_(* &quot;-&quot;??_);_(@_)" sourceLinked="1"/>
        <c:majorTickMark val="none"/>
        <c:minorTickMark val="none"/>
        <c:tickLblPos val="nextTo"/>
        <c:crossAx val="387262520"/>
        <c:crosses val="autoZero"/>
        <c:crossBetween val="between"/>
      </c:valAx>
      <c:spPr>
        <a:noFill/>
        <a:ln>
          <a:noFill/>
        </a:ln>
        <a:effectLst/>
      </c:spPr>
    </c:plotArea>
    <c:legend>
      <c:legendPos val="b"/>
      <c:layout>
        <c:manualLayout>
          <c:xMode val="edge"/>
          <c:yMode val="edge"/>
          <c:x val="0.13579907347379397"/>
          <c:y val="0.88039515732984108"/>
          <c:w val="0.77302230810466777"/>
          <c:h val="9.24875979530394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'Volume Trend_25.6.2021'!$A$9</c:f>
              <c:strCache>
                <c:ptCount val="1"/>
                <c:pt idx="0">
                  <c:v>CNG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'Volume Trend_25.6.2021'!$B$8:$M$8</c:f>
              <c:strCache>
                <c:ptCount val="5"/>
                <c:pt idx="0">
                  <c:v>FY 2021-22</c:v>
                </c:pt>
                <c:pt idx="1">
                  <c:v>FY 2022-23</c:v>
                </c:pt>
                <c:pt idx="2">
                  <c:v>FY 2023-24</c:v>
                </c:pt>
                <c:pt idx="3">
                  <c:v>FY 2024-25</c:v>
                </c:pt>
                <c:pt idx="4">
                  <c:v>FY 2025-26</c:v>
                </c:pt>
              </c:strCache>
            </c:strRef>
          </c:cat>
          <c:val>
            <c:numRef>
              <c:f>'Volume Trend_25.6.2021'!$B$9:$M$9</c:f>
              <c:numCache>
                <c:formatCode>_(* #,##0.00_);_(* \(#,##0.00\);_(* "-"??_);_(@_)</c:formatCode>
                <c:ptCount val="5"/>
                <c:pt idx="0">
                  <c:v>5.0599999999999996</c:v>
                </c:pt>
                <c:pt idx="1">
                  <c:v>6.05</c:v>
                </c:pt>
                <c:pt idx="2">
                  <c:v>6.28</c:v>
                </c:pt>
                <c:pt idx="3">
                  <c:v>6.6630000000000003</c:v>
                </c:pt>
                <c:pt idx="4">
                  <c:v>6.94</c:v>
                </c:pt>
              </c:numCache>
            </c:numRef>
          </c:val>
          <c:extLst>
            <c:ext xmlns:c16="http://schemas.microsoft.com/office/drawing/2014/chart" uri="{C3380CC4-5D6E-409C-BE32-E72D297353CC}">
              <c16:uniqueId val="{00000000-0D86-47AE-96D0-531A5194D9CE}"/>
            </c:ext>
          </c:extLst>
        </c:ser>
        <c:ser>
          <c:idx val="1"/>
          <c:order val="1"/>
          <c:tx>
            <c:strRef>
              <c:f>'Volume Trend_25.6.2021'!$A$10</c:f>
              <c:strCache>
                <c:ptCount val="1"/>
                <c:pt idx="0">
                  <c:v>Domestic</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800" b="0" i="0" u="none" strike="noStrike" kern="1200" baseline="0">
                    <a:solidFill>
                      <a:schemeClr val="bg1"/>
                    </a:solidFill>
                    <a:latin typeface="72 Black" panose="020B0A04030603020204" pitchFamily="34" charset="0"/>
                    <a:ea typeface="+mn-ea"/>
                    <a:cs typeface="72 Black" panose="020B0A04030603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'Volume Trend_25.6.2021'!$B$8:$M$8</c:f>
              <c:strCache>
                <c:ptCount val="5"/>
                <c:pt idx="0">
                  <c:v>FY 2021-22</c:v>
                </c:pt>
                <c:pt idx="1">
                  <c:v>FY 2022-23</c:v>
                </c:pt>
                <c:pt idx="2">
                  <c:v>FY 2023-24</c:v>
                </c:pt>
                <c:pt idx="3">
                  <c:v>FY 2024-25</c:v>
                </c:pt>
                <c:pt idx="4">
                  <c:v>FY 2025-26</c:v>
                </c:pt>
              </c:strCache>
            </c:strRef>
          </c:cat>
          <c:val>
            <c:numRef>
              <c:f>'Volume Trend_25.6.2021'!$B$10:$M$10</c:f>
              <c:numCache>
                <c:formatCode>_(* #,##0.00_);_(* \(#,##0.00\);_(* "-"??_);_(@_)</c:formatCode>
                <c:ptCount val="5"/>
                <c:pt idx="0">
                  <c:v>0.5</c:v>
                </c:pt>
                <c:pt idx="1">
                  <c:v>0.54</c:v>
                </c:pt>
                <c:pt idx="2">
                  <c:v>0.62</c:v>
                </c:pt>
                <c:pt idx="3">
                  <c:v>0.69899999999999995</c:v>
                </c:pt>
                <c:pt idx="4">
                  <c:v>0.76</c:v>
                </c:pt>
              </c:numCache>
            </c:numRef>
          </c:val>
          <c:extLst>
            <c:ext xmlns:c16="http://schemas.microsoft.com/office/drawing/2014/chart" uri="{C3380CC4-5D6E-409C-BE32-E72D297353CC}">
              <c16:uniqueId val="{00000001-0D86-47AE-96D0-531A5194D9CE}"/>
            </c:ext>
          </c:extLst>
        </c:ser>
        <c:ser>
          <c:idx val="2"/>
          <c:order val="2"/>
          <c:tx>
            <c:strRef>
              <c:f>'Volume Trend_25.6.2021'!$A$11</c:f>
              <c:strCache>
                <c:ptCount val="1"/>
                <c:pt idx="0">
                  <c:v>Industrial &amp; Commercial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72 Black" panose="020B0A04030603020204" pitchFamily="34" charset="0"/>
                    <a:ea typeface="+mn-ea"/>
                    <a:cs typeface="72 Black" panose="020B0A04030603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'Volume Trend_25.6.2021'!$B$8:$M$8</c:f>
              <c:strCache>
                <c:ptCount val="5"/>
                <c:pt idx="0">
                  <c:v>FY 2021-22</c:v>
                </c:pt>
                <c:pt idx="1">
                  <c:v>FY 2022-23</c:v>
                </c:pt>
                <c:pt idx="2">
                  <c:v>FY 2023-24</c:v>
                </c:pt>
                <c:pt idx="3">
                  <c:v>FY 2024-25</c:v>
                </c:pt>
                <c:pt idx="4">
                  <c:v>FY 2025-26</c:v>
                </c:pt>
              </c:strCache>
            </c:strRef>
          </c:cat>
          <c:val>
            <c:numRef>
              <c:f>'Volume Trend_25.6.2021'!$B$11:$M$11</c:f>
              <c:numCache>
                <c:formatCode>_(* #,##0.00_);_(* \(#,##0.00\);_(* "-"??_);_(@_)</c:formatCode>
                <c:ptCount val="5"/>
                <c:pt idx="0">
                  <c:v>0.96</c:v>
                </c:pt>
                <c:pt idx="1">
                  <c:v>1</c:v>
                </c:pt>
                <c:pt idx="2">
                  <c:v>1.03</c:v>
                </c:pt>
                <c:pt idx="3">
                  <c:v>1.1259999999999999</c:v>
                </c:pt>
                <c:pt idx="4">
                  <c:v>1.19</c:v>
                </c:pt>
              </c:numCache>
            </c:numRef>
          </c:val>
          <c:extLst>
            <c:ext xmlns:c16="http://schemas.microsoft.com/office/drawing/2014/chart" uri="{C3380CC4-5D6E-409C-BE32-E72D297353CC}">
              <c16:uniqueId val="{00000002-0D86-47AE-96D0-531A5194D9CE}"/>
            </c:ext>
          </c:extLst>
        </c:ser>
        <c:ser>
          <c:idx val="4"/>
          <c:order val="3"/>
          <c:tx>
            <c:strRef>
              <c:f>'Volume Trend_25.6.2021'!$A$12</c:f>
              <c:strCache>
                <c:ptCount val="1"/>
                <c:pt idx="0">
                  <c:v>Natural Gas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72 Black" panose="020B0A04030603020204" pitchFamily="34" charset="0"/>
                    <a:ea typeface="+mn-ea"/>
                    <a:cs typeface="72 Black" panose="020B0A04030603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'Volume Trend_25.6.2021'!$B$8:$M$8</c:f>
              <c:strCache>
                <c:ptCount val="5"/>
                <c:pt idx="0">
                  <c:v>FY 2021-22</c:v>
                </c:pt>
                <c:pt idx="1">
                  <c:v>FY 2022-23</c:v>
                </c:pt>
                <c:pt idx="2">
                  <c:v>FY 2023-24</c:v>
                </c:pt>
                <c:pt idx="3">
                  <c:v>FY 2024-25</c:v>
                </c:pt>
                <c:pt idx="4">
                  <c:v>FY 2025-26</c:v>
                </c:pt>
              </c:strCache>
            </c:strRef>
          </c:cat>
          <c:val>
            <c:numRef>
              <c:f>'Volume Trend_25.6.2021'!$B$12:$M$12</c:f>
              <c:numCache>
                <c:formatCode>_(* #,##0.00_);_(* \(#,##0.00\);_(* "-"??_);_(@_)</c:formatCode>
                <c:ptCount val="5"/>
                <c:pt idx="0">
                  <c:v>0.47</c:v>
                </c:pt>
                <c:pt idx="1">
                  <c:v>0.5</c:v>
                </c:pt>
                <c:pt idx="2">
                  <c:v>0.5</c:v>
                </c:pt>
                <c:pt idx="3">
                  <c:v>0.5</c:v>
                </c:pt>
                <c:pt idx="4">
                  <c:v>0.5</c:v>
                </c:pt>
              </c:numCache>
            </c:numRef>
          </c:val>
          <c:extLst>
            <c:ext xmlns:c16="http://schemas.microsoft.com/office/drawing/2014/chart" uri="{C3380CC4-5D6E-409C-BE32-E72D297353CC}">
              <c16:uniqueId val="{00000003-0D86-47AE-96D0-531A5194D9CE}"/>
            </c:ext>
          </c:extLst>
        </c:ser>
        <c:dLbls>
          <c:showLegendKey val="0"/>
          <c:showVal val="0"/>
          <c:showCatName val="0"/>
          <c:showSerName val="0"/>
          <c:showPercent val="0"/>
          <c:showBubbleSize val="0"/>
        </c:dLbls>
        <c:gapWidth val="219"/>
        <c:overlap val="100"/>
        <c:axId val="384601432"/>
        <c:axId val="384596728"/>
      </c:barChart>
      <c:lineChart>
        <c:grouping val="standard"/>
        <c:varyColors val="0"/>
        <c:ser>
          <c:idx val="5"/>
          <c:order val="4"/>
          <c:tx>
            <c:strRef>
              <c:f>'Volume Trend_25.6.2021'!$A$13</c:f>
              <c:strCache>
                <c:ptCount val="1"/>
                <c:pt idx="0">
                  <c:v>Total</c:v>
                </c:pt>
              </c:strCache>
            </c:strRef>
          </c:tx>
          <c:spPr>
            <a:ln w="28575" cap="rnd">
              <a:solidFill>
                <a:srgbClr val="FF0000"/>
              </a:solidFill>
              <a:round/>
            </a:ln>
            <a:effectLst/>
          </c:spPr>
          <c:marker>
            <c:symbol val="none"/>
          </c:marker>
          <c:dLbls>
            <c:dLbl>
              <c:idx val="0"/>
              <c:layout>
                <c:manualLayout>
                  <c:x val="-6.7992786278622486E-2"/>
                  <c:y val="-5.43149440517148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D86-47AE-96D0-531A5194D9CE}"/>
                </c:ext>
              </c:extLst>
            </c:dLbl>
            <c:dLbl>
              <c:idx val="1"/>
              <c:layout>
                <c:manualLayout>
                  <c:x val="-7.2368640842807669E-2"/>
                  <c:y val="-4.23620992087690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D86-47AE-96D0-531A5194D9CE}"/>
                </c:ext>
              </c:extLst>
            </c:dLbl>
            <c:dLbl>
              <c:idx val="2"/>
              <c:layout>
                <c:manualLayout>
                  <c:x val="-5.3497942386831275E-2"/>
                  <c:y val="-4.382134692453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D86-47AE-96D0-531A5194D9CE}"/>
                </c:ext>
              </c:extLst>
            </c:dLbl>
            <c:dLbl>
              <c:idx val="3"/>
              <c:layout>
                <c:manualLayout>
                  <c:x val="0"/>
                  <c:y val="-3.07179164061489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D86-47AE-96D0-531A5194D9CE}"/>
                </c:ext>
              </c:extLst>
            </c:dLbl>
            <c:dLbl>
              <c:idx val="4"/>
              <c:layout>
                <c:manualLayout>
                  <c:x val="-1.5088988928023694E-16"/>
                  <c:y val="-9.215374921844678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D86-47AE-96D0-531A5194D9CE}"/>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Arial Rounded MT Bold" panose="020F07040305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'Volume Trend_25.6.2021'!$B$8:$M$8</c:f>
              <c:strCache>
                <c:ptCount val="5"/>
                <c:pt idx="0">
                  <c:v>FY 2021-22</c:v>
                </c:pt>
                <c:pt idx="1">
                  <c:v>FY 2022-23</c:v>
                </c:pt>
                <c:pt idx="2">
                  <c:v>FY 2023-24</c:v>
                </c:pt>
                <c:pt idx="3">
                  <c:v>FY 2024-25</c:v>
                </c:pt>
                <c:pt idx="4">
                  <c:v>FY 2025-26</c:v>
                </c:pt>
              </c:strCache>
            </c:strRef>
          </c:cat>
          <c:val>
            <c:numRef>
              <c:f>'Volume Trend_25.6.2021'!$B$13:$M$13</c:f>
              <c:numCache>
                <c:formatCode>_(* #,##0.0_);_(* \(#,##0.0\);_(* "-"??_);_(@_)</c:formatCode>
                <c:ptCount val="5"/>
                <c:pt idx="0">
                  <c:v>6.9899999999999993</c:v>
                </c:pt>
                <c:pt idx="1">
                  <c:v>8.09</c:v>
                </c:pt>
                <c:pt idx="2">
                  <c:v>8.43</c:v>
                </c:pt>
                <c:pt idx="3" formatCode="_(* #,##0.00_);_(* \(#,##0.00\);_(* &quot;-&quot;??_);_(@_)">
                  <c:v>8.9879999999999995</c:v>
                </c:pt>
                <c:pt idx="4" formatCode="_(* #,##0.00_);_(* \(#,##0.00\);_(* &quot;-&quot;??_);_(@_)">
                  <c:v>9.39</c:v>
                </c:pt>
              </c:numCache>
            </c:numRef>
          </c:val>
          <c:smooth val="0"/>
          <c:extLst>
            <c:ext xmlns:c16="http://schemas.microsoft.com/office/drawing/2014/chart" uri="{C3380CC4-5D6E-409C-BE32-E72D297353CC}">
              <c16:uniqueId val="{0000000B-0D86-47AE-96D0-531A5194D9CE}"/>
            </c:ext>
          </c:extLst>
        </c:ser>
        <c:dLbls>
          <c:showLegendKey val="0"/>
          <c:showVal val="0"/>
          <c:showCatName val="0"/>
          <c:showSerName val="0"/>
          <c:showPercent val="0"/>
          <c:showBubbleSize val="0"/>
        </c:dLbls>
        <c:marker val="1"/>
        <c:smooth val="0"/>
        <c:axId val="384601432"/>
        <c:axId val="384596728"/>
      </c:lineChart>
      <c:catAx>
        <c:axId val="384601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4596728"/>
        <c:crosses val="autoZero"/>
        <c:auto val="1"/>
        <c:lblAlgn val="ctr"/>
        <c:lblOffset val="100"/>
        <c:noMultiLvlLbl val="0"/>
      </c:catAx>
      <c:valAx>
        <c:axId val="384596728"/>
        <c:scaling>
          <c:orientation val="minMax"/>
          <c:min val="3"/>
        </c:scaling>
        <c:delete val="1"/>
        <c:axPos val="l"/>
        <c:numFmt formatCode="_(* #,##0.00_);_(* \(#,##0.00\);_(* &quot;-&quot;??_);_(@_)" sourceLinked="1"/>
        <c:majorTickMark val="out"/>
        <c:minorTickMark val="none"/>
        <c:tickLblPos val="nextTo"/>
        <c:crossAx val="384601432"/>
        <c:crosses val="autoZero"/>
        <c:crossBetween val="between"/>
        <c:majorUnit val="0.2"/>
      </c:valAx>
      <c:spPr>
        <a:noFill/>
        <a:ln w="25400">
          <a:noFill/>
        </a:ln>
        <a:effectLst/>
      </c:spPr>
    </c:plotArea>
    <c:legend>
      <c:legendPos val="b"/>
      <c:layout>
        <c:manualLayout>
          <c:xMode val="edge"/>
          <c:yMode val="edge"/>
          <c:x val="3.1095881533326854E-2"/>
          <c:y val="0.8498370378253649"/>
          <c:w val="0.95837957319017653"/>
          <c:h val="0.1477629469024550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4115624986078879E-2"/>
          <c:y val="4.954954954954955E-2"/>
          <c:w val="0.94588437501392109"/>
          <c:h val="0.70193374476839043"/>
        </c:manualLayout>
      </c:layout>
      <c:barChart>
        <c:barDir val="col"/>
        <c:grouping val="clustered"/>
        <c:varyColors val="0"/>
        <c:ser>
          <c:idx val="0"/>
          <c:order val="0"/>
          <c:tx>
            <c:strRef>
              <c:f>Sheet1!$B$1</c:f>
              <c:strCache>
                <c:ptCount val="1"/>
                <c:pt idx="0">
                  <c:v>FY'17</c:v>
                </c:pt>
              </c:strCache>
            </c:strRef>
          </c:tx>
          <c:spPr>
            <a:gradFill rotWithShape="1">
              <a:gsLst>
                <a:gs pos="0">
                  <a:schemeClr val="accent2">
                    <a:shade val="42000"/>
                    <a:shade val="85000"/>
                    <a:satMod val="130000"/>
                  </a:schemeClr>
                </a:gs>
                <a:gs pos="34000">
                  <a:schemeClr val="accent2">
                    <a:shade val="42000"/>
                    <a:shade val="87000"/>
                    <a:satMod val="125000"/>
                  </a:schemeClr>
                </a:gs>
                <a:gs pos="70000">
                  <a:schemeClr val="accent2">
                    <a:shade val="42000"/>
                    <a:tint val="100000"/>
                    <a:shade val="90000"/>
                    <a:satMod val="130000"/>
                  </a:schemeClr>
                </a:gs>
                <a:gs pos="100000">
                  <a:schemeClr val="accent2">
                    <a:shade val="42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Sheet1!$B$2:$B$5</c:f>
            </c:numRef>
          </c:val>
          <c:extLst>
            <c:ext xmlns:c16="http://schemas.microsoft.com/office/drawing/2014/chart" uri="{C3380CC4-5D6E-409C-BE32-E72D297353CC}">
              <c16:uniqueId val="{00000000-FFCE-49E6-A8E2-AAEE357EF1BC}"/>
            </c:ext>
          </c:extLst>
        </c:ser>
        <c:ser>
          <c:idx val="1"/>
          <c:order val="1"/>
          <c:tx>
            <c:strRef>
              <c:f>Sheet1!$C$1</c:f>
              <c:strCache>
                <c:ptCount val="1"/>
                <c:pt idx="0">
                  <c:v>FY'18</c:v>
                </c:pt>
              </c:strCache>
            </c:strRef>
          </c:tx>
          <c:spPr>
            <a:gradFill rotWithShape="1">
              <a:gsLst>
                <a:gs pos="0">
                  <a:schemeClr val="accent2">
                    <a:shade val="55000"/>
                    <a:shade val="85000"/>
                    <a:satMod val="130000"/>
                  </a:schemeClr>
                </a:gs>
                <a:gs pos="34000">
                  <a:schemeClr val="accent2">
                    <a:shade val="55000"/>
                    <a:shade val="87000"/>
                    <a:satMod val="125000"/>
                  </a:schemeClr>
                </a:gs>
                <a:gs pos="70000">
                  <a:schemeClr val="accent2">
                    <a:shade val="55000"/>
                    <a:tint val="100000"/>
                    <a:shade val="90000"/>
                    <a:satMod val="130000"/>
                  </a:schemeClr>
                </a:gs>
                <a:gs pos="100000">
                  <a:schemeClr val="accent2">
                    <a:shade val="55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Sheet1!$C$2:$C$5</c:f>
            </c:numRef>
          </c:val>
          <c:extLst>
            <c:ext xmlns:c16="http://schemas.microsoft.com/office/drawing/2014/chart" uri="{C3380CC4-5D6E-409C-BE32-E72D297353CC}">
              <c16:uniqueId val="{00000001-FFCE-49E6-A8E2-AAEE357EF1BC}"/>
            </c:ext>
          </c:extLst>
        </c:ser>
        <c:ser>
          <c:idx val="2"/>
          <c:order val="2"/>
          <c:tx>
            <c:strRef>
              <c:f>Sheet1!$D$1</c:f>
              <c:strCache>
                <c:ptCount val="1"/>
                <c:pt idx="0">
                  <c:v>FY'19</c:v>
                </c:pt>
              </c:strCache>
            </c:strRef>
          </c:tx>
          <c:spPr>
            <a:gradFill rotWithShape="1">
              <a:gsLst>
                <a:gs pos="0">
                  <a:schemeClr val="accent2">
                    <a:shade val="68000"/>
                    <a:shade val="85000"/>
                    <a:satMod val="130000"/>
                  </a:schemeClr>
                </a:gs>
                <a:gs pos="34000">
                  <a:schemeClr val="accent2">
                    <a:shade val="68000"/>
                    <a:shade val="87000"/>
                    <a:satMod val="125000"/>
                  </a:schemeClr>
                </a:gs>
                <a:gs pos="70000">
                  <a:schemeClr val="accent2">
                    <a:shade val="68000"/>
                    <a:tint val="100000"/>
                    <a:shade val="90000"/>
                    <a:satMod val="130000"/>
                  </a:schemeClr>
                </a:gs>
                <a:gs pos="100000">
                  <a:schemeClr val="accent2">
                    <a:shade val="68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Sheet1!$D$2:$D$5</c:f>
            </c:numRef>
          </c:val>
          <c:extLst>
            <c:ext xmlns:c16="http://schemas.microsoft.com/office/drawing/2014/chart" uri="{C3380CC4-5D6E-409C-BE32-E72D297353CC}">
              <c16:uniqueId val="{00000002-FFCE-49E6-A8E2-AAEE357EF1BC}"/>
            </c:ext>
          </c:extLst>
        </c:ser>
        <c:ser>
          <c:idx val="3"/>
          <c:order val="3"/>
          <c:tx>
            <c:strRef>
              <c:f>Sheet1!$E$1</c:f>
              <c:strCache>
                <c:ptCount val="1"/>
                <c:pt idx="0">
                  <c:v>FY'20</c:v>
                </c:pt>
              </c:strCache>
            </c:strRef>
          </c:tx>
          <c:spPr>
            <a:gradFill rotWithShape="1">
              <a:gsLst>
                <a:gs pos="0">
                  <a:schemeClr val="accent2">
                    <a:shade val="80000"/>
                    <a:shade val="85000"/>
                    <a:satMod val="130000"/>
                  </a:schemeClr>
                </a:gs>
                <a:gs pos="34000">
                  <a:schemeClr val="accent2">
                    <a:shade val="80000"/>
                    <a:shade val="87000"/>
                    <a:satMod val="125000"/>
                  </a:schemeClr>
                </a:gs>
                <a:gs pos="70000">
                  <a:schemeClr val="accent2">
                    <a:shade val="80000"/>
                    <a:tint val="100000"/>
                    <a:shade val="90000"/>
                    <a:satMod val="130000"/>
                  </a:schemeClr>
                </a:gs>
                <a:gs pos="100000">
                  <a:schemeClr val="accent2">
                    <a:shade val="8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Sheet1!$E$2:$E$5</c:f>
              <c:numCache>
                <c:formatCode>General</c:formatCode>
                <c:ptCount val="1"/>
                <c:pt idx="0">
                  <c:v>1738</c:v>
                </c:pt>
              </c:numCache>
            </c:numRef>
          </c:val>
          <c:extLst>
            <c:ext xmlns:c16="http://schemas.microsoft.com/office/drawing/2014/chart" uri="{C3380CC4-5D6E-409C-BE32-E72D297353CC}">
              <c16:uniqueId val="{00000003-FFCE-49E6-A8E2-AAEE357EF1BC}"/>
            </c:ext>
          </c:extLst>
        </c:ser>
        <c:ser>
          <c:idx val="4"/>
          <c:order val="4"/>
          <c:tx>
            <c:strRef>
              <c:f>Sheet1!$F$1</c:f>
              <c:strCache>
                <c:ptCount val="1"/>
                <c:pt idx="0">
                  <c:v>FY'21</c:v>
                </c:pt>
              </c:strCache>
            </c:strRef>
          </c:tx>
          <c:spPr>
            <a:gradFill rotWithShape="1">
              <a:gsLst>
                <a:gs pos="0">
                  <a:schemeClr val="accent2">
                    <a:shade val="93000"/>
                    <a:shade val="85000"/>
                    <a:satMod val="130000"/>
                  </a:schemeClr>
                </a:gs>
                <a:gs pos="34000">
                  <a:schemeClr val="accent2">
                    <a:shade val="93000"/>
                    <a:shade val="87000"/>
                    <a:satMod val="125000"/>
                  </a:schemeClr>
                </a:gs>
                <a:gs pos="70000">
                  <a:schemeClr val="accent2">
                    <a:shade val="93000"/>
                    <a:tint val="100000"/>
                    <a:shade val="90000"/>
                    <a:satMod val="130000"/>
                  </a:schemeClr>
                </a:gs>
                <a:gs pos="100000">
                  <a:schemeClr val="accent2">
                    <a:shade val="9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Sheet1!$F$2:$F$5</c:f>
              <c:numCache>
                <c:formatCode>General</c:formatCode>
                <c:ptCount val="1"/>
                <c:pt idx="0">
                  <c:v>1357</c:v>
                </c:pt>
              </c:numCache>
            </c:numRef>
          </c:val>
          <c:extLst>
            <c:ext xmlns:c16="http://schemas.microsoft.com/office/drawing/2014/chart" uri="{C3380CC4-5D6E-409C-BE32-E72D297353CC}">
              <c16:uniqueId val="{00000004-FFCE-49E6-A8E2-AAEE357EF1BC}"/>
            </c:ext>
          </c:extLst>
        </c:ser>
        <c:ser>
          <c:idx val="5"/>
          <c:order val="5"/>
          <c:tx>
            <c:strRef>
              <c:f>Sheet1!$G$1</c:f>
              <c:strCache>
                <c:ptCount val="1"/>
                <c:pt idx="0">
                  <c:v>FY'22</c:v>
                </c:pt>
              </c:strCache>
            </c:strRef>
          </c:tx>
          <c:spPr>
            <a:gradFill rotWithShape="1">
              <a:gsLst>
                <a:gs pos="0">
                  <a:schemeClr val="accent2">
                    <a:tint val="94000"/>
                    <a:shade val="85000"/>
                    <a:satMod val="130000"/>
                  </a:schemeClr>
                </a:gs>
                <a:gs pos="34000">
                  <a:schemeClr val="accent2">
                    <a:tint val="94000"/>
                    <a:shade val="87000"/>
                    <a:satMod val="125000"/>
                  </a:schemeClr>
                </a:gs>
                <a:gs pos="70000">
                  <a:schemeClr val="accent2">
                    <a:tint val="94000"/>
                    <a:tint val="100000"/>
                    <a:shade val="90000"/>
                    <a:satMod val="130000"/>
                  </a:schemeClr>
                </a:gs>
                <a:gs pos="100000">
                  <a:schemeClr val="accent2">
                    <a:tint val="94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Sheet1!$G$2:$G$5</c:f>
              <c:numCache>
                <c:formatCode>General</c:formatCode>
                <c:ptCount val="1"/>
                <c:pt idx="0">
                  <c:v>1847</c:v>
                </c:pt>
              </c:numCache>
            </c:numRef>
          </c:val>
          <c:extLst>
            <c:ext xmlns:c16="http://schemas.microsoft.com/office/drawing/2014/chart" uri="{C3380CC4-5D6E-409C-BE32-E72D297353CC}">
              <c16:uniqueId val="{00000005-FFCE-49E6-A8E2-AAEE357EF1BC}"/>
            </c:ext>
          </c:extLst>
        </c:ser>
        <c:ser>
          <c:idx val="6"/>
          <c:order val="6"/>
          <c:tx>
            <c:strRef>
              <c:f>Sheet1!$H$1</c:f>
              <c:strCache>
                <c:ptCount val="1"/>
                <c:pt idx="0">
                  <c:v>FY'23</c:v>
                </c:pt>
              </c:strCache>
            </c:strRef>
          </c:tx>
          <c:spPr>
            <a:gradFill rotWithShape="1">
              <a:gsLst>
                <a:gs pos="0">
                  <a:schemeClr val="accent2">
                    <a:tint val="81000"/>
                    <a:shade val="85000"/>
                    <a:satMod val="130000"/>
                  </a:schemeClr>
                </a:gs>
                <a:gs pos="34000">
                  <a:schemeClr val="accent2">
                    <a:tint val="81000"/>
                    <a:shade val="87000"/>
                    <a:satMod val="125000"/>
                  </a:schemeClr>
                </a:gs>
                <a:gs pos="70000">
                  <a:schemeClr val="accent2">
                    <a:tint val="81000"/>
                    <a:tint val="100000"/>
                    <a:shade val="90000"/>
                    <a:satMod val="130000"/>
                  </a:schemeClr>
                </a:gs>
                <a:gs pos="100000">
                  <a:schemeClr val="accent2">
                    <a:tint val="81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Sheet1!$H$2:$H$5</c:f>
              <c:numCache>
                <c:formatCode>General</c:formatCode>
                <c:ptCount val="1"/>
                <c:pt idx="0">
                  <c:v>2209</c:v>
                </c:pt>
              </c:numCache>
            </c:numRef>
          </c:val>
          <c:extLst>
            <c:ext xmlns:c16="http://schemas.microsoft.com/office/drawing/2014/chart" uri="{C3380CC4-5D6E-409C-BE32-E72D297353CC}">
              <c16:uniqueId val="{00000006-FFCE-49E6-A8E2-AAEE357EF1BC}"/>
            </c:ext>
          </c:extLst>
        </c:ser>
        <c:ser>
          <c:idx val="7"/>
          <c:order val="7"/>
          <c:tx>
            <c:strRef>
              <c:f>Sheet1!$I$1</c:f>
              <c:strCache>
                <c:ptCount val="1"/>
                <c:pt idx="0">
                  <c:v>FY'24</c:v>
                </c:pt>
              </c:strCache>
            </c:strRef>
          </c:tx>
          <c:spPr>
            <a:gradFill rotWithShape="1">
              <a:gsLst>
                <a:gs pos="0">
                  <a:schemeClr val="accent2">
                    <a:tint val="69000"/>
                    <a:shade val="85000"/>
                    <a:satMod val="130000"/>
                  </a:schemeClr>
                </a:gs>
                <a:gs pos="34000">
                  <a:schemeClr val="accent2">
                    <a:tint val="69000"/>
                    <a:shade val="87000"/>
                    <a:satMod val="125000"/>
                  </a:schemeClr>
                </a:gs>
                <a:gs pos="70000">
                  <a:schemeClr val="accent2">
                    <a:tint val="69000"/>
                    <a:tint val="100000"/>
                    <a:shade val="90000"/>
                    <a:satMod val="130000"/>
                  </a:schemeClr>
                </a:gs>
                <a:gs pos="100000">
                  <a:schemeClr val="accent2">
                    <a:tint val="69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Sheet1!$I$2:$I$5</c:f>
              <c:numCache>
                <c:formatCode>General</c:formatCode>
                <c:ptCount val="1"/>
                <c:pt idx="0">
                  <c:v>2298</c:v>
                </c:pt>
              </c:numCache>
            </c:numRef>
          </c:val>
          <c:extLst>
            <c:ext xmlns:c16="http://schemas.microsoft.com/office/drawing/2014/chart" uri="{C3380CC4-5D6E-409C-BE32-E72D297353CC}">
              <c16:uniqueId val="{00000007-FFCE-49E6-A8E2-AAEE357EF1BC}"/>
            </c:ext>
          </c:extLst>
        </c:ser>
        <c:ser>
          <c:idx val="8"/>
          <c:order val="8"/>
          <c:tx>
            <c:strRef>
              <c:f>Sheet1!$J$1</c:f>
              <c:strCache>
                <c:ptCount val="1"/>
                <c:pt idx="0">
                  <c:v>FY'25</c:v>
                </c:pt>
              </c:strCache>
            </c:strRef>
          </c:tx>
          <c:spPr>
            <a:gradFill rotWithShape="1">
              <a:gsLst>
                <a:gs pos="0">
                  <a:schemeClr val="accent2">
                    <a:tint val="56000"/>
                    <a:shade val="85000"/>
                    <a:satMod val="130000"/>
                  </a:schemeClr>
                </a:gs>
                <a:gs pos="34000">
                  <a:schemeClr val="accent2">
                    <a:tint val="56000"/>
                    <a:shade val="87000"/>
                    <a:satMod val="125000"/>
                  </a:schemeClr>
                </a:gs>
                <a:gs pos="70000">
                  <a:schemeClr val="accent2">
                    <a:tint val="56000"/>
                    <a:tint val="100000"/>
                    <a:shade val="90000"/>
                    <a:satMod val="130000"/>
                  </a:schemeClr>
                </a:gs>
                <a:gs pos="100000">
                  <a:schemeClr val="accent2">
                    <a:tint val="56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Sheet1!$J$2:$J$5</c:f>
              <c:numCache>
                <c:formatCode>General</c:formatCode>
                <c:ptCount val="1"/>
                <c:pt idx="0">
                  <c:v>2433</c:v>
                </c:pt>
              </c:numCache>
            </c:numRef>
          </c:val>
          <c:extLst>
            <c:ext xmlns:c16="http://schemas.microsoft.com/office/drawing/2014/chart" uri="{C3380CC4-5D6E-409C-BE32-E72D297353CC}">
              <c16:uniqueId val="{00000008-FFCE-49E6-A8E2-AAEE357EF1BC}"/>
            </c:ext>
          </c:extLst>
        </c:ser>
        <c:ser>
          <c:idx val="9"/>
          <c:order val="9"/>
          <c:tx>
            <c:strRef>
              <c:f>Sheet1!$K$1</c:f>
              <c:strCache>
                <c:ptCount val="1"/>
                <c:pt idx="0">
                  <c:v>FY'26</c:v>
                </c:pt>
              </c:strCache>
            </c:strRef>
          </c:tx>
          <c:spPr>
            <a:gradFill rotWithShape="1">
              <a:gsLst>
                <a:gs pos="0">
                  <a:schemeClr val="accent2">
                    <a:tint val="43000"/>
                    <a:shade val="85000"/>
                    <a:satMod val="130000"/>
                  </a:schemeClr>
                </a:gs>
                <a:gs pos="34000">
                  <a:schemeClr val="accent2">
                    <a:tint val="43000"/>
                    <a:shade val="87000"/>
                    <a:satMod val="125000"/>
                  </a:schemeClr>
                </a:gs>
                <a:gs pos="70000">
                  <a:schemeClr val="accent2">
                    <a:tint val="43000"/>
                    <a:tint val="100000"/>
                    <a:shade val="90000"/>
                    <a:satMod val="130000"/>
                  </a:schemeClr>
                </a:gs>
                <a:gs pos="100000">
                  <a:schemeClr val="accent2">
                    <a:tint val="4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CNG (Million SCM)</c:v>
                </c:pt>
              </c:strCache>
            </c:strRef>
          </c:cat>
          <c:val>
            <c:numRef>
              <c:f>Sheet1!$K$2:$K$5</c:f>
              <c:numCache>
                <c:formatCode>General</c:formatCode>
                <c:ptCount val="1"/>
                <c:pt idx="0">
                  <c:v>2533</c:v>
                </c:pt>
              </c:numCache>
            </c:numRef>
          </c:val>
          <c:extLst>
            <c:ext xmlns:c16="http://schemas.microsoft.com/office/drawing/2014/chart" uri="{C3380CC4-5D6E-409C-BE32-E72D297353CC}">
              <c16:uniqueId val="{00000000-3076-4BD1-975B-FB233D1BCC8C}"/>
            </c:ext>
          </c:extLst>
        </c:ser>
        <c:dLbls>
          <c:dLblPos val="inEnd"/>
          <c:showLegendKey val="0"/>
          <c:showVal val="1"/>
          <c:showCatName val="0"/>
          <c:showSerName val="0"/>
          <c:showPercent val="0"/>
          <c:showBubbleSize val="0"/>
        </c:dLbls>
        <c:gapWidth val="100"/>
        <c:overlap val="-24"/>
        <c:axId val="384605744"/>
        <c:axId val="384597120"/>
      </c:barChart>
      <c:catAx>
        <c:axId val="384605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597120"/>
        <c:crosses val="autoZero"/>
        <c:auto val="1"/>
        <c:lblAlgn val="ctr"/>
        <c:lblOffset val="100"/>
        <c:noMultiLvlLbl val="0"/>
      </c:catAx>
      <c:valAx>
        <c:axId val="384597120"/>
        <c:scaling>
          <c:orientation val="minMax"/>
        </c:scaling>
        <c:delete val="1"/>
        <c:axPos val="l"/>
        <c:numFmt formatCode="General" sourceLinked="1"/>
        <c:majorTickMark val="none"/>
        <c:minorTickMark val="none"/>
        <c:tickLblPos val="nextTo"/>
        <c:crossAx val="384605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rotWithShape="1">
              <a:gsLst>
                <a:gs pos="0">
                  <a:schemeClr val="accent6">
                    <a:shade val="42000"/>
                    <a:shade val="85000"/>
                    <a:satMod val="130000"/>
                  </a:schemeClr>
                </a:gs>
                <a:gs pos="34000">
                  <a:schemeClr val="accent6">
                    <a:shade val="42000"/>
                    <a:shade val="87000"/>
                    <a:satMod val="125000"/>
                  </a:schemeClr>
                </a:gs>
                <a:gs pos="70000">
                  <a:schemeClr val="accent6">
                    <a:shade val="42000"/>
                    <a:tint val="100000"/>
                    <a:shade val="90000"/>
                    <a:satMod val="130000"/>
                  </a:schemeClr>
                </a:gs>
                <a:gs pos="100000">
                  <a:schemeClr val="accent6">
                    <a:shade val="42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Sheet1!$B$2</c:f>
            </c:numRef>
          </c:val>
          <c:extLst>
            <c:ext xmlns:c16="http://schemas.microsoft.com/office/drawing/2014/chart" uri="{C3380CC4-5D6E-409C-BE32-E72D297353CC}">
              <c16:uniqueId val="{00000000-456A-43A1-A6C1-B9CFA77AC3A1}"/>
            </c:ext>
          </c:extLst>
        </c:ser>
        <c:ser>
          <c:idx val="1"/>
          <c:order val="1"/>
          <c:tx>
            <c:strRef>
              <c:f>Sheet1!$C$1</c:f>
              <c:strCache>
                <c:ptCount val="1"/>
                <c:pt idx="0">
                  <c:v>FY'18</c:v>
                </c:pt>
              </c:strCache>
            </c:strRef>
          </c:tx>
          <c:spPr>
            <a:gradFill rotWithShape="1">
              <a:gsLst>
                <a:gs pos="0">
                  <a:schemeClr val="accent6">
                    <a:shade val="55000"/>
                    <a:shade val="85000"/>
                    <a:satMod val="130000"/>
                  </a:schemeClr>
                </a:gs>
                <a:gs pos="34000">
                  <a:schemeClr val="accent6">
                    <a:shade val="55000"/>
                    <a:shade val="87000"/>
                    <a:satMod val="125000"/>
                  </a:schemeClr>
                </a:gs>
                <a:gs pos="70000">
                  <a:schemeClr val="accent6">
                    <a:shade val="55000"/>
                    <a:tint val="100000"/>
                    <a:shade val="90000"/>
                    <a:satMod val="130000"/>
                  </a:schemeClr>
                </a:gs>
                <a:gs pos="100000">
                  <a:schemeClr val="accent6">
                    <a:shade val="55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Sheet1!$C$2</c:f>
            </c:numRef>
          </c:val>
          <c:extLst>
            <c:ext xmlns:c16="http://schemas.microsoft.com/office/drawing/2014/chart" uri="{C3380CC4-5D6E-409C-BE32-E72D297353CC}">
              <c16:uniqueId val="{00000001-456A-43A1-A6C1-B9CFA77AC3A1}"/>
            </c:ext>
          </c:extLst>
        </c:ser>
        <c:ser>
          <c:idx val="2"/>
          <c:order val="2"/>
          <c:tx>
            <c:strRef>
              <c:f>Sheet1!$D$1</c:f>
              <c:strCache>
                <c:ptCount val="1"/>
                <c:pt idx="0">
                  <c:v>FY'19</c:v>
                </c:pt>
              </c:strCache>
            </c:strRef>
          </c:tx>
          <c:spPr>
            <a:gradFill rotWithShape="1">
              <a:gsLst>
                <a:gs pos="0">
                  <a:schemeClr val="accent6">
                    <a:shade val="68000"/>
                    <a:shade val="85000"/>
                    <a:satMod val="130000"/>
                  </a:schemeClr>
                </a:gs>
                <a:gs pos="34000">
                  <a:schemeClr val="accent6">
                    <a:shade val="68000"/>
                    <a:shade val="87000"/>
                    <a:satMod val="125000"/>
                  </a:schemeClr>
                </a:gs>
                <a:gs pos="70000">
                  <a:schemeClr val="accent6">
                    <a:shade val="68000"/>
                    <a:tint val="100000"/>
                    <a:shade val="90000"/>
                    <a:satMod val="130000"/>
                  </a:schemeClr>
                </a:gs>
                <a:gs pos="100000">
                  <a:schemeClr val="accent6">
                    <a:shade val="68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Sheet1!$D$2</c:f>
            </c:numRef>
          </c:val>
          <c:extLst>
            <c:ext xmlns:c16="http://schemas.microsoft.com/office/drawing/2014/chart" uri="{C3380CC4-5D6E-409C-BE32-E72D297353CC}">
              <c16:uniqueId val="{00000002-456A-43A1-A6C1-B9CFA77AC3A1}"/>
            </c:ext>
          </c:extLst>
        </c:ser>
        <c:ser>
          <c:idx val="3"/>
          <c:order val="3"/>
          <c:tx>
            <c:strRef>
              <c:f>Sheet1!$E$1</c:f>
              <c:strCache>
                <c:ptCount val="1"/>
                <c:pt idx="0">
                  <c:v>FY'20</c:v>
                </c:pt>
              </c:strCache>
            </c:strRef>
          </c:tx>
          <c:spPr>
            <a:gradFill rotWithShape="1">
              <a:gsLst>
                <a:gs pos="0">
                  <a:schemeClr val="accent6">
                    <a:shade val="80000"/>
                    <a:shade val="85000"/>
                    <a:satMod val="130000"/>
                  </a:schemeClr>
                </a:gs>
                <a:gs pos="34000">
                  <a:schemeClr val="accent6">
                    <a:shade val="80000"/>
                    <a:shade val="87000"/>
                    <a:satMod val="125000"/>
                  </a:schemeClr>
                </a:gs>
                <a:gs pos="70000">
                  <a:schemeClr val="accent6">
                    <a:shade val="80000"/>
                    <a:tint val="100000"/>
                    <a:shade val="90000"/>
                    <a:satMod val="130000"/>
                  </a:schemeClr>
                </a:gs>
                <a:gs pos="100000">
                  <a:schemeClr val="accent6">
                    <a:shade val="8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Sheet1!$E$2</c:f>
              <c:numCache>
                <c:formatCode>General</c:formatCode>
                <c:ptCount val="1"/>
                <c:pt idx="0">
                  <c:v>619</c:v>
                </c:pt>
              </c:numCache>
            </c:numRef>
          </c:val>
          <c:extLst>
            <c:ext xmlns:c16="http://schemas.microsoft.com/office/drawing/2014/chart" uri="{C3380CC4-5D6E-409C-BE32-E72D297353CC}">
              <c16:uniqueId val="{00000003-456A-43A1-A6C1-B9CFA77AC3A1}"/>
            </c:ext>
          </c:extLst>
        </c:ser>
        <c:ser>
          <c:idx val="4"/>
          <c:order val="4"/>
          <c:tx>
            <c:strRef>
              <c:f>Sheet1!$F$1</c:f>
              <c:strCache>
                <c:ptCount val="1"/>
                <c:pt idx="0">
                  <c:v>FY'21</c:v>
                </c:pt>
              </c:strCache>
            </c:strRef>
          </c:tx>
          <c:spPr>
            <a:gradFill rotWithShape="1">
              <a:gsLst>
                <a:gs pos="0">
                  <a:schemeClr val="accent6">
                    <a:shade val="93000"/>
                    <a:shade val="85000"/>
                    <a:satMod val="130000"/>
                  </a:schemeClr>
                </a:gs>
                <a:gs pos="34000">
                  <a:schemeClr val="accent6">
                    <a:shade val="93000"/>
                    <a:shade val="87000"/>
                    <a:satMod val="125000"/>
                  </a:schemeClr>
                </a:gs>
                <a:gs pos="70000">
                  <a:schemeClr val="accent6">
                    <a:shade val="93000"/>
                    <a:tint val="100000"/>
                    <a:shade val="90000"/>
                    <a:satMod val="130000"/>
                  </a:schemeClr>
                </a:gs>
                <a:gs pos="100000">
                  <a:schemeClr val="accent6">
                    <a:shade val="93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Sheet1!$F$2</c:f>
              <c:numCache>
                <c:formatCode>General</c:formatCode>
                <c:ptCount val="1"/>
                <c:pt idx="0">
                  <c:v>587</c:v>
                </c:pt>
              </c:numCache>
            </c:numRef>
          </c:val>
          <c:extLst>
            <c:ext xmlns:c16="http://schemas.microsoft.com/office/drawing/2014/chart" uri="{C3380CC4-5D6E-409C-BE32-E72D297353CC}">
              <c16:uniqueId val="{00000004-456A-43A1-A6C1-B9CFA77AC3A1}"/>
            </c:ext>
          </c:extLst>
        </c:ser>
        <c:ser>
          <c:idx val="5"/>
          <c:order val="5"/>
          <c:tx>
            <c:strRef>
              <c:f>Sheet1!$G$1</c:f>
              <c:strCache>
                <c:ptCount val="1"/>
                <c:pt idx="0">
                  <c:v>FY'22</c:v>
                </c:pt>
              </c:strCache>
            </c:strRef>
          </c:tx>
          <c:spPr>
            <a:gradFill rotWithShape="1">
              <a:gsLst>
                <a:gs pos="0">
                  <a:schemeClr val="accent6">
                    <a:tint val="94000"/>
                    <a:shade val="85000"/>
                    <a:satMod val="130000"/>
                  </a:schemeClr>
                </a:gs>
                <a:gs pos="34000">
                  <a:schemeClr val="accent6">
                    <a:tint val="94000"/>
                    <a:shade val="87000"/>
                    <a:satMod val="125000"/>
                  </a:schemeClr>
                </a:gs>
                <a:gs pos="70000">
                  <a:schemeClr val="accent6">
                    <a:tint val="94000"/>
                    <a:tint val="100000"/>
                    <a:shade val="90000"/>
                    <a:satMod val="130000"/>
                  </a:schemeClr>
                </a:gs>
                <a:gs pos="100000">
                  <a:schemeClr val="accent6">
                    <a:tint val="94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Sheet1!$G$2</c:f>
              <c:numCache>
                <c:formatCode>General</c:formatCode>
                <c:ptCount val="1"/>
                <c:pt idx="0">
                  <c:v>704</c:v>
                </c:pt>
              </c:numCache>
            </c:numRef>
          </c:val>
          <c:extLst>
            <c:ext xmlns:c16="http://schemas.microsoft.com/office/drawing/2014/chart" uri="{C3380CC4-5D6E-409C-BE32-E72D297353CC}">
              <c16:uniqueId val="{00000005-456A-43A1-A6C1-B9CFA77AC3A1}"/>
            </c:ext>
          </c:extLst>
        </c:ser>
        <c:ser>
          <c:idx val="6"/>
          <c:order val="6"/>
          <c:tx>
            <c:strRef>
              <c:f>Sheet1!$H$1</c:f>
              <c:strCache>
                <c:ptCount val="1"/>
                <c:pt idx="0">
                  <c:v>FY'23</c:v>
                </c:pt>
              </c:strCache>
            </c:strRef>
          </c:tx>
          <c:spPr>
            <a:gradFill rotWithShape="1">
              <a:gsLst>
                <a:gs pos="0">
                  <a:schemeClr val="accent6">
                    <a:tint val="81000"/>
                    <a:shade val="85000"/>
                    <a:satMod val="130000"/>
                  </a:schemeClr>
                </a:gs>
                <a:gs pos="34000">
                  <a:schemeClr val="accent6">
                    <a:tint val="81000"/>
                    <a:shade val="87000"/>
                    <a:satMod val="125000"/>
                  </a:schemeClr>
                </a:gs>
                <a:gs pos="70000">
                  <a:schemeClr val="accent6">
                    <a:tint val="81000"/>
                    <a:tint val="100000"/>
                    <a:shade val="90000"/>
                    <a:satMod val="130000"/>
                  </a:schemeClr>
                </a:gs>
                <a:gs pos="100000">
                  <a:schemeClr val="accent6">
                    <a:tint val="81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Sheet1!$H$2</c:f>
              <c:numCache>
                <c:formatCode>General</c:formatCode>
                <c:ptCount val="1"/>
                <c:pt idx="0">
                  <c:v>743</c:v>
                </c:pt>
              </c:numCache>
            </c:numRef>
          </c:val>
          <c:extLst>
            <c:ext xmlns:c16="http://schemas.microsoft.com/office/drawing/2014/chart" uri="{C3380CC4-5D6E-409C-BE32-E72D297353CC}">
              <c16:uniqueId val="{00000006-456A-43A1-A6C1-B9CFA77AC3A1}"/>
            </c:ext>
          </c:extLst>
        </c:ser>
        <c:ser>
          <c:idx val="7"/>
          <c:order val="7"/>
          <c:tx>
            <c:strRef>
              <c:f>Sheet1!$I$1</c:f>
              <c:strCache>
                <c:ptCount val="1"/>
                <c:pt idx="0">
                  <c:v>FY'24</c:v>
                </c:pt>
              </c:strCache>
            </c:strRef>
          </c:tx>
          <c:spPr>
            <a:gradFill rotWithShape="1">
              <a:gsLst>
                <a:gs pos="0">
                  <a:schemeClr val="accent6">
                    <a:tint val="69000"/>
                    <a:shade val="85000"/>
                    <a:satMod val="130000"/>
                  </a:schemeClr>
                </a:gs>
                <a:gs pos="34000">
                  <a:schemeClr val="accent6">
                    <a:tint val="69000"/>
                    <a:shade val="87000"/>
                    <a:satMod val="125000"/>
                  </a:schemeClr>
                </a:gs>
                <a:gs pos="70000">
                  <a:schemeClr val="accent6">
                    <a:tint val="69000"/>
                    <a:tint val="100000"/>
                    <a:shade val="90000"/>
                    <a:satMod val="130000"/>
                  </a:schemeClr>
                </a:gs>
                <a:gs pos="100000">
                  <a:schemeClr val="accent6">
                    <a:tint val="69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Sheet1!$I$2</c:f>
              <c:numCache>
                <c:formatCode>General</c:formatCode>
                <c:ptCount val="1"/>
                <c:pt idx="0">
                  <c:v>786</c:v>
                </c:pt>
              </c:numCache>
            </c:numRef>
          </c:val>
          <c:extLst>
            <c:ext xmlns:c16="http://schemas.microsoft.com/office/drawing/2014/chart" uri="{C3380CC4-5D6E-409C-BE32-E72D297353CC}">
              <c16:uniqueId val="{00000007-456A-43A1-A6C1-B9CFA77AC3A1}"/>
            </c:ext>
          </c:extLst>
        </c:ser>
        <c:ser>
          <c:idx val="8"/>
          <c:order val="8"/>
          <c:tx>
            <c:strRef>
              <c:f>Sheet1!$J$1</c:f>
              <c:strCache>
                <c:ptCount val="1"/>
                <c:pt idx="0">
                  <c:v>FY'25</c:v>
                </c:pt>
              </c:strCache>
            </c:strRef>
          </c:tx>
          <c:spPr>
            <a:gradFill rotWithShape="1">
              <a:gsLst>
                <a:gs pos="0">
                  <a:schemeClr val="accent6">
                    <a:tint val="56000"/>
                    <a:shade val="85000"/>
                    <a:satMod val="130000"/>
                  </a:schemeClr>
                </a:gs>
                <a:gs pos="34000">
                  <a:schemeClr val="accent6">
                    <a:tint val="56000"/>
                    <a:shade val="87000"/>
                    <a:satMod val="125000"/>
                  </a:schemeClr>
                </a:gs>
                <a:gs pos="70000">
                  <a:schemeClr val="accent6">
                    <a:tint val="56000"/>
                    <a:tint val="100000"/>
                    <a:shade val="90000"/>
                    <a:satMod val="130000"/>
                  </a:schemeClr>
                </a:gs>
                <a:gs pos="100000">
                  <a:schemeClr val="accent6">
                    <a:tint val="5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Sheet1!$J$2</c:f>
              <c:numCache>
                <c:formatCode>General</c:formatCode>
                <c:ptCount val="1"/>
                <c:pt idx="0">
                  <c:v>848</c:v>
                </c:pt>
              </c:numCache>
            </c:numRef>
          </c:val>
          <c:extLst>
            <c:ext xmlns:c16="http://schemas.microsoft.com/office/drawing/2014/chart" uri="{C3380CC4-5D6E-409C-BE32-E72D297353CC}">
              <c16:uniqueId val="{00000008-456A-43A1-A6C1-B9CFA77AC3A1}"/>
            </c:ext>
          </c:extLst>
        </c:ser>
        <c:ser>
          <c:idx val="9"/>
          <c:order val="9"/>
          <c:tx>
            <c:strRef>
              <c:f>Sheet1!$K$1</c:f>
              <c:strCache>
                <c:ptCount val="1"/>
                <c:pt idx="0">
                  <c:v>FY'26</c:v>
                </c:pt>
              </c:strCache>
            </c:strRef>
          </c:tx>
          <c:spPr>
            <a:gradFill rotWithShape="1">
              <a:gsLst>
                <a:gs pos="0">
                  <a:schemeClr val="accent6">
                    <a:tint val="43000"/>
                    <a:shade val="85000"/>
                    <a:satMod val="130000"/>
                  </a:schemeClr>
                </a:gs>
                <a:gs pos="34000">
                  <a:schemeClr val="accent6">
                    <a:tint val="43000"/>
                    <a:shade val="87000"/>
                    <a:satMod val="125000"/>
                  </a:schemeClr>
                </a:gs>
                <a:gs pos="70000">
                  <a:schemeClr val="accent6">
                    <a:tint val="43000"/>
                    <a:tint val="100000"/>
                    <a:shade val="90000"/>
                    <a:satMod val="130000"/>
                  </a:schemeClr>
                </a:gs>
                <a:gs pos="100000">
                  <a:schemeClr val="accent6">
                    <a:tint val="43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c:f>
              <c:strCache>
                <c:ptCount val="1"/>
                <c:pt idx="0">
                  <c:v>PNG (Million SCM)</c:v>
                </c:pt>
              </c:strCache>
            </c:strRef>
          </c:cat>
          <c:val>
            <c:numRef>
              <c:f>Sheet1!$K$2</c:f>
              <c:numCache>
                <c:formatCode>General</c:formatCode>
                <c:ptCount val="1"/>
                <c:pt idx="0">
                  <c:v>894</c:v>
                </c:pt>
              </c:numCache>
            </c:numRef>
          </c:val>
          <c:extLst>
            <c:ext xmlns:c16="http://schemas.microsoft.com/office/drawing/2014/chart" uri="{C3380CC4-5D6E-409C-BE32-E72D297353CC}">
              <c16:uniqueId val="{00000000-C5B6-4813-98EB-A6B3352620D0}"/>
            </c:ext>
          </c:extLst>
        </c:ser>
        <c:dLbls>
          <c:dLblPos val="inEnd"/>
          <c:showLegendKey val="0"/>
          <c:showVal val="1"/>
          <c:showCatName val="0"/>
          <c:showSerName val="0"/>
          <c:showPercent val="0"/>
          <c:showBubbleSize val="0"/>
        </c:dLbls>
        <c:gapWidth val="100"/>
        <c:overlap val="-24"/>
        <c:axId val="384594768"/>
        <c:axId val="384606136"/>
      </c:barChart>
      <c:catAx>
        <c:axId val="384594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84606136"/>
        <c:crosses val="autoZero"/>
        <c:auto val="1"/>
        <c:lblAlgn val="ctr"/>
        <c:lblOffset val="100"/>
        <c:noMultiLvlLbl val="0"/>
      </c:catAx>
      <c:valAx>
        <c:axId val="384606136"/>
        <c:scaling>
          <c:orientation val="minMax"/>
        </c:scaling>
        <c:delete val="1"/>
        <c:axPos val="l"/>
        <c:numFmt formatCode="General" sourceLinked="1"/>
        <c:majorTickMark val="none"/>
        <c:minorTickMark val="none"/>
        <c:tickLblPos val="nextTo"/>
        <c:crossAx val="38459476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
          <c:y val="3.9215686274509803E-2"/>
          <c:w val="0.94465299169002503"/>
          <c:h val="0.67563378107148375"/>
        </c:manualLayout>
      </c:layout>
      <c:barChart>
        <c:barDir val="col"/>
        <c:grouping val="clustered"/>
        <c:varyColors val="0"/>
        <c:ser>
          <c:idx val="0"/>
          <c:order val="0"/>
          <c:tx>
            <c:strRef>
              <c:f>Sheet1!$B$1</c:f>
              <c:strCache>
                <c:ptCount val="1"/>
                <c:pt idx="0">
                  <c:v>FY'17</c:v>
                </c:pt>
              </c:strCache>
            </c:strRef>
          </c:tx>
          <c:spPr>
            <a:gradFill rotWithShape="1">
              <a:gsLst>
                <a:gs pos="0">
                  <a:schemeClr val="accent6">
                    <a:tint val="43000"/>
                    <a:tint val="65000"/>
                    <a:shade val="92000"/>
                    <a:satMod val="130000"/>
                  </a:schemeClr>
                </a:gs>
                <a:gs pos="45000">
                  <a:schemeClr val="accent6">
                    <a:tint val="43000"/>
                    <a:tint val="60000"/>
                    <a:shade val="99000"/>
                    <a:satMod val="120000"/>
                  </a:schemeClr>
                </a:gs>
                <a:gs pos="100000">
                  <a:schemeClr val="accent6">
                    <a:tint val="43000"/>
                    <a:tint val="55000"/>
                    <a:satMod val="140000"/>
                  </a:schemeClr>
                </a:gs>
              </a:gsLst>
              <a:path path="circle">
                <a:fillToRect l="100000" t="100000" r="100000" b="100000"/>
              </a:path>
            </a:gradFill>
            <a:ln w="9525" cap="flat" cmpd="sng" algn="ctr">
              <a:solidFill>
                <a:schemeClr val="accent6">
                  <a:tint val="43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Sheet1!$B$2</c:f>
            </c:numRef>
          </c:val>
          <c:extLst>
            <c:ext xmlns:c16="http://schemas.microsoft.com/office/drawing/2014/chart" uri="{C3380CC4-5D6E-409C-BE32-E72D297353CC}">
              <c16:uniqueId val="{00000000-70FC-49FA-9F73-7DBF4D95BFCE}"/>
            </c:ext>
          </c:extLst>
        </c:ser>
        <c:ser>
          <c:idx val="1"/>
          <c:order val="1"/>
          <c:tx>
            <c:strRef>
              <c:f>Sheet1!$C$1</c:f>
              <c:strCache>
                <c:ptCount val="1"/>
                <c:pt idx="0">
                  <c:v>FY'18</c:v>
                </c:pt>
              </c:strCache>
            </c:strRef>
          </c:tx>
          <c:spPr>
            <a:gradFill rotWithShape="1">
              <a:gsLst>
                <a:gs pos="0">
                  <a:schemeClr val="accent6">
                    <a:tint val="56000"/>
                    <a:tint val="65000"/>
                    <a:shade val="92000"/>
                    <a:satMod val="130000"/>
                  </a:schemeClr>
                </a:gs>
                <a:gs pos="45000">
                  <a:schemeClr val="accent6">
                    <a:tint val="56000"/>
                    <a:tint val="60000"/>
                    <a:shade val="99000"/>
                    <a:satMod val="120000"/>
                  </a:schemeClr>
                </a:gs>
                <a:gs pos="100000">
                  <a:schemeClr val="accent6">
                    <a:tint val="56000"/>
                    <a:tint val="55000"/>
                    <a:satMod val="140000"/>
                  </a:schemeClr>
                </a:gs>
              </a:gsLst>
              <a:path path="circle">
                <a:fillToRect l="100000" t="100000" r="100000" b="100000"/>
              </a:path>
            </a:gradFill>
            <a:ln w="9525" cap="flat" cmpd="sng" algn="ctr">
              <a:solidFill>
                <a:schemeClr val="accent6">
                  <a:tint val="56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Sheet1!$C$2</c:f>
            </c:numRef>
          </c:val>
          <c:extLst>
            <c:ext xmlns:c16="http://schemas.microsoft.com/office/drawing/2014/chart" uri="{C3380CC4-5D6E-409C-BE32-E72D297353CC}">
              <c16:uniqueId val="{00000001-70FC-49FA-9F73-7DBF4D95BFCE}"/>
            </c:ext>
          </c:extLst>
        </c:ser>
        <c:ser>
          <c:idx val="2"/>
          <c:order val="2"/>
          <c:tx>
            <c:strRef>
              <c:f>Sheet1!$D$1</c:f>
              <c:strCache>
                <c:ptCount val="1"/>
                <c:pt idx="0">
                  <c:v>FY'19</c:v>
                </c:pt>
              </c:strCache>
            </c:strRef>
          </c:tx>
          <c:spPr>
            <a:gradFill rotWithShape="1">
              <a:gsLst>
                <a:gs pos="0">
                  <a:schemeClr val="accent6">
                    <a:tint val="69000"/>
                    <a:tint val="65000"/>
                    <a:shade val="92000"/>
                    <a:satMod val="130000"/>
                  </a:schemeClr>
                </a:gs>
                <a:gs pos="45000">
                  <a:schemeClr val="accent6">
                    <a:tint val="69000"/>
                    <a:tint val="60000"/>
                    <a:shade val="99000"/>
                    <a:satMod val="120000"/>
                  </a:schemeClr>
                </a:gs>
                <a:gs pos="100000">
                  <a:schemeClr val="accent6">
                    <a:tint val="69000"/>
                    <a:tint val="55000"/>
                    <a:satMod val="140000"/>
                  </a:schemeClr>
                </a:gs>
              </a:gsLst>
              <a:path path="circle">
                <a:fillToRect l="100000" t="100000" r="100000" b="100000"/>
              </a:path>
            </a:gradFill>
            <a:ln w="9525" cap="flat" cmpd="sng" algn="ctr">
              <a:solidFill>
                <a:schemeClr val="accent6">
                  <a:tint val="69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Sheet1!$D$2</c:f>
            </c:numRef>
          </c:val>
          <c:extLst>
            <c:ext xmlns:c16="http://schemas.microsoft.com/office/drawing/2014/chart" uri="{C3380CC4-5D6E-409C-BE32-E72D297353CC}">
              <c16:uniqueId val="{00000002-70FC-49FA-9F73-7DBF4D95BFCE}"/>
            </c:ext>
          </c:extLst>
        </c:ser>
        <c:ser>
          <c:idx val="3"/>
          <c:order val="3"/>
          <c:tx>
            <c:strRef>
              <c:f>Sheet1!$E$1</c:f>
              <c:strCache>
                <c:ptCount val="1"/>
                <c:pt idx="0">
                  <c:v>FY'20</c:v>
                </c:pt>
              </c:strCache>
            </c:strRef>
          </c:tx>
          <c:spPr>
            <a:gradFill rotWithShape="1">
              <a:gsLst>
                <a:gs pos="0">
                  <a:schemeClr val="accent6">
                    <a:tint val="81000"/>
                    <a:tint val="65000"/>
                    <a:shade val="92000"/>
                    <a:satMod val="130000"/>
                  </a:schemeClr>
                </a:gs>
                <a:gs pos="45000">
                  <a:schemeClr val="accent6">
                    <a:tint val="81000"/>
                    <a:tint val="60000"/>
                    <a:shade val="99000"/>
                    <a:satMod val="120000"/>
                  </a:schemeClr>
                </a:gs>
                <a:gs pos="100000">
                  <a:schemeClr val="accent6">
                    <a:tint val="81000"/>
                    <a:tint val="55000"/>
                    <a:satMod val="140000"/>
                  </a:schemeClr>
                </a:gs>
              </a:gsLst>
              <a:path path="circle">
                <a:fillToRect l="100000" t="100000" r="100000" b="100000"/>
              </a:path>
            </a:gradFill>
            <a:ln w="9525" cap="flat" cmpd="sng" algn="ctr">
              <a:solidFill>
                <a:schemeClr val="accent6">
                  <a:tint val="81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Sheet1!$E$2</c:f>
              <c:numCache>
                <c:formatCode>General</c:formatCode>
                <c:ptCount val="1"/>
                <c:pt idx="0">
                  <c:v>2357</c:v>
                </c:pt>
              </c:numCache>
            </c:numRef>
          </c:val>
          <c:extLst>
            <c:ext xmlns:c16="http://schemas.microsoft.com/office/drawing/2014/chart" uri="{C3380CC4-5D6E-409C-BE32-E72D297353CC}">
              <c16:uniqueId val="{00000003-70FC-49FA-9F73-7DBF4D95BFCE}"/>
            </c:ext>
          </c:extLst>
        </c:ser>
        <c:ser>
          <c:idx val="4"/>
          <c:order val="4"/>
          <c:tx>
            <c:strRef>
              <c:f>Sheet1!$F$1</c:f>
              <c:strCache>
                <c:ptCount val="1"/>
                <c:pt idx="0">
                  <c:v>FY'21</c:v>
                </c:pt>
              </c:strCache>
            </c:strRef>
          </c:tx>
          <c:spPr>
            <a:gradFill rotWithShape="1">
              <a:gsLst>
                <a:gs pos="0">
                  <a:schemeClr val="accent6">
                    <a:tint val="94000"/>
                    <a:tint val="65000"/>
                    <a:shade val="92000"/>
                    <a:satMod val="130000"/>
                  </a:schemeClr>
                </a:gs>
                <a:gs pos="45000">
                  <a:schemeClr val="accent6">
                    <a:tint val="94000"/>
                    <a:tint val="60000"/>
                    <a:shade val="99000"/>
                    <a:satMod val="120000"/>
                  </a:schemeClr>
                </a:gs>
                <a:gs pos="100000">
                  <a:schemeClr val="accent6">
                    <a:tint val="94000"/>
                    <a:tint val="55000"/>
                    <a:satMod val="140000"/>
                  </a:schemeClr>
                </a:gs>
              </a:gsLst>
              <a:path path="circle">
                <a:fillToRect l="100000" t="100000" r="100000" b="100000"/>
              </a:path>
            </a:gradFill>
            <a:ln w="9525" cap="flat" cmpd="sng" algn="ctr">
              <a:solidFill>
                <a:schemeClr val="accent6">
                  <a:tint val="94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Sheet1!$F$2</c:f>
              <c:numCache>
                <c:formatCode>General</c:formatCode>
                <c:ptCount val="1"/>
                <c:pt idx="0">
                  <c:v>1944</c:v>
                </c:pt>
              </c:numCache>
            </c:numRef>
          </c:val>
          <c:extLst>
            <c:ext xmlns:c16="http://schemas.microsoft.com/office/drawing/2014/chart" uri="{C3380CC4-5D6E-409C-BE32-E72D297353CC}">
              <c16:uniqueId val="{00000004-70FC-49FA-9F73-7DBF4D95BFCE}"/>
            </c:ext>
          </c:extLst>
        </c:ser>
        <c:ser>
          <c:idx val="5"/>
          <c:order val="5"/>
          <c:tx>
            <c:strRef>
              <c:f>Sheet1!$G$1</c:f>
              <c:strCache>
                <c:ptCount val="1"/>
                <c:pt idx="0">
                  <c:v>FY'22</c:v>
                </c:pt>
              </c:strCache>
            </c:strRef>
          </c:tx>
          <c:spPr>
            <a:gradFill rotWithShape="1">
              <a:gsLst>
                <a:gs pos="0">
                  <a:schemeClr val="accent6">
                    <a:shade val="93000"/>
                    <a:tint val="65000"/>
                    <a:shade val="92000"/>
                    <a:satMod val="130000"/>
                  </a:schemeClr>
                </a:gs>
                <a:gs pos="45000">
                  <a:schemeClr val="accent6">
                    <a:shade val="93000"/>
                    <a:tint val="60000"/>
                    <a:shade val="99000"/>
                    <a:satMod val="120000"/>
                  </a:schemeClr>
                </a:gs>
                <a:gs pos="100000">
                  <a:schemeClr val="accent6">
                    <a:shade val="93000"/>
                    <a:tint val="55000"/>
                    <a:satMod val="140000"/>
                  </a:schemeClr>
                </a:gs>
              </a:gsLst>
              <a:path path="circle">
                <a:fillToRect l="100000" t="100000" r="100000" b="100000"/>
              </a:path>
            </a:gradFill>
            <a:ln w="9525" cap="flat" cmpd="sng" algn="ctr">
              <a:solidFill>
                <a:schemeClr val="accent6">
                  <a:shade val="93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Sheet1!$G$2</c:f>
              <c:numCache>
                <c:formatCode>General</c:formatCode>
                <c:ptCount val="1"/>
                <c:pt idx="0">
                  <c:v>2551</c:v>
                </c:pt>
              </c:numCache>
            </c:numRef>
          </c:val>
          <c:extLst>
            <c:ext xmlns:c16="http://schemas.microsoft.com/office/drawing/2014/chart" uri="{C3380CC4-5D6E-409C-BE32-E72D297353CC}">
              <c16:uniqueId val="{00000005-70FC-49FA-9F73-7DBF4D95BFCE}"/>
            </c:ext>
          </c:extLst>
        </c:ser>
        <c:ser>
          <c:idx val="6"/>
          <c:order val="6"/>
          <c:tx>
            <c:strRef>
              <c:f>Sheet1!$H$1</c:f>
              <c:strCache>
                <c:ptCount val="1"/>
                <c:pt idx="0">
                  <c:v>FY'23</c:v>
                </c:pt>
              </c:strCache>
            </c:strRef>
          </c:tx>
          <c:spPr>
            <a:gradFill rotWithShape="1">
              <a:gsLst>
                <a:gs pos="0">
                  <a:schemeClr val="accent6">
                    <a:shade val="80000"/>
                    <a:tint val="65000"/>
                    <a:shade val="92000"/>
                    <a:satMod val="130000"/>
                  </a:schemeClr>
                </a:gs>
                <a:gs pos="45000">
                  <a:schemeClr val="accent6">
                    <a:shade val="80000"/>
                    <a:tint val="60000"/>
                    <a:shade val="99000"/>
                    <a:satMod val="120000"/>
                  </a:schemeClr>
                </a:gs>
                <a:gs pos="100000">
                  <a:schemeClr val="accent6">
                    <a:shade val="80000"/>
                    <a:tint val="55000"/>
                    <a:satMod val="140000"/>
                  </a:schemeClr>
                </a:gs>
              </a:gsLst>
              <a:path path="circle">
                <a:fillToRect l="100000" t="100000" r="100000" b="100000"/>
              </a:path>
            </a:gradFill>
            <a:ln w="9525" cap="flat" cmpd="sng" algn="ctr">
              <a:solidFill>
                <a:schemeClr val="accent6">
                  <a:shade val="80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Sheet1!$H$2</c:f>
              <c:numCache>
                <c:formatCode>General</c:formatCode>
                <c:ptCount val="1"/>
                <c:pt idx="0">
                  <c:v>2952</c:v>
                </c:pt>
              </c:numCache>
            </c:numRef>
          </c:val>
          <c:extLst>
            <c:ext xmlns:c16="http://schemas.microsoft.com/office/drawing/2014/chart" uri="{C3380CC4-5D6E-409C-BE32-E72D297353CC}">
              <c16:uniqueId val="{00000006-70FC-49FA-9F73-7DBF4D95BFCE}"/>
            </c:ext>
          </c:extLst>
        </c:ser>
        <c:ser>
          <c:idx val="7"/>
          <c:order val="7"/>
          <c:tx>
            <c:strRef>
              <c:f>Sheet1!$I$1</c:f>
              <c:strCache>
                <c:ptCount val="1"/>
                <c:pt idx="0">
                  <c:v>FY'24</c:v>
                </c:pt>
              </c:strCache>
            </c:strRef>
          </c:tx>
          <c:spPr>
            <a:gradFill rotWithShape="1">
              <a:gsLst>
                <a:gs pos="0">
                  <a:schemeClr val="accent6">
                    <a:shade val="68000"/>
                    <a:tint val="65000"/>
                    <a:shade val="92000"/>
                    <a:satMod val="130000"/>
                  </a:schemeClr>
                </a:gs>
                <a:gs pos="45000">
                  <a:schemeClr val="accent6">
                    <a:shade val="68000"/>
                    <a:tint val="60000"/>
                    <a:shade val="99000"/>
                    <a:satMod val="120000"/>
                  </a:schemeClr>
                </a:gs>
                <a:gs pos="100000">
                  <a:schemeClr val="accent6">
                    <a:shade val="68000"/>
                    <a:tint val="55000"/>
                    <a:satMod val="140000"/>
                  </a:schemeClr>
                </a:gs>
              </a:gsLst>
              <a:path path="circle">
                <a:fillToRect l="100000" t="100000" r="100000" b="100000"/>
              </a:path>
            </a:gradFill>
            <a:ln w="9525" cap="flat" cmpd="sng" algn="ctr">
              <a:solidFill>
                <a:schemeClr val="accent6">
                  <a:shade val="68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Sheet1!$I$2</c:f>
              <c:numCache>
                <c:formatCode>General</c:formatCode>
                <c:ptCount val="1"/>
                <c:pt idx="0">
                  <c:v>3084</c:v>
                </c:pt>
              </c:numCache>
            </c:numRef>
          </c:val>
          <c:extLst>
            <c:ext xmlns:c16="http://schemas.microsoft.com/office/drawing/2014/chart" uri="{C3380CC4-5D6E-409C-BE32-E72D297353CC}">
              <c16:uniqueId val="{00000007-70FC-49FA-9F73-7DBF4D95BFCE}"/>
            </c:ext>
          </c:extLst>
        </c:ser>
        <c:ser>
          <c:idx val="8"/>
          <c:order val="8"/>
          <c:tx>
            <c:strRef>
              <c:f>Sheet1!$J$1</c:f>
              <c:strCache>
                <c:ptCount val="1"/>
                <c:pt idx="0">
                  <c:v>FY'25</c:v>
                </c:pt>
              </c:strCache>
            </c:strRef>
          </c:tx>
          <c:spPr>
            <a:gradFill rotWithShape="1">
              <a:gsLst>
                <a:gs pos="0">
                  <a:schemeClr val="accent6">
                    <a:shade val="55000"/>
                    <a:tint val="65000"/>
                    <a:shade val="92000"/>
                    <a:satMod val="130000"/>
                  </a:schemeClr>
                </a:gs>
                <a:gs pos="45000">
                  <a:schemeClr val="accent6">
                    <a:shade val="55000"/>
                    <a:tint val="60000"/>
                    <a:shade val="99000"/>
                    <a:satMod val="120000"/>
                  </a:schemeClr>
                </a:gs>
                <a:gs pos="100000">
                  <a:schemeClr val="accent6">
                    <a:shade val="55000"/>
                    <a:tint val="55000"/>
                    <a:satMod val="140000"/>
                  </a:schemeClr>
                </a:gs>
              </a:gsLst>
              <a:path path="circle">
                <a:fillToRect l="100000" t="100000" r="100000" b="100000"/>
              </a:path>
            </a:gradFill>
            <a:ln w="9525" cap="flat" cmpd="sng" algn="ctr">
              <a:solidFill>
                <a:schemeClr val="accent6">
                  <a:shade val="55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Sheet1!$J$2</c:f>
              <c:numCache>
                <c:formatCode>General</c:formatCode>
                <c:ptCount val="1"/>
                <c:pt idx="0">
                  <c:v>3281</c:v>
                </c:pt>
              </c:numCache>
            </c:numRef>
          </c:val>
          <c:extLst>
            <c:ext xmlns:c16="http://schemas.microsoft.com/office/drawing/2014/chart" uri="{C3380CC4-5D6E-409C-BE32-E72D297353CC}">
              <c16:uniqueId val="{00000008-70FC-49FA-9F73-7DBF4D95BFCE}"/>
            </c:ext>
          </c:extLst>
        </c:ser>
        <c:ser>
          <c:idx val="9"/>
          <c:order val="9"/>
          <c:tx>
            <c:strRef>
              <c:f>Sheet1!$K$1</c:f>
              <c:strCache>
                <c:ptCount val="1"/>
                <c:pt idx="0">
                  <c:v>FY'26</c:v>
                </c:pt>
              </c:strCache>
            </c:strRef>
          </c:tx>
          <c:spPr>
            <a:gradFill rotWithShape="1">
              <a:gsLst>
                <a:gs pos="0">
                  <a:schemeClr val="accent6">
                    <a:shade val="42000"/>
                    <a:tint val="65000"/>
                    <a:shade val="92000"/>
                    <a:satMod val="130000"/>
                  </a:schemeClr>
                </a:gs>
                <a:gs pos="45000">
                  <a:schemeClr val="accent6">
                    <a:shade val="42000"/>
                    <a:tint val="60000"/>
                    <a:shade val="99000"/>
                    <a:satMod val="120000"/>
                  </a:schemeClr>
                </a:gs>
                <a:gs pos="100000">
                  <a:schemeClr val="accent6">
                    <a:shade val="42000"/>
                    <a:tint val="55000"/>
                    <a:satMod val="140000"/>
                  </a:schemeClr>
                </a:gs>
              </a:gsLst>
              <a:path path="circle">
                <a:fillToRect l="100000" t="100000" r="100000" b="100000"/>
              </a:path>
            </a:gradFill>
            <a:ln w="9525" cap="flat" cmpd="sng" algn="ctr">
              <a:solidFill>
                <a:schemeClr val="accent6">
                  <a:shade val="42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Total Sale (Million SCM)</c:v>
                </c:pt>
              </c:strCache>
            </c:strRef>
          </c:cat>
          <c:val>
            <c:numRef>
              <c:f>Sheet1!$K$2</c:f>
              <c:numCache>
                <c:formatCode>General</c:formatCode>
                <c:ptCount val="1"/>
                <c:pt idx="0">
                  <c:v>3427</c:v>
                </c:pt>
              </c:numCache>
            </c:numRef>
          </c:val>
          <c:extLst>
            <c:ext xmlns:c16="http://schemas.microsoft.com/office/drawing/2014/chart" uri="{C3380CC4-5D6E-409C-BE32-E72D297353CC}">
              <c16:uniqueId val="{00000001-E093-4FCD-A28C-D232A291F9DA}"/>
            </c:ext>
          </c:extLst>
        </c:ser>
        <c:dLbls>
          <c:dLblPos val="inEnd"/>
          <c:showLegendKey val="0"/>
          <c:showVal val="1"/>
          <c:showCatName val="0"/>
          <c:showSerName val="0"/>
          <c:showPercent val="0"/>
          <c:showBubbleSize val="0"/>
        </c:dLbls>
        <c:gapWidth val="100"/>
        <c:overlap val="-24"/>
        <c:axId val="384594376"/>
        <c:axId val="384598688"/>
      </c:barChart>
      <c:catAx>
        <c:axId val="38459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4598688"/>
        <c:crosses val="autoZero"/>
        <c:auto val="1"/>
        <c:lblAlgn val="ctr"/>
        <c:lblOffset val="100"/>
        <c:noMultiLvlLbl val="0"/>
      </c:catAx>
      <c:valAx>
        <c:axId val="384598688"/>
        <c:scaling>
          <c:orientation val="minMax"/>
        </c:scaling>
        <c:delete val="1"/>
        <c:axPos val="l"/>
        <c:numFmt formatCode="General" sourceLinked="1"/>
        <c:majorTickMark val="none"/>
        <c:minorTickMark val="none"/>
        <c:tickLblPos val="nextTo"/>
        <c:crossAx val="384594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FY'17</c:v>
                </c:pt>
              </c:strCache>
            </c:strRef>
          </c:tx>
          <c:spPr>
            <a:gradFill rotWithShape="1">
              <a:gsLst>
                <a:gs pos="0">
                  <a:schemeClr val="accent2">
                    <a:shade val="42000"/>
                    <a:shade val="85000"/>
                    <a:satMod val="130000"/>
                  </a:schemeClr>
                </a:gs>
                <a:gs pos="34000">
                  <a:schemeClr val="accent2">
                    <a:shade val="42000"/>
                    <a:shade val="87000"/>
                    <a:satMod val="125000"/>
                  </a:schemeClr>
                </a:gs>
                <a:gs pos="70000">
                  <a:schemeClr val="accent2">
                    <a:shade val="42000"/>
                    <a:tint val="100000"/>
                    <a:shade val="90000"/>
                    <a:satMod val="130000"/>
                  </a:schemeClr>
                </a:gs>
                <a:gs pos="100000">
                  <a:schemeClr val="accent2">
                    <a:shade val="42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Sheet1!$B$2</c:f>
            </c:numRef>
          </c:val>
          <c:extLst>
            <c:ext xmlns:c16="http://schemas.microsoft.com/office/drawing/2014/chart" uri="{C3380CC4-5D6E-409C-BE32-E72D297353CC}">
              <c16:uniqueId val="{00000000-DA7F-431C-8B1B-71D43D9F6FDD}"/>
            </c:ext>
          </c:extLst>
        </c:ser>
        <c:ser>
          <c:idx val="1"/>
          <c:order val="1"/>
          <c:tx>
            <c:strRef>
              <c:f>Sheet1!$C$1</c:f>
              <c:strCache>
                <c:ptCount val="1"/>
                <c:pt idx="0">
                  <c:v>FY'18</c:v>
                </c:pt>
              </c:strCache>
            </c:strRef>
          </c:tx>
          <c:spPr>
            <a:gradFill rotWithShape="1">
              <a:gsLst>
                <a:gs pos="0">
                  <a:schemeClr val="accent2">
                    <a:shade val="55000"/>
                    <a:shade val="85000"/>
                    <a:satMod val="130000"/>
                  </a:schemeClr>
                </a:gs>
                <a:gs pos="34000">
                  <a:schemeClr val="accent2">
                    <a:shade val="55000"/>
                    <a:shade val="87000"/>
                    <a:satMod val="125000"/>
                  </a:schemeClr>
                </a:gs>
                <a:gs pos="70000">
                  <a:schemeClr val="accent2">
                    <a:shade val="55000"/>
                    <a:tint val="100000"/>
                    <a:shade val="90000"/>
                    <a:satMod val="130000"/>
                  </a:schemeClr>
                </a:gs>
                <a:gs pos="100000">
                  <a:schemeClr val="accent2">
                    <a:shade val="55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Sheet1!$C$2</c:f>
            </c:numRef>
          </c:val>
          <c:extLst>
            <c:ext xmlns:c16="http://schemas.microsoft.com/office/drawing/2014/chart" uri="{C3380CC4-5D6E-409C-BE32-E72D297353CC}">
              <c16:uniqueId val="{00000001-DA7F-431C-8B1B-71D43D9F6FDD}"/>
            </c:ext>
          </c:extLst>
        </c:ser>
        <c:ser>
          <c:idx val="2"/>
          <c:order val="2"/>
          <c:tx>
            <c:strRef>
              <c:f>Sheet1!$D$1</c:f>
              <c:strCache>
                <c:ptCount val="1"/>
                <c:pt idx="0">
                  <c:v>FY'19</c:v>
                </c:pt>
              </c:strCache>
            </c:strRef>
          </c:tx>
          <c:spPr>
            <a:gradFill rotWithShape="1">
              <a:gsLst>
                <a:gs pos="0">
                  <a:schemeClr val="accent2">
                    <a:shade val="68000"/>
                    <a:shade val="85000"/>
                    <a:satMod val="130000"/>
                  </a:schemeClr>
                </a:gs>
                <a:gs pos="34000">
                  <a:schemeClr val="accent2">
                    <a:shade val="68000"/>
                    <a:shade val="87000"/>
                    <a:satMod val="125000"/>
                  </a:schemeClr>
                </a:gs>
                <a:gs pos="70000">
                  <a:schemeClr val="accent2">
                    <a:shade val="68000"/>
                    <a:tint val="100000"/>
                    <a:shade val="90000"/>
                    <a:satMod val="130000"/>
                  </a:schemeClr>
                </a:gs>
                <a:gs pos="100000">
                  <a:schemeClr val="accent2">
                    <a:shade val="68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Sheet1!$D$2</c:f>
            </c:numRef>
          </c:val>
          <c:extLst>
            <c:ext xmlns:c16="http://schemas.microsoft.com/office/drawing/2014/chart" uri="{C3380CC4-5D6E-409C-BE32-E72D297353CC}">
              <c16:uniqueId val="{00000002-DA7F-431C-8B1B-71D43D9F6FDD}"/>
            </c:ext>
          </c:extLst>
        </c:ser>
        <c:ser>
          <c:idx val="3"/>
          <c:order val="3"/>
          <c:tx>
            <c:strRef>
              <c:f>Sheet1!$E$1</c:f>
              <c:strCache>
                <c:ptCount val="1"/>
                <c:pt idx="0">
                  <c:v>FY'20</c:v>
                </c:pt>
              </c:strCache>
            </c:strRef>
          </c:tx>
          <c:spPr>
            <a:gradFill rotWithShape="1">
              <a:gsLst>
                <a:gs pos="0">
                  <a:schemeClr val="accent2">
                    <a:shade val="80000"/>
                    <a:shade val="85000"/>
                    <a:satMod val="130000"/>
                  </a:schemeClr>
                </a:gs>
                <a:gs pos="34000">
                  <a:schemeClr val="accent2">
                    <a:shade val="80000"/>
                    <a:shade val="87000"/>
                    <a:satMod val="125000"/>
                  </a:schemeClr>
                </a:gs>
                <a:gs pos="70000">
                  <a:schemeClr val="accent2">
                    <a:shade val="80000"/>
                    <a:tint val="100000"/>
                    <a:shade val="90000"/>
                    <a:satMod val="130000"/>
                  </a:schemeClr>
                </a:gs>
                <a:gs pos="100000">
                  <a:schemeClr val="accent2">
                    <a:shade val="8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Sheet1!$E$2</c:f>
              <c:numCache>
                <c:formatCode>General</c:formatCode>
                <c:ptCount val="1"/>
                <c:pt idx="0">
                  <c:v>6.44</c:v>
                </c:pt>
              </c:numCache>
            </c:numRef>
          </c:val>
          <c:extLst>
            <c:ext xmlns:c16="http://schemas.microsoft.com/office/drawing/2014/chart" uri="{C3380CC4-5D6E-409C-BE32-E72D297353CC}">
              <c16:uniqueId val="{00000003-DA7F-431C-8B1B-71D43D9F6FDD}"/>
            </c:ext>
          </c:extLst>
        </c:ser>
        <c:ser>
          <c:idx val="4"/>
          <c:order val="4"/>
          <c:tx>
            <c:strRef>
              <c:f>Sheet1!$F$1</c:f>
              <c:strCache>
                <c:ptCount val="1"/>
                <c:pt idx="0">
                  <c:v>FY'21</c:v>
                </c:pt>
              </c:strCache>
            </c:strRef>
          </c:tx>
          <c:spPr>
            <a:gradFill rotWithShape="1">
              <a:gsLst>
                <a:gs pos="0">
                  <a:schemeClr val="accent2">
                    <a:shade val="93000"/>
                    <a:shade val="85000"/>
                    <a:satMod val="130000"/>
                  </a:schemeClr>
                </a:gs>
                <a:gs pos="34000">
                  <a:schemeClr val="accent2">
                    <a:shade val="93000"/>
                    <a:shade val="87000"/>
                    <a:satMod val="125000"/>
                  </a:schemeClr>
                </a:gs>
                <a:gs pos="70000">
                  <a:schemeClr val="accent2">
                    <a:shade val="93000"/>
                    <a:tint val="100000"/>
                    <a:shade val="90000"/>
                    <a:satMod val="130000"/>
                  </a:schemeClr>
                </a:gs>
                <a:gs pos="100000">
                  <a:schemeClr val="accent2">
                    <a:shade val="9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Sheet1!$F$2</c:f>
              <c:numCache>
                <c:formatCode>General</c:formatCode>
                <c:ptCount val="1"/>
                <c:pt idx="0">
                  <c:v>5.33</c:v>
                </c:pt>
              </c:numCache>
            </c:numRef>
          </c:val>
          <c:extLst>
            <c:ext xmlns:c16="http://schemas.microsoft.com/office/drawing/2014/chart" uri="{C3380CC4-5D6E-409C-BE32-E72D297353CC}">
              <c16:uniqueId val="{00000004-DA7F-431C-8B1B-71D43D9F6FDD}"/>
            </c:ext>
          </c:extLst>
        </c:ser>
        <c:ser>
          <c:idx val="5"/>
          <c:order val="5"/>
          <c:tx>
            <c:strRef>
              <c:f>Sheet1!$G$1</c:f>
              <c:strCache>
                <c:ptCount val="1"/>
                <c:pt idx="0">
                  <c:v>FY'22</c:v>
                </c:pt>
              </c:strCache>
            </c:strRef>
          </c:tx>
          <c:spPr>
            <a:gradFill rotWithShape="1">
              <a:gsLst>
                <a:gs pos="0">
                  <a:schemeClr val="accent2">
                    <a:tint val="94000"/>
                    <a:shade val="85000"/>
                    <a:satMod val="130000"/>
                  </a:schemeClr>
                </a:gs>
                <a:gs pos="34000">
                  <a:schemeClr val="accent2">
                    <a:tint val="94000"/>
                    <a:shade val="87000"/>
                    <a:satMod val="125000"/>
                  </a:schemeClr>
                </a:gs>
                <a:gs pos="70000">
                  <a:schemeClr val="accent2">
                    <a:tint val="94000"/>
                    <a:tint val="100000"/>
                    <a:shade val="90000"/>
                    <a:satMod val="130000"/>
                  </a:schemeClr>
                </a:gs>
                <a:gs pos="100000">
                  <a:schemeClr val="accent2">
                    <a:tint val="94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Sheet1!$G$2</c:f>
              <c:numCache>
                <c:formatCode>General</c:formatCode>
                <c:ptCount val="1"/>
                <c:pt idx="0">
                  <c:v>6.99</c:v>
                </c:pt>
              </c:numCache>
            </c:numRef>
          </c:val>
          <c:extLst>
            <c:ext xmlns:c16="http://schemas.microsoft.com/office/drawing/2014/chart" uri="{C3380CC4-5D6E-409C-BE32-E72D297353CC}">
              <c16:uniqueId val="{00000005-DA7F-431C-8B1B-71D43D9F6FDD}"/>
            </c:ext>
          </c:extLst>
        </c:ser>
        <c:ser>
          <c:idx val="6"/>
          <c:order val="6"/>
          <c:tx>
            <c:strRef>
              <c:f>Sheet1!$H$1</c:f>
              <c:strCache>
                <c:ptCount val="1"/>
                <c:pt idx="0">
                  <c:v>FY'23</c:v>
                </c:pt>
              </c:strCache>
            </c:strRef>
          </c:tx>
          <c:spPr>
            <a:gradFill rotWithShape="1">
              <a:gsLst>
                <a:gs pos="0">
                  <a:schemeClr val="accent2">
                    <a:tint val="81000"/>
                    <a:shade val="85000"/>
                    <a:satMod val="130000"/>
                  </a:schemeClr>
                </a:gs>
                <a:gs pos="34000">
                  <a:schemeClr val="accent2">
                    <a:tint val="81000"/>
                    <a:shade val="87000"/>
                    <a:satMod val="125000"/>
                  </a:schemeClr>
                </a:gs>
                <a:gs pos="70000">
                  <a:schemeClr val="accent2">
                    <a:tint val="81000"/>
                    <a:tint val="100000"/>
                    <a:shade val="90000"/>
                    <a:satMod val="130000"/>
                  </a:schemeClr>
                </a:gs>
                <a:gs pos="100000">
                  <a:schemeClr val="accent2">
                    <a:tint val="81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Sheet1!$H$2</c:f>
              <c:numCache>
                <c:formatCode>General</c:formatCode>
                <c:ptCount val="1"/>
                <c:pt idx="0">
                  <c:v>8.09</c:v>
                </c:pt>
              </c:numCache>
            </c:numRef>
          </c:val>
          <c:extLst>
            <c:ext xmlns:c16="http://schemas.microsoft.com/office/drawing/2014/chart" uri="{C3380CC4-5D6E-409C-BE32-E72D297353CC}">
              <c16:uniqueId val="{00000006-DA7F-431C-8B1B-71D43D9F6FDD}"/>
            </c:ext>
          </c:extLst>
        </c:ser>
        <c:ser>
          <c:idx val="7"/>
          <c:order val="7"/>
          <c:tx>
            <c:strRef>
              <c:f>Sheet1!$I$1</c:f>
              <c:strCache>
                <c:ptCount val="1"/>
                <c:pt idx="0">
                  <c:v>FY'24</c:v>
                </c:pt>
              </c:strCache>
            </c:strRef>
          </c:tx>
          <c:spPr>
            <a:gradFill rotWithShape="1">
              <a:gsLst>
                <a:gs pos="0">
                  <a:schemeClr val="accent2">
                    <a:tint val="69000"/>
                    <a:shade val="85000"/>
                    <a:satMod val="130000"/>
                  </a:schemeClr>
                </a:gs>
                <a:gs pos="34000">
                  <a:schemeClr val="accent2">
                    <a:tint val="69000"/>
                    <a:shade val="87000"/>
                    <a:satMod val="125000"/>
                  </a:schemeClr>
                </a:gs>
                <a:gs pos="70000">
                  <a:schemeClr val="accent2">
                    <a:tint val="69000"/>
                    <a:tint val="100000"/>
                    <a:shade val="90000"/>
                    <a:satMod val="130000"/>
                  </a:schemeClr>
                </a:gs>
                <a:gs pos="100000">
                  <a:schemeClr val="accent2">
                    <a:tint val="69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Sheet1!$I$2</c:f>
              <c:numCache>
                <c:formatCode>General</c:formatCode>
                <c:ptCount val="1"/>
                <c:pt idx="0">
                  <c:v>8.43</c:v>
                </c:pt>
              </c:numCache>
            </c:numRef>
          </c:val>
          <c:extLst>
            <c:ext xmlns:c16="http://schemas.microsoft.com/office/drawing/2014/chart" uri="{C3380CC4-5D6E-409C-BE32-E72D297353CC}">
              <c16:uniqueId val="{00000007-DA7F-431C-8B1B-71D43D9F6FDD}"/>
            </c:ext>
          </c:extLst>
        </c:ser>
        <c:ser>
          <c:idx val="8"/>
          <c:order val="8"/>
          <c:tx>
            <c:strRef>
              <c:f>Sheet1!$J$1</c:f>
              <c:strCache>
                <c:ptCount val="1"/>
                <c:pt idx="0">
                  <c:v>FY'25</c:v>
                </c:pt>
              </c:strCache>
            </c:strRef>
          </c:tx>
          <c:spPr>
            <a:gradFill rotWithShape="1">
              <a:gsLst>
                <a:gs pos="0">
                  <a:schemeClr val="accent2">
                    <a:tint val="56000"/>
                    <a:shade val="85000"/>
                    <a:satMod val="130000"/>
                  </a:schemeClr>
                </a:gs>
                <a:gs pos="34000">
                  <a:schemeClr val="accent2">
                    <a:tint val="56000"/>
                    <a:shade val="87000"/>
                    <a:satMod val="125000"/>
                  </a:schemeClr>
                </a:gs>
                <a:gs pos="70000">
                  <a:schemeClr val="accent2">
                    <a:tint val="56000"/>
                    <a:tint val="100000"/>
                    <a:shade val="90000"/>
                    <a:satMod val="130000"/>
                  </a:schemeClr>
                </a:gs>
                <a:gs pos="100000">
                  <a:schemeClr val="accent2">
                    <a:tint val="56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Sheet1!$J$2</c:f>
              <c:numCache>
                <c:formatCode>General</c:formatCode>
                <c:ptCount val="1"/>
                <c:pt idx="0">
                  <c:v>8.99</c:v>
                </c:pt>
              </c:numCache>
            </c:numRef>
          </c:val>
          <c:extLst>
            <c:ext xmlns:c16="http://schemas.microsoft.com/office/drawing/2014/chart" uri="{C3380CC4-5D6E-409C-BE32-E72D297353CC}">
              <c16:uniqueId val="{00000008-DA7F-431C-8B1B-71D43D9F6FDD}"/>
            </c:ext>
          </c:extLst>
        </c:ser>
        <c:ser>
          <c:idx val="9"/>
          <c:order val="9"/>
          <c:tx>
            <c:strRef>
              <c:f>Sheet1!$K$1</c:f>
              <c:strCache>
                <c:ptCount val="1"/>
                <c:pt idx="0">
                  <c:v>FY'26</c:v>
                </c:pt>
              </c:strCache>
            </c:strRef>
          </c:tx>
          <c:spPr>
            <a:gradFill rotWithShape="1">
              <a:gsLst>
                <a:gs pos="0">
                  <a:schemeClr val="accent2">
                    <a:tint val="43000"/>
                    <a:shade val="85000"/>
                    <a:satMod val="130000"/>
                  </a:schemeClr>
                </a:gs>
                <a:gs pos="34000">
                  <a:schemeClr val="accent2">
                    <a:tint val="43000"/>
                    <a:shade val="87000"/>
                    <a:satMod val="125000"/>
                  </a:schemeClr>
                </a:gs>
                <a:gs pos="70000">
                  <a:schemeClr val="accent2">
                    <a:tint val="43000"/>
                    <a:tint val="100000"/>
                    <a:shade val="90000"/>
                    <a:satMod val="130000"/>
                  </a:schemeClr>
                </a:gs>
                <a:gs pos="100000">
                  <a:schemeClr val="accent2">
                    <a:tint val="43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Daily Average Sale (Million SCMD)</c:v>
                </c:pt>
              </c:strCache>
            </c:strRef>
          </c:cat>
          <c:val>
            <c:numRef>
              <c:f>Sheet1!$K$2</c:f>
              <c:numCache>
                <c:formatCode>General</c:formatCode>
                <c:ptCount val="1"/>
                <c:pt idx="0">
                  <c:v>9.39</c:v>
                </c:pt>
              </c:numCache>
            </c:numRef>
          </c:val>
          <c:extLst>
            <c:ext xmlns:c16="http://schemas.microsoft.com/office/drawing/2014/chart" uri="{C3380CC4-5D6E-409C-BE32-E72D297353CC}">
              <c16:uniqueId val="{00000000-1185-4F96-995C-FD159949FCB0}"/>
            </c:ext>
          </c:extLst>
        </c:ser>
        <c:dLbls>
          <c:dLblPos val="inEnd"/>
          <c:showLegendKey val="0"/>
          <c:showVal val="1"/>
          <c:showCatName val="0"/>
          <c:showSerName val="0"/>
          <c:showPercent val="0"/>
          <c:showBubbleSize val="0"/>
        </c:dLbls>
        <c:gapWidth val="100"/>
        <c:overlap val="-24"/>
        <c:axId val="384593984"/>
        <c:axId val="384595160"/>
      </c:barChart>
      <c:catAx>
        <c:axId val="384593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595160"/>
        <c:crosses val="autoZero"/>
        <c:auto val="1"/>
        <c:lblAlgn val="ctr"/>
        <c:lblOffset val="100"/>
        <c:noMultiLvlLbl val="0"/>
      </c:catAx>
      <c:valAx>
        <c:axId val="384595160"/>
        <c:scaling>
          <c:orientation val="minMax"/>
        </c:scaling>
        <c:delete val="1"/>
        <c:axPos val="l"/>
        <c:numFmt formatCode="General" sourceLinked="1"/>
        <c:majorTickMark val="none"/>
        <c:minorTickMark val="none"/>
        <c:tickLblPos val="nextTo"/>
        <c:crossAx val="384593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726961910861639E-2"/>
          <c:y val="0"/>
          <c:w val="0.76057729439023469"/>
          <c:h val="1"/>
        </c:manualLayout>
      </c:layout>
      <c:pie3DChart>
        <c:varyColors val="1"/>
        <c:ser>
          <c:idx val="0"/>
          <c:order val="0"/>
          <c:tx>
            <c:strRef>
              <c:f>Sheet1!$A$2</c:f>
              <c:strCache>
                <c:ptCount val="1"/>
              </c:strCache>
            </c:strRef>
          </c:tx>
          <c:dPt>
            <c:idx val="0"/>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640E-4E78-96BD-AA0C8CFF88C9}"/>
              </c:ext>
            </c:extLst>
          </c:dPt>
          <c:dPt>
            <c:idx val="1"/>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640E-4E78-96BD-AA0C8CFF88C9}"/>
              </c:ext>
            </c:extLst>
          </c:dPt>
          <c:dPt>
            <c:idx val="2"/>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640E-4E78-96BD-AA0C8CFF88C9}"/>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640E-4E78-96BD-AA0C8CFF88C9}"/>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8-640E-4E78-96BD-AA0C8CFF88C9}"/>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640E-4E78-96BD-AA0C8CFF88C9}"/>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86DA-4289-BA02-AF64E0A194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Sheet1!$B$1:$F$1</c:f>
              <c:strCache>
                <c:ptCount val="5"/>
                <c:pt idx="0">
                  <c:v>APM/Non-APM</c:v>
                </c:pt>
                <c:pt idx="1">
                  <c:v>NWG</c:v>
                </c:pt>
                <c:pt idx="2">
                  <c:v>CBG/CBM/Shortfall</c:v>
                </c:pt>
                <c:pt idx="3">
                  <c:v>HP/HT</c:v>
                </c:pt>
                <c:pt idx="4">
                  <c:v>RLNG</c:v>
                </c:pt>
              </c:strCache>
            </c:strRef>
          </c:cat>
          <c:val>
            <c:numRef>
              <c:f>Sheet1!$B$2:$F$2</c:f>
              <c:numCache>
                <c:formatCode>0.00</c:formatCode>
                <c:ptCount val="5"/>
                <c:pt idx="0">
                  <c:v>3.78</c:v>
                </c:pt>
                <c:pt idx="1">
                  <c:v>0.79</c:v>
                </c:pt>
                <c:pt idx="2">
                  <c:v>0.2</c:v>
                </c:pt>
                <c:pt idx="3">
                  <c:v>0.8</c:v>
                </c:pt>
                <c:pt idx="4" formatCode="#,##0.00_);[Red]\(#,##0.00\)">
                  <c:v>4.12</c:v>
                </c:pt>
              </c:numCache>
            </c:numRef>
          </c:val>
          <c:extLst>
            <c:ext xmlns:c16="http://schemas.microsoft.com/office/drawing/2014/chart" uri="{C3380CC4-5D6E-409C-BE32-E72D297353CC}">
              <c16:uniqueId val="{0000000A-640E-4E78-96BD-AA0C8CFF88C9}"/>
            </c:ext>
          </c:extLst>
        </c:ser>
        <c:dLbls>
          <c:dLblPos val="outEnd"/>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March'17</c:v>
                </c:pt>
              </c:strCache>
            </c:strRef>
          </c:tx>
          <c:spPr>
            <a:solidFill>
              <a:schemeClr val="accent3">
                <a:tint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CNG Stations</c:v>
                </c:pt>
              </c:strCache>
            </c:strRef>
          </c:cat>
          <c:val>
            <c:numRef>
              <c:f>Sheet1!$B$2</c:f>
            </c:numRef>
          </c:val>
          <c:extLst>
            <c:ext xmlns:c16="http://schemas.microsoft.com/office/drawing/2014/chart" uri="{C3380CC4-5D6E-409C-BE32-E72D297353CC}">
              <c16:uniqueId val="{00000000-9273-4C36-BF38-1E47ADED052A}"/>
            </c:ext>
          </c:extLst>
        </c:ser>
        <c:ser>
          <c:idx val="1"/>
          <c:order val="1"/>
          <c:tx>
            <c:strRef>
              <c:f>Sheet1!$C$1</c:f>
              <c:strCache>
                <c:ptCount val="1"/>
                <c:pt idx="0">
                  <c:v>March'18</c:v>
                </c:pt>
              </c:strCache>
            </c:strRef>
          </c:tx>
          <c:spPr>
            <a:solidFill>
              <a:schemeClr val="accent3">
                <a:tint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CNG Stations</c:v>
                </c:pt>
              </c:strCache>
            </c:strRef>
          </c:cat>
          <c:val>
            <c:numRef>
              <c:f>Sheet1!$C$2</c:f>
            </c:numRef>
          </c:val>
          <c:extLst>
            <c:ext xmlns:c16="http://schemas.microsoft.com/office/drawing/2014/chart" uri="{C3380CC4-5D6E-409C-BE32-E72D297353CC}">
              <c16:uniqueId val="{00000001-9273-4C36-BF38-1E47ADED052A}"/>
            </c:ext>
          </c:extLst>
        </c:ser>
        <c:ser>
          <c:idx val="2"/>
          <c:order val="2"/>
          <c:tx>
            <c:strRef>
              <c:f>Sheet1!$D$1</c:f>
              <c:strCache>
                <c:ptCount val="1"/>
                <c:pt idx="0">
                  <c:v>March'19</c:v>
                </c:pt>
              </c:strCache>
            </c:strRef>
          </c:tx>
          <c:spPr>
            <a:solidFill>
              <a:schemeClr val="accent3">
                <a:tint val="6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CNG Stations</c:v>
                </c:pt>
              </c:strCache>
            </c:strRef>
          </c:cat>
          <c:val>
            <c:numRef>
              <c:f>Sheet1!$D$2</c:f>
            </c:numRef>
          </c:val>
          <c:extLst>
            <c:ext xmlns:c16="http://schemas.microsoft.com/office/drawing/2014/chart" uri="{C3380CC4-5D6E-409C-BE32-E72D297353CC}">
              <c16:uniqueId val="{00000002-9273-4C36-BF38-1E47ADED052A}"/>
            </c:ext>
          </c:extLst>
        </c:ser>
        <c:ser>
          <c:idx val="3"/>
          <c:order val="3"/>
          <c:tx>
            <c:strRef>
              <c:f>Sheet1!$E$1</c:f>
              <c:strCache>
                <c:ptCount val="1"/>
                <c:pt idx="0">
                  <c:v>March'20</c:v>
                </c:pt>
              </c:strCache>
            </c:strRef>
          </c:tx>
          <c:spPr>
            <a:solidFill>
              <a:schemeClr val="accent3">
                <a:tint val="8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CNG Stations</c:v>
                </c:pt>
              </c:strCache>
            </c:strRef>
          </c:cat>
          <c:val>
            <c:numRef>
              <c:f>Sheet1!$E$2</c:f>
              <c:numCache>
                <c:formatCode>General</c:formatCode>
                <c:ptCount val="1"/>
                <c:pt idx="0">
                  <c:v>555</c:v>
                </c:pt>
              </c:numCache>
            </c:numRef>
          </c:val>
          <c:extLst>
            <c:ext xmlns:c16="http://schemas.microsoft.com/office/drawing/2014/chart" uri="{C3380CC4-5D6E-409C-BE32-E72D297353CC}">
              <c16:uniqueId val="{00000003-9273-4C36-BF38-1E47ADED052A}"/>
            </c:ext>
          </c:extLst>
        </c:ser>
        <c:ser>
          <c:idx val="4"/>
          <c:order val="4"/>
          <c:tx>
            <c:strRef>
              <c:f>Sheet1!$F$1</c:f>
              <c:strCache>
                <c:ptCount val="1"/>
                <c:pt idx="0">
                  <c:v>March'21</c:v>
                </c:pt>
              </c:strCache>
            </c:strRef>
          </c:tx>
          <c:spPr>
            <a:solidFill>
              <a:schemeClr val="accent3">
                <a:tint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CNG Stations</c:v>
                </c:pt>
              </c:strCache>
            </c:strRef>
          </c:cat>
          <c:val>
            <c:numRef>
              <c:f>Sheet1!$F$2</c:f>
              <c:numCache>
                <c:formatCode>General</c:formatCode>
                <c:ptCount val="1"/>
                <c:pt idx="0">
                  <c:v>612</c:v>
                </c:pt>
              </c:numCache>
            </c:numRef>
          </c:val>
          <c:extLst>
            <c:ext xmlns:c16="http://schemas.microsoft.com/office/drawing/2014/chart" uri="{C3380CC4-5D6E-409C-BE32-E72D297353CC}">
              <c16:uniqueId val="{00000004-9273-4C36-BF38-1E47ADED052A}"/>
            </c:ext>
          </c:extLst>
        </c:ser>
        <c:ser>
          <c:idx val="5"/>
          <c:order val="5"/>
          <c:tx>
            <c:strRef>
              <c:f>Sheet1!$G$1</c:f>
              <c:strCache>
                <c:ptCount val="1"/>
                <c:pt idx="0">
                  <c:v>March'22</c:v>
                </c:pt>
              </c:strCache>
            </c:strRef>
          </c:tx>
          <c:spPr>
            <a:solidFill>
              <a:schemeClr val="accent3">
                <a:shade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CNG Stations</c:v>
                </c:pt>
              </c:strCache>
            </c:strRef>
          </c:cat>
          <c:val>
            <c:numRef>
              <c:f>Sheet1!$G$2</c:f>
              <c:numCache>
                <c:formatCode>General</c:formatCode>
                <c:ptCount val="1"/>
                <c:pt idx="0">
                  <c:v>711</c:v>
                </c:pt>
              </c:numCache>
            </c:numRef>
          </c:val>
          <c:extLst>
            <c:ext xmlns:c16="http://schemas.microsoft.com/office/drawing/2014/chart" uri="{C3380CC4-5D6E-409C-BE32-E72D297353CC}">
              <c16:uniqueId val="{00000005-9273-4C36-BF38-1E47ADED052A}"/>
            </c:ext>
          </c:extLst>
        </c:ser>
        <c:ser>
          <c:idx val="6"/>
          <c:order val="6"/>
          <c:tx>
            <c:strRef>
              <c:f>Sheet1!$H$1</c:f>
              <c:strCache>
                <c:ptCount val="1"/>
                <c:pt idx="0">
                  <c:v>March'23</c:v>
                </c:pt>
              </c:strCache>
            </c:strRef>
          </c:tx>
          <c:spPr>
            <a:solidFill>
              <a:schemeClr val="accent3">
                <a:shade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CNG Stations</c:v>
                </c:pt>
              </c:strCache>
            </c:strRef>
          </c:cat>
          <c:val>
            <c:numRef>
              <c:f>Sheet1!$H$2</c:f>
              <c:numCache>
                <c:formatCode>General</c:formatCode>
                <c:ptCount val="1"/>
                <c:pt idx="0">
                  <c:v>791</c:v>
                </c:pt>
              </c:numCache>
            </c:numRef>
          </c:val>
          <c:extLst>
            <c:ext xmlns:c16="http://schemas.microsoft.com/office/drawing/2014/chart" uri="{C3380CC4-5D6E-409C-BE32-E72D297353CC}">
              <c16:uniqueId val="{00000006-9273-4C36-BF38-1E47ADED052A}"/>
            </c:ext>
          </c:extLst>
        </c:ser>
        <c:ser>
          <c:idx val="7"/>
          <c:order val="7"/>
          <c:tx>
            <c:strRef>
              <c:f>Sheet1!$I$1</c:f>
              <c:strCache>
                <c:ptCount val="1"/>
                <c:pt idx="0">
                  <c:v>March'24</c:v>
                </c:pt>
              </c:strCache>
            </c:strRef>
          </c:tx>
          <c:spPr>
            <a:solidFill>
              <a:schemeClr val="accent3">
                <a:shade val="68000"/>
              </a:schemeClr>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273-4C36-BF38-1E47ADED05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CNG Stations</c:v>
                </c:pt>
              </c:strCache>
            </c:strRef>
          </c:cat>
          <c:val>
            <c:numRef>
              <c:f>Sheet1!$I$2</c:f>
              <c:numCache>
                <c:formatCode>General</c:formatCode>
                <c:ptCount val="1"/>
                <c:pt idx="0">
                  <c:v>882</c:v>
                </c:pt>
              </c:numCache>
            </c:numRef>
          </c:val>
          <c:extLst>
            <c:ext xmlns:c16="http://schemas.microsoft.com/office/drawing/2014/chart" uri="{C3380CC4-5D6E-409C-BE32-E72D297353CC}">
              <c16:uniqueId val="{00000008-9273-4C36-BF38-1E47ADED052A}"/>
            </c:ext>
          </c:extLst>
        </c:ser>
        <c:ser>
          <c:idx val="8"/>
          <c:order val="8"/>
          <c:tx>
            <c:strRef>
              <c:f>Sheet1!$J$1</c:f>
              <c:strCache>
                <c:ptCount val="1"/>
                <c:pt idx="0">
                  <c:v>March'25</c:v>
                </c:pt>
              </c:strCache>
            </c:strRef>
          </c:tx>
          <c:spPr>
            <a:solidFill>
              <a:schemeClr val="accent3">
                <a:shade val="55000"/>
              </a:schemeClr>
            </a:solidFill>
            <a:ln>
              <a:noFill/>
            </a:ln>
            <a:effectLst/>
          </c:spPr>
          <c:invertIfNegative val="0"/>
          <c:cat>
            <c:strRef>
              <c:f>Sheet1!$A$2</c:f>
              <c:strCache>
                <c:ptCount val="1"/>
                <c:pt idx="0">
                  <c:v>Number of CNG Stations</c:v>
                </c:pt>
              </c:strCache>
            </c:strRef>
          </c:cat>
          <c:val>
            <c:numRef>
              <c:f>Sheet1!$J$2</c:f>
              <c:numCache>
                <c:formatCode>General</c:formatCode>
                <c:ptCount val="1"/>
                <c:pt idx="0">
                  <c:v>954</c:v>
                </c:pt>
              </c:numCache>
            </c:numRef>
          </c:val>
          <c:extLst>
            <c:ext xmlns:c16="http://schemas.microsoft.com/office/drawing/2014/chart" uri="{C3380CC4-5D6E-409C-BE32-E72D297353CC}">
              <c16:uniqueId val="{00000009-9273-4C36-BF38-1E47ADED052A}"/>
            </c:ext>
          </c:extLst>
        </c:ser>
        <c:ser>
          <c:idx val="9"/>
          <c:order val="9"/>
          <c:tx>
            <c:strRef>
              <c:f>Sheet1!$K$1</c:f>
              <c:strCache>
                <c:ptCount val="1"/>
                <c:pt idx="0">
                  <c:v>March'26</c:v>
                </c:pt>
              </c:strCache>
            </c:strRef>
          </c:tx>
          <c:spPr>
            <a:solidFill>
              <a:schemeClr val="accent3">
                <a:shade val="42000"/>
              </a:schemeClr>
            </a:solidFill>
            <a:ln>
              <a:noFill/>
            </a:ln>
            <a:effectLst/>
          </c:spPr>
          <c:invertIfNegative val="0"/>
          <c:cat>
            <c:strRef>
              <c:f>Sheet1!$A$2</c:f>
              <c:strCache>
                <c:ptCount val="1"/>
                <c:pt idx="0">
                  <c:v>Number of CNG Stations</c:v>
                </c:pt>
              </c:strCache>
            </c:strRef>
          </c:cat>
          <c:val>
            <c:numRef>
              <c:f>Sheet1!$K$2</c:f>
              <c:numCache>
                <c:formatCode>General</c:formatCode>
                <c:ptCount val="1"/>
                <c:pt idx="0">
                  <c:v>1024</c:v>
                </c:pt>
              </c:numCache>
            </c:numRef>
          </c:val>
          <c:extLst>
            <c:ext xmlns:c16="http://schemas.microsoft.com/office/drawing/2014/chart" uri="{C3380CC4-5D6E-409C-BE32-E72D297353CC}">
              <c16:uniqueId val="{00000000-2429-40E5-9BFA-8D54794A30E3}"/>
            </c:ext>
          </c:extLst>
        </c:ser>
        <c:dLbls>
          <c:showLegendKey val="0"/>
          <c:showVal val="0"/>
          <c:showCatName val="0"/>
          <c:showSerName val="0"/>
          <c:showPercent val="0"/>
          <c:showBubbleSize val="0"/>
        </c:dLbls>
        <c:gapWidth val="219"/>
        <c:overlap val="-27"/>
        <c:axId val="384606528"/>
        <c:axId val="384607704"/>
      </c:barChart>
      <c:catAx>
        <c:axId val="38460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607704"/>
        <c:crosses val="autoZero"/>
        <c:auto val="1"/>
        <c:lblAlgn val="ctr"/>
        <c:lblOffset val="100"/>
        <c:noMultiLvlLbl val="0"/>
      </c:catAx>
      <c:valAx>
        <c:axId val="384607704"/>
        <c:scaling>
          <c:orientation val="minMax"/>
        </c:scaling>
        <c:delete val="1"/>
        <c:axPos val="l"/>
        <c:numFmt formatCode="General" sourceLinked="1"/>
        <c:majorTickMark val="none"/>
        <c:minorTickMark val="none"/>
        <c:tickLblPos val="nextTo"/>
        <c:crossAx val="38460652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14.xml><?xml version="1.0" encoding="utf-8"?>
<cs:colorStyle xmlns:cs="http://schemas.microsoft.com/office/drawing/2012/chartStyle" xmlns:a="http://schemas.openxmlformats.org/drawingml/2006/main" meth="withinLinearReversed" id="26">
  <a:schemeClr val="accent6"/>
</cs:colorStyle>
</file>

<file path=ppt/charts/colors15.xml><?xml version="1.0" encoding="utf-8"?>
<cs:colorStyle xmlns:cs="http://schemas.microsoft.com/office/drawing/2012/chartStyle" xmlns:a="http://schemas.openxmlformats.org/drawingml/2006/main" meth="withinLinearReversed" id="22">
  <a:schemeClr val="accent2"/>
</cs:colorStyle>
</file>

<file path=ppt/charts/colors16.xml><?xml version="1.0" encoding="utf-8"?>
<cs:colorStyle xmlns:cs="http://schemas.microsoft.com/office/drawing/2012/chartStyle" xmlns:a="http://schemas.openxmlformats.org/drawingml/2006/main" meth="withinLinearReversed" id="23">
  <a:schemeClr val="accent3"/>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 id="16">
  <a:schemeClr val="accent3"/>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Reversed" id="25">
  <a:schemeClr val="accent5"/>
</cs:colorStyle>
</file>

<file path=ppt/charts/colors22.xml><?xml version="1.0" encoding="utf-8"?>
<cs:colorStyle xmlns:cs="http://schemas.microsoft.com/office/drawing/2012/chartStyle" xmlns:a="http://schemas.openxmlformats.org/drawingml/2006/main" meth="withinLinearReversed" id="24">
  <a:schemeClr val="accent4"/>
</cs:colorStyle>
</file>

<file path=ppt/charts/colors23.xml><?xml version="1.0" encoding="utf-8"?>
<cs:colorStyle xmlns:cs="http://schemas.microsoft.com/office/drawing/2012/chartStyle" xmlns:a="http://schemas.openxmlformats.org/drawingml/2006/main" meth="withinLinearReversed" id="26">
  <a:schemeClr val="accent6"/>
</cs:colorStyle>
</file>

<file path=ppt/charts/colors24.xml><?xml version="1.0" encoding="utf-8"?>
<cs:colorStyle xmlns:cs="http://schemas.microsoft.com/office/drawing/2012/chartStyle" xmlns:a="http://schemas.openxmlformats.org/drawingml/2006/main" meth="withinLinearReversed" id="22">
  <a:schemeClr val="accent2"/>
</cs:colorStyle>
</file>

<file path=ppt/charts/colors25.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CE194-AD8E-4FBB-851E-22A16E5F4EA1}"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35F6A981-72E7-4CDF-9B55-AE8ED4ED4A84}">
      <dgm:prSet custT="1"/>
      <dgm:spPr/>
      <dgm:t>
        <a:bodyPr/>
        <a:lstStyle/>
        <a:p>
          <a:pPr algn="just" rtl="0"/>
          <a:r>
            <a:rPr lang="en-US" sz="1200" dirty="0" smtClean="0"/>
            <a:t>As per the dividend policy approved by the Board, the Company will endeavor to ensure the right balance between the quantum of dividend paid to its shareholders and amount of profits retained in the business for various purposes.</a:t>
          </a:r>
        </a:p>
        <a:p>
          <a:pPr algn="just" rtl="0"/>
          <a:r>
            <a:rPr lang="en-US" sz="1200" dirty="0" smtClean="0"/>
            <a:t>The Company decides the dividend payout after considering the net profits earned, free cash generated by the Company and future capex requirements.</a:t>
          </a:r>
        </a:p>
        <a:p>
          <a:pPr algn="just" rtl="0"/>
          <a:r>
            <a:rPr lang="en-US" sz="1200" dirty="0" smtClean="0"/>
            <a:t>Track records of last 5 years is as under: </a:t>
          </a:r>
          <a:endParaRPr lang="en-US" sz="1200" dirty="0"/>
        </a:p>
      </dgm:t>
    </dgm:pt>
    <dgm:pt modelId="{286A0A1D-AB12-4E5A-841A-977F733C2915}" type="parTrans" cxnId="{14BA1B0B-5B0F-403D-9F7B-7221F1981B90}">
      <dgm:prSet/>
      <dgm:spPr/>
      <dgm:t>
        <a:bodyPr/>
        <a:lstStyle/>
        <a:p>
          <a:endParaRPr lang="en-US"/>
        </a:p>
      </dgm:t>
    </dgm:pt>
    <dgm:pt modelId="{6A36A3F6-4C73-4C18-A16A-2F9A3097B391}" type="sibTrans" cxnId="{14BA1B0B-5B0F-403D-9F7B-7221F1981B90}">
      <dgm:prSet/>
      <dgm:spPr/>
      <dgm:t>
        <a:bodyPr/>
        <a:lstStyle/>
        <a:p>
          <a:endParaRPr lang="en-US"/>
        </a:p>
      </dgm:t>
    </dgm:pt>
    <dgm:pt modelId="{52288B20-B967-4DC5-A1A4-2AFDA8D34728}" type="pres">
      <dgm:prSet presAssocID="{3B3CE194-AD8E-4FBB-851E-22A16E5F4EA1}" presName="linear" presStyleCnt="0">
        <dgm:presLayoutVars>
          <dgm:animLvl val="lvl"/>
          <dgm:resizeHandles val="exact"/>
        </dgm:presLayoutVars>
      </dgm:prSet>
      <dgm:spPr/>
      <dgm:t>
        <a:bodyPr/>
        <a:lstStyle/>
        <a:p>
          <a:endParaRPr lang="en-US"/>
        </a:p>
      </dgm:t>
    </dgm:pt>
    <dgm:pt modelId="{7F730E42-EEA6-4C60-A050-7504D8BECAB1}" type="pres">
      <dgm:prSet presAssocID="{35F6A981-72E7-4CDF-9B55-AE8ED4ED4A84}" presName="parentText" presStyleLbl="node1" presStyleIdx="0" presStyleCnt="1" custScaleY="248081">
        <dgm:presLayoutVars>
          <dgm:chMax val="0"/>
          <dgm:bulletEnabled val="1"/>
        </dgm:presLayoutVars>
      </dgm:prSet>
      <dgm:spPr/>
      <dgm:t>
        <a:bodyPr/>
        <a:lstStyle/>
        <a:p>
          <a:endParaRPr lang="en-US"/>
        </a:p>
      </dgm:t>
    </dgm:pt>
  </dgm:ptLst>
  <dgm:cxnLst>
    <dgm:cxn modelId="{14BA1B0B-5B0F-403D-9F7B-7221F1981B90}" srcId="{3B3CE194-AD8E-4FBB-851E-22A16E5F4EA1}" destId="{35F6A981-72E7-4CDF-9B55-AE8ED4ED4A84}" srcOrd="0" destOrd="0" parTransId="{286A0A1D-AB12-4E5A-841A-977F733C2915}" sibTransId="{6A36A3F6-4C73-4C18-A16A-2F9A3097B391}"/>
    <dgm:cxn modelId="{FFD472E4-8A91-4A8F-A1B8-F2F94BEEF71B}" type="presOf" srcId="{3B3CE194-AD8E-4FBB-851E-22A16E5F4EA1}" destId="{52288B20-B967-4DC5-A1A4-2AFDA8D34728}" srcOrd="0" destOrd="0" presId="urn:microsoft.com/office/officeart/2005/8/layout/vList2"/>
    <dgm:cxn modelId="{17361B2F-1A69-48B9-BD56-050FBC7E09E8}" type="presOf" srcId="{35F6A981-72E7-4CDF-9B55-AE8ED4ED4A84}" destId="{7F730E42-EEA6-4C60-A050-7504D8BECAB1}" srcOrd="0" destOrd="0" presId="urn:microsoft.com/office/officeart/2005/8/layout/vList2"/>
    <dgm:cxn modelId="{0856C5E5-193E-492D-9F80-FF0DDA30DD95}" type="presParOf" srcId="{52288B20-B967-4DC5-A1A4-2AFDA8D34728}" destId="{7F730E42-EEA6-4C60-A050-7504D8BECAB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30E42-EEA6-4C60-A050-7504D8BECAB1}">
      <dsp:nvSpPr>
        <dsp:cNvPr id="0" name=""/>
        <dsp:cNvSpPr/>
      </dsp:nvSpPr>
      <dsp:spPr>
        <a:xfrm>
          <a:off x="0" y="467"/>
          <a:ext cx="10492140" cy="95597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en-US" sz="1200" kern="1200" dirty="0" smtClean="0"/>
            <a:t>As per the dividend policy approved by the Board, the Company will endeavor to ensure the right balance between the quantum of dividend paid to its shareholders and amount of profits retained in the business for various purposes.</a:t>
          </a:r>
        </a:p>
        <a:p>
          <a:pPr lvl="0" algn="just" defTabSz="533400" rtl="0">
            <a:lnSpc>
              <a:spcPct val="90000"/>
            </a:lnSpc>
            <a:spcBef>
              <a:spcPct val="0"/>
            </a:spcBef>
            <a:spcAft>
              <a:spcPct val="35000"/>
            </a:spcAft>
          </a:pPr>
          <a:r>
            <a:rPr lang="en-US" sz="1200" kern="1200" dirty="0" smtClean="0"/>
            <a:t>The Company decides the dividend payout after considering the net profits earned, free cash generated by the Company and future capex requirements.</a:t>
          </a:r>
        </a:p>
        <a:p>
          <a:pPr lvl="0" algn="just" defTabSz="533400" rtl="0">
            <a:lnSpc>
              <a:spcPct val="90000"/>
            </a:lnSpc>
            <a:spcBef>
              <a:spcPct val="0"/>
            </a:spcBef>
            <a:spcAft>
              <a:spcPct val="35000"/>
            </a:spcAft>
          </a:pPr>
          <a:r>
            <a:rPr lang="en-US" sz="1200" kern="1200" dirty="0" smtClean="0"/>
            <a:t>Track records of last 5 years is as under: </a:t>
          </a:r>
          <a:endParaRPr lang="en-US" sz="1200" kern="1200" dirty="0"/>
        </a:p>
      </dsp:txBody>
      <dsp:txXfrm>
        <a:off x="46667" y="47134"/>
        <a:ext cx="10398806" cy="8626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0.34344</cdr:x>
      <cdr:y>0.00074</cdr:y>
    </cdr:from>
    <cdr:to>
      <cdr:x>0.75</cdr:x>
      <cdr:y>0.09017</cdr:y>
    </cdr:to>
    <cdr:sp macro="" textlink="">
      <cdr:nvSpPr>
        <cdr:cNvPr id="2" name="TextBox 1"/>
        <cdr:cNvSpPr txBox="1"/>
      </cdr:nvSpPr>
      <cdr:spPr>
        <a:xfrm xmlns:a="http://schemas.openxmlformats.org/drawingml/2006/main">
          <a:off x="2119782" y="3078"/>
          <a:ext cx="2509368" cy="369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a:t>(All figures in </a:t>
          </a:r>
          <a:r>
            <a:rPr lang="en-US" sz="1400" b="1" dirty="0" smtClean="0"/>
            <a:t>Million SCMD</a:t>
          </a:r>
          <a:r>
            <a:rPr lang="en-US" sz="1400" b="1" dirty="0"/>
            <a:t>)</a:t>
          </a:r>
        </a:p>
      </cdr:txBody>
    </cdr:sp>
  </cdr:relSizeAnchor>
</c:userShapes>
</file>

<file path=ppt/drawings/drawing10.xml><?xml version="1.0" encoding="utf-8"?>
<c:userShapes xmlns:c="http://schemas.openxmlformats.org/drawingml/2006/chart">
  <cdr:relSizeAnchor xmlns:cdr="http://schemas.openxmlformats.org/drawingml/2006/chartDrawing">
    <cdr:from>
      <cdr:x>0.69865</cdr:x>
      <cdr:y>0.08307</cdr:y>
    </cdr:from>
    <cdr:to>
      <cdr:x>0.76213</cdr:x>
      <cdr:y>0.19207</cdr:y>
    </cdr:to>
    <cdr:sp macro="" textlink="">
      <cdr:nvSpPr>
        <cdr:cNvPr id="2" name="TextBox 1"/>
        <cdr:cNvSpPr txBox="1"/>
      </cdr:nvSpPr>
      <cdr:spPr>
        <a:xfrm xmlns:a="http://schemas.openxmlformats.org/drawingml/2006/main">
          <a:off x="8006819" y="220991"/>
          <a:ext cx="727606" cy="290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30.70</a:t>
          </a:r>
          <a:endParaRPr lang="en-IN" sz="1200" dirty="0"/>
        </a:p>
      </cdr:txBody>
    </cdr:sp>
  </cdr:relSizeAnchor>
  <cdr:relSizeAnchor xmlns:cdr="http://schemas.openxmlformats.org/drawingml/2006/chartDrawing">
    <cdr:from>
      <cdr:x>0.81002</cdr:x>
      <cdr:y>0.02854</cdr:y>
    </cdr:from>
    <cdr:to>
      <cdr:x>0.87318</cdr:x>
      <cdr:y>0.20397</cdr:y>
    </cdr:to>
    <cdr:sp macro="" textlink="">
      <cdr:nvSpPr>
        <cdr:cNvPr id="3" name="TextBox 2"/>
        <cdr:cNvSpPr txBox="1"/>
      </cdr:nvSpPr>
      <cdr:spPr>
        <a:xfrm xmlns:a="http://schemas.openxmlformats.org/drawingml/2006/main">
          <a:off x="9283169" y="75926"/>
          <a:ext cx="72390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34.40</a:t>
          </a:r>
        </a:p>
        <a:p xmlns:a="http://schemas.openxmlformats.org/drawingml/2006/main">
          <a:endParaRPr lang="en-US" sz="1200" dirty="0"/>
        </a:p>
        <a:p xmlns:a="http://schemas.openxmlformats.org/drawingml/2006/main">
          <a:endParaRPr lang="en-US" sz="1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0.69521</cdr:x>
      <cdr:y>0.04045</cdr:y>
    </cdr:from>
    <cdr:to>
      <cdr:x>0.77183</cdr:x>
      <cdr:y>0.18024</cdr:y>
    </cdr:to>
    <cdr:sp macro="" textlink="">
      <cdr:nvSpPr>
        <cdr:cNvPr id="2" name="TextBox 1"/>
        <cdr:cNvSpPr txBox="1"/>
      </cdr:nvSpPr>
      <cdr:spPr>
        <a:xfrm xmlns:a="http://schemas.openxmlformats.org/drawingml/2006/main">
          <a:off x="7708119" y="99472"/>
          <a:ext cx="849522" cy="3437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12,049</a:t>
          </a:r>
          <a:endParaRPr lang="en-IN"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0.75849</cdr:x>
      <cdr:y>0.4463</cdr:y>
    </cdr:from>
    <cdr:to>
      <cdr:x>0.84905</cdr:x>
      <cdr:y>0.50816</cdr:y>
    </cdr:to>
    <cdr:sp macro="" textlink="">
      <cdr:nvSpPr>
        <cdr:cNvPr id="2" name="TextBox 1"/>
        <cdr:cNvSpPr txBox="1"/>
      </cdr:nvSpPr>
      <cdr:spPr>
        <a:xfrm xmlns:a="http://schemas.openxmlformats.org/drawingml/2006/main">
          <a:off x="3828949" y="1156269"/>
          <a:ext cx="457200" cy="1602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0.63773</cdr:x>
      <cdr:y>3.85981E-7</cdr:y>
    </cdr:from>
    <cdr:to>
      <cdr:x>0.74339</cdr:x>
      <cdr:y>0.10466</cdr:y>
    </cdr:to>
    <cdr:sp macro="" textlink="">
      <cdr:nvSpPr>
        <cdr:cNvPr id="3" name="TextBox 2"/>
        <cdr:cNvSpPr txBox="1"/>
      </cdr:nvSpPr>
      <cdr:spPr>
        <a:xfrm xmlns:a="http://schemas.openxmlformats.org/drawingml/2006/main">
          <a:off x="3219349" y="1"/>
          <a:ext cx="533400" cy="2711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0.47692</cdr:x>
      <cdr:y>0</cdr:y>
    </cdr:from>
    <cdr:to>
      <cdr:x>0.61538</cdr:x>
      <cdr:y>0.19481</cdr:y>
    </cdr:to>
    <cdr:sp macro="" textlink="">
      <cdr:nvSpPr>
        <cdr:cNvPr id="2" name="TextBox 1"/>
        <cdr:cNvSpPr txBox="1"/>
      </cdr:nvSpPr>
      <cdr:spPr>
        <a:xfrm xmlns:a="http://schemas.openxmlformats.org/drawingml/2006/main">
          <a:off x="4724400" y="0"/>
          <a:ext cx="1371600" cy="1143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lang="en-US" sz="1800" b="1" i="0" u="none" strike="noStrike" kern="1200" baseline="0">
              <a:solidFill>
                <a:prstClr val="black"/>
              </a:solidFill>
              <a:latin typeface="+mn-lt"/>
              <a:ea typeface="+mn-ea"/>
              <a:cs typeface="+mn-cs"/>
            </a:defRPr>
          </a:pPr>
          <a:endParaRPr lang="en-US" sz="1800" b="1" kern="1200" dirty="0">
            <a:solidFill>
              <a:prstClr val="black"/>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0.68542</cdr:x>
      <cdr:y>0.13809</cdr:y>
    </cdr:from>
    <cdr:to>
      <cdr:x>0.76534</cdr:x>
      <cdr:y>0.18635</cdr:y>
    </cdr:to>
    <cdr:sp macro="" textlink="">
      <cdr:nvSpPr>
        <cdr:cNvPr id="2" name="TextBox 1"/>
        <cdr:cNvSpPr txBox="1"/>
      </cdr:nvSpPr>
      <cdr:spPr>
        <a:xfrm xmlns:a="http://schemas.openxmlformats.org/drawingml/2006/main">
          <a:off x="4278950" y="738837"/>
          <a:ext cx="498895" cy="2582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954</a:t>
          </a:r>
          <a:endParaRPr lang="en-IN" sz="1200" dirty="0"/>
        </a:p>
      </cdr:txBody>
    </cdr:sp>
  </cdr:relSizeAnchor>
  <cdr:relSizeAnchor xmlns:cdr="http://schemas.openxmlformats.org/drawingml/2006/chartDrawing">
    <cdr:from>
      <cdr:x>0.79433</cdr:x>
      <cdr:y>0.10276</cdr:y>
    </cdr:from>
    <cdr:to>
      <cdr:x>0.86909</cdr:x>
      <cdr:y>0.14015</cdr:y>
    </cdr:to>
    <cdr:sp macro="" textlink="">
      <cdr:nvSpPr>
        <cdr:cNvPr id="3" name="TextBox 2"/>
        <cdr:cNvSpPr txBox="1"/>
      </cdr:nvSpPr>
      <cdr:spPr>
        <a:xfrm xmlns:a="http://schemas.openxmlformats.org/drawingml/2006/main">
          <a:off x="4958820" y="549828"/>
          <a:ext cx="46672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0.79433</cdr:x>
      <cdr:y>0.10098</cdr:y>
    </cdr:from>
    <cdr:to>
      <cdr:x>0.89045</cdr:x>
      <cdr:y>0.14727</cdr:y>
    </cdr:to>
    <cdr:sp macro="" textlink="">
      <cdr:nvSpPr>
        <cdr:cNvPr id="4" name="TextBox 3"/>
        <cdr:cNvSpPr txBox="1"/>
      </cdr:nvSpPr>
      <cdr:spPr>
        <a:xfrm xmlns:a="http://schemas.openxmlformats.org/drawingml/2006/main">
          <a:off x="4958820" y="540303"/>
          <a:ext cx="60007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1024</a:t>
          </a:r>
          <a:endParaRPr lang="en-US" sz="1200" dirty="0"/>
        </a:p>
      </cdr:txBody>
    </cdr:sp>
  </cdr:relSizeAnchor>
</c:userShapes>
</file>

<file path=ppt/drawings/drawing5.xml><?xml version="1.0" encoding="utf-8"?>
<c:userShapes xmlns:c="http://schemas.openxmlformats.org/drawingml/2006/chart">
  <cdr:relSizeAnchor xmlns:cdr="http://schemas.openxmlformats.org/drawingml/2006/chartDrawing">
    <cdr:from>
      <cdr:x>0.80952</cdr:x>
      <cdr:y>0.09374</cdr:y>
    </cdr:from>
    <cdr:to>
      <cdr:x>0.90783</cdr:x>
      <cdr:y>0.17666</cdr:y>
    </cdr:to>
    <cdr:sp macro="" textlink="">
      <cdr:nvSpPr>
        <cdr:cNvPr id="3" name="TextBox 2"/>
        <cdr:cNvSpPr txBox="1"/>
      </cdr:nvSpPr>
      <cdr:spPr>
        <a:xfrm xmlns:a="http://schemas.openxmlformats.org/drawingml/2006/main">
          <a:off x="5019675" y="301464"/>
          <a:ext cx="6096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0.80338</cdr:x>
      <cdr:y>0.11474</cdr:y>
    </cdr:from>
    <cdr:to>
      <cdr:x>0.91398</cdr:x>
      <cdr:y>0.17397</cdr:y>
    </cdr:to>
    <cdr:sp macro="" textlink="">
      <cdr:nvSpPr>
        <cdr:cNvPr id="4" name="TextBox 3"/>
        <cdr:cNvSpPr txBox="1"/>
      </cdr:nvSpPr>
      <cdr:spPr>
        <a:xfrm xmlns:a="http://schemas.openxmlformats.org/drawingml/2006/main">
          <a:off x="4981575" y="369018"/>
          <a:ext cx="6858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50.20</a:t>
          </a:r>
          <a:endParaRPr lang="en-US"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0.66292</cdr:x>
      <cdr:y>0.19985</cdr:y>
    </cdr:from>
    <cdr:to>
      <cdr:x>0.79527</cdr:x>
      <cdr:y>0.30796</cdr:y>
    </cdr:to>
    <cdr:sp macro="" textlink="">
      <cdr:nvSpPr>
        <cdr:cNvPr id="2" name="TextBox 1"/>
        <cdr:cNvSpPr txBox="1"/>
      </cdr:nvSpPr>
      <cdr:spPr>
        <a:xfrm xmlns:a="http://schemas.openxmlformats.org/drawingml/2006/main">
          <a:off x="3855546" y="561642"/>
          <a:ext cx="769746" cy="303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36,134</a:t>
          </a:r>
          <a:endParaRPr lang="en-IN" sz="1000" dirty="0"/>
        </a:p>
      </cdr:txBody>
    </cdr:sp>
  </cdr:relSizeAnchor>
</c:userShapes>
</file>

<file path=ppt/drawings/drawing7.xml><?xml version="1.0" encoding="utf-8"?>
<c:userShapes xmlns:c="http://schemas.openxmlformats.org/drawingml/2006/chart">
  <cdr:relSizeAnchor xmlns:cdr="http://schemas.openxmlformats.org/drawingml/2006/chartDrawing">
    <cdr:from>
      <cdr:x>0.81533</cdr:x>
      <cdr:y>0.16216</cdr:y>
    </cdr:from>
    <cdr:to>
      <cdr:x>0.99004</cdr:x>
      <cdr:y>0.48649</cdr:y>
    </cdr:to>
    <cdr:sp macro="" textlink="">
      <cdr:nvSpPr>
        <cdr:cNvPr id="2" name="TextBox 1"/>
        <cdr:cNvSpPr txBox="1"/>
      </cdr:nvSpPr>
      <cdr:spPr>
        <a:xfrm xmlns:a="http://schemas.openxmlformats.org/drawingml/2006/main">
          <a:off x="4267199" y="4572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0.80077</cdr:x>
      <cdr:y>0.10811</cdr:y>
    </cdr:from>
    <cdr:to>
      <cdr:x>0.96092</cdr:x>
      <cdr:y>0.18919</cdr:y>
    </cdr:to>
    <cdr:sp macro="" textlink="">
      <cdr:nvSpPr>
        <cdr:cNvPr id="4" name="TextBox 3"/>
        <cdr:cNvSpPr txBox="1"/>
      </cdr:nvSpPr>
      <cdr:spPr>
        <a:xfrm xmlns:a="http://schemas.openxmlformats.org/drawingml/2006/main">
          <a:off x="4190999" y="304800"/>
          <a:ext cx="838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0.65594</cdr:x>
      <cdr:y>0.05099</cdr:y>
    </cdr:from>
    <cdr:to>
      <cdr:x>0.80053</cdr:x>
      <cdr:y>0.18613</cdr:y>
    </cdr:to>
    <cdr:sp macro="" textlink="">
      <cdr:nvSpPr>
        <cdr:cNvPr id="5" name="TextBox 4"/>
        <cdr:cNvSpPr txBox="1"/>
      </cdr:nvSpPr>
      <cdr:spPr>
        <a:xfrm xmlns:a="http://schemas.openxmlformats.org/drawingml/2006/main">
          <a:off x="3754956" y="125929"/>
          <a:ext cx="827709" cy="3337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6,67,607</a:t>
          </a:r>
          <a:endParaRPr lang="en-IN" sz="1000" dirty="0"/>
        </a:p>
      </cdr:txBody>
    </cdr:sp>
  </cdr:relSizeAnchor>
  <cdr:relSizeAnchor xmlns:cdr="http://schemas.openxmlformats.org/drawingml/2006/chartDrawing">
    <cdr:from>
      <cdr:x>0.76539</cdr:x>
      <cdr:y>0.00386</cdr:y>
    </cdr:from>
    <cdr:to>
      <cdr:x>0.91181</cdr:x>
      <cdr:y>0.10356</cdr:y>
    </cdr:to>
    <cdr:sp macro="" textlink="">
      <cdr:nvSpPr>
        <cdr:cNvPr id="3" name="TextBox 2"/>
        <cdr:cNvSpPr txBox="1"/>
      </cdr:nvSpPr>
      <cdr:spPr>
        <a:xfrm xmlns:a="http://schemas.openxmlformats.org/drawingml/2006/main">
          <a:off x="4381501" y="9818"/>
          <a:ext cx="838199" cy="253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7,52,531</a:t>
          </a:r>
          <a:endParaRPr lang="en-US" sz="1000" dirty="0"/>
        </a:p>
      </cdr:txBody>
    </cdr:sp>
  </cdr:relSizeAnchor>
</c:userShapes>
</file>

<file path=ppt/drawings/drawing8.xml><?xml version="1.0" encoding="utf-8"?>
<c:userShapes xmlns:c="http://schemas.openxmlformats.org/drawingml/2006/chart">
  <cdr:relSizeAnchor xmlns:cdr="http://schemas.openxmlformats.org/drawingml/2006/chartDrawing">
    <cdr:from>
      <cdr:x>0.78497</cdr:x>
      <cdr:y>0.06696</cdr:y>
    </cdr:from>
    <cdr:to>
      <cdr:x>0.85664</cdr:x>
      <cdr:y>0.14377</cdr:y>
    </cdr:to>
    <cdr:sp macro="" textlink="">
      <cdr:nvSpPr>
        <cdr:cNvPr id="2" name="TextBox 1"/>
        <cdr:cNvSpPr txBox="1"/>
      </cdr:nvSpPr>
      <cdr:spPr>
        <a:xfrm xmlns:a="http://schemas.openxmlformats.org/drawingml/2006/main">
          <a:off x="4172418" y="199311"/>
          <a:ext cx="381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0.77063</cdr:x>
      <cdr:y>0.04136</cdr:y>
    </cdr:from>
    <cdr:to>
      <cdr:x>0.85664</cdr:x>
      <cdr:y>0.09257</cdr:y>
    </cdr:to>
    <cdr:sp macro="" textlink="">
      <cdr:nvSpPr>
        <cdr:cNvPr id="3" name="TextBox 2"/>
        <cdr:cNvSpPr txBox="1"/>
      </cdr:nvSpPr>
      <cdr:spPr>
        <a:xfrm xmlns:a="http://schemas.openxmlformats.org/drawingml/2006/main">
          <a:off x="4096218" y="123111"/>
          <a:ext cx="4572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0.6541</cdr:x>
      <cdr:y>0.16877</cdr:y>
    </cdr:from>
    <cdr:to>
      <cdr:x>0.84716</cdr:x>
      <cdr:y>0.25829</cdr:y>
    </cdr:to>
    <cdr:sp macro="" textlink="">
      <cdr:nvSpPr>
        <cdr:cNvPr id="4" name="TextBox 3"/>
        <cdr:cNvSpPr txBox="1"/>
      </cdr:nvSpPr>
      <cdr:spPr>
        <a:xfrm xmlns:a="http://schemas.openxmlformats.org/drawingml/2006/main">
          <a:off x="3259509" y="470933"/>
          <a:ext cx="962057" cy="249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14,09,240</a:t>
          </a:r>
          <a:endParaRPr lang="en-IN" sz="1000" dirty="0"/>
        </a:p>
      </cdr:txBody>
    </cdr:sp>
  </cdr:relSizeAnchor>
</c:userShapes>
</file>

<file path=ppt/drawings/drawing9.xml><?xml version="1.0" encoding="utf-8"?>
<c:userShapes xmlns:c="http://schemas.openxmlformats.org/drawingml/2006/chart">
  <cdr:relSizeAnchor xmlns:cdr="http://schemas.openxmlformats.org/drawingml/2006/chartDrawing">
    <cdr:from>
      <cdr:x>0.65315</cdr:x>
      <cdr:y>0.13731</cdr:y>
    </cdr:from>
    <cdr:to>
      <cdr:x>0.82865</cdr:x>
      <cdr:y>0.239</cdr:y>
    </cdr:to>
    <cdr:sp macro="" textlink="">
      <cdr:nvSpPr>
        <cdr:cNvPr id="2" name="TextBox 1"/>
        <cdr:cNvSpPr txBox="1"/>
      </cdr:nvSpPr>
      <cdr:spPr>
        <a:xfrm xmlns:a="http://schemas.openxmlformats.org/drawingml/2006/main">
          <a:off x="3452795" y="375960"/>
          <a:ext cx="927759" cy="278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21,12,981</a:t>
          </a:r>
          <a:endParaRPr lang="en-IN" sz="1000" dirty="0"/>
        </a:p>
      </cdr:txBody>
    </cdr:sp>
  </cdr:relSizeAnchor>
  <cdr:relSizeAnchor xmlns:cdr="http://schemas.openxmlformats.org/drawingml/2006/chartDrawing">
    <cdr:from>
      <cdr:x>0.7806</cdr:x>
      <cdr:y>0.09235</cdr:y>
    </cdr:from>
    <cdr:to>
      <cdr:x>0.91945</cdr:x>
      <cdr:y>0.22455</cdr:y>
    </cdr:to>
    <cdr:sp macro="" textlink="">
      <cdr:nvSpPr>
        <cdr:cNvPr id="3" name="TextBox 2"/>
        <cdr:cNvSpPr txBox="1"/>
      </cdr:nvSpPr>
      <cdr:spPr>
        <a:xfrm xmlns:a="http://schemas.openxmlformats.org/drawingml/2006/main">
          <a:off x="4676775" y="252850"/>
          <a:ext cx="83185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23,89,441</a:t>
          </a:r>
          <a:endParaRPr lang="en-U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48E1AF-6343-46AA-8AEF-4C12F4118850}" type="datetimeFigureOut">
              <a:rPr lang="en-US" smtClean="0"/>
              <a:t>27-05-2026</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9D2517-63AA-420A-887D-BE60360A8F4D}" type="datetimeFigureOut">
              <a:rPr lang="en-US" noProof="0" smtClean="0"/>
              <a:t>27-05-2026</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10</a:t>
            </a:fld>
            <a:endParaRPr lang="en-US" noProof="0" dirty="0"/>
          </a:p>
        </p:txBody>
      </p:sp>
    </p:spTree>
    <p:extLst>
      <p:ext uri="{BB962C8B-B14F-4D97-AF65-F5344CB8AC3E}">
        <p14:creationId xmlns:p14="http://schemas.microsoft.com/office/powerpoint/2010/main" val="242097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11</a:t>
            </a:fld>
            <a:endParaRPr lang="en-US" noProof="0" dirty="0"/>
          </a:p>
        </p:txBody>
      </p:sp>
    </p:spTree>
    <p:extLst>
      <p:ext uri="{BB962C8B-B14F-4D97-AF65-F5344CB8AC3E}">
        <p14:creationId xmlns:p14="http://schemas.microsoft.com/office/powerpoint/2010/main" val="345761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12</a:t>
            </a:fld>
            <a:endParaRPr lang="en-US" noProof="0" dirty="0"/>
          </a:p>
        </p:txBody>
      </p:sp>
    </p:spTree>
    <p:extLst>
      <p:ext uri="{BB962C8B-B14F-4D97-AF65-F5344CB8AC3E}">
        <p14:creationId xmlns:p14="http://schemas.microsoft.com/office/powerpoint/2010/main" val="298532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5513"/>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0035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a:t>
            </a:fld>
            <a:endParaRPr lang="en-US" noProof="0" dirty="0"/>
          </a:p>
        </p:txBody>
      </p:sp>
    </p:spTree>
    <p:extLst>
      <p:ext uri="{BB962C8B-B14F-4D97-AF65-F5344CB8AC3E}">
        <p14:creationId xmlns:p14="http://schemas.microsoft.com/office/powerpoint/2010/main" val="59277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a:t>
            </a:fld>
            <a:endParaRPr lang="en-US" noProof="0" dirty="0"/>
          </a:p>
        </p:txBody>
      </p:sp>
    </p:spTree>
    <p:extLst>
      <p:ext uri="{BB962C8B-B14F-4D97-AF65-F5344CB8AC3E}">
        <p14:creationId xmlns:p14="http://schemas.microsoft.com/office/powerpoint/2010/main" val="87242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a:t>
            </a:fld>
            <a:endParaRPr lang="en-US" noProof="0" dirty="0"/>
          </a:p>
        </p:txBody>
      </p:sp>
    </p:spTree>
    <p:extLst>
      <p:ext uri="{BB962C8B-B14F-4D97-AF65-F5344CB8AC3E}">
        <p14:creationId xmlns:p14="http://schemas.microsoft.com/office/powerpoint/2010/main" val="402373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95812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175917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7</a:t>
            </a:fld>
            <a:endParaRPr lang="en-US" noProof="0" dirty="0"/>
          </a:p>
        </p:txBody>
      </p:sp>
    </p:spTree>
    <p:extLst>
      <p:ext uri="{BB962C8B-B14F-4D97-AF65-F5344CB8AC3E}">
        <p14:creationId xmlns:p14="http://schemas.microsoft.com/office/powerpoint/2010/main" val="360065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8</a:t>
            </a:fld>
            <a:endParaRPr lang="en-US" noProof="0" dirty="0"/>
          </a:p>
        </p:txBody>
      </p:sp>
    </p:spTree>
    <p:extLst>
      <p:ext uri="{BB962C8B-B14F-4D97-AF65-F5344CB8AC3E}">
        <p14:creationId xmlns:p14="http://schemas.microsoft.com/office/powerpoint/2010/main" val="296301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9</a:t>
            </a:fld>
            <a:endParaRPr lang="en-US" noProof="0" dirty="0"/>
          </a:p>
        </p:txBody>
      </p:sp>
    </p:spTree>
    <p:extLst>
      <p:ext uri="{BB962C8B-B14F-4D97-AF65-F5344CB8AC3E}">
        <p14:creationId xmlns:p14="http://schemas.microsoft.com/office/powerpoint/2010/main" val="416500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27-05-2026</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5458984" y="812800"/>
            <a:ext cx="5713841" cy="486860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27-05-2026</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27-05-2026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27-05-2026</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smtClean="0"/>
              <a:t>Click to edit Master title style</a:t>
            </a:r>
            <a:endParaRPr lang="en-US" noProof="0"/>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smtClean="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27-05-2026</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083581" y="1937212"/>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27-05-2026</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223393" y="-171909"/>
            <a:ext cx="4654296" cy="5864225"/>
          </a:xfrm>
        </p:spPr>
        <p:txBody>
          <a:bodyPr/>
          <a:lstStyle>
            <a:lvl1pPr>
              <a:defRPr>
                <a:solidFill>
                  <a:schemeClr val="tx1">
                    <a:lumMod val="75000"/>
                    <a:lumOff val="25000"/>
                  </a:schemeClr>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smtClean="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smtClean="0"/>
              <a:t>Click to edit Master title style</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27-05-2026</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27-05-2026</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smtClean="0"/>
              <a:t>Click to edit Master title style</a:t>
            </a:r>
            <a:endParaRPr lang="en-US" noProof="0"/>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27-05-2026</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smtClean="0"/>
              <a:t>Click to edit Master title style</a:t>
            </a:r>
            <a:endParaRPr lang="en-US" noProof="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27-05-2026</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27-05-2026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27-05-2026</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smtClean="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27-05-2026</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27-05-2026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27-05-2026</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smtClean="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27-05-2026</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smtClean="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27-05-2026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27-05-2026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27-05-2026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27-05-2026</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27-05-2026</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chart" Target="../charts/chart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hart" Target="../charts/chart25.xm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8.png"/><Relationship Id="rId7"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 xmlns:adec="http://schemas.microsoft.com/office/drawing/2017/decorative" val="0"/>
              </a:ext>
            </a:extLst>
          </p:cNvPr>
          <p:cNvSpPr>
            <a:spLocks noGrp="1"/>
          </p:cNvSpPr>
          <p:nvPr>
            <p:ph type="ctrTitle"/>
          </p:nvPr>
        </p:nvSpPr>
        <p:spPr>
          <a:xfrm>
            <a:off x="6629400" y="2247227"/>
            <a:ext cx="5562600" cy="1685310"/>
          </a:xfrm>
        </p:spPr>
        <p:txBody>
          <a:bodyPr anchor="ctr">
            <a:normAutofit/>
          </a:bodyPr>
          <a:lstStyle/>
          <a:p>
            <a:pPr algn="ctr">
              <a:spcBef>
                <a:spcPct val="50000"/>
              </a:spcBef>
            </a:pPr>
            <a:r>
              <a:rPr lang="en-US" sz="4400" dirty="0">
                <a:solidFill>
                  <a:schemeClr val="accent4">
                    <a:lumMod val="50000"/>
                  </a:schemeClr>
                </a:solidFill>
                <a:latin typeface="Arial" panose="020B0604020202020204" pitchFamily="34" charset="0"/>
                <a:cs typeface="Arial" panose="020B0604020202020204" pitchFamily="34" charset="0"/>
              </a:rPr>
              <a:t>Indraprastha Gas Limited</a:t>
            </a:r>
          </a:p>
        </p:txBody>
      </p:sp>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a:xfrm>
            <a:off x="7073341" y="4508499"/>
            <a:ext cx="4526280" cy="1279652"/>
          </a:xfrm>
        </p:spPr>
        <p:txBody>
          <a:bodyPr>
            <a:noAutofit/>
          </a:bodyPr>
          <a:lstStyle/>
          <a:p>
            <a:pPr algn="ctr">
              <a:lnSpc>
                <a:spcPct val="90000"/>
              </a:lnSpc>
              <a:spcBef>
                <a:spcPct val="50000"/>
              </a:spcBef>
            </a:pPr>
            <a:r>
              <a:rPr lang="en-US" sz="2800" b="1" spc="-50" dirty="0">
                <a:solidFill>
                  <a:schemeClr val="accent4">
                    <a:lumMod val="50000"/>
                  </a:schemeClr>
                </a:solidFill>
                <a:latin typeface="Arial" panose="020B0604020202020204" pitchFamily="34" charset="0"/>
                <a:ea typeface="+mj-ea"/>
                <a:cs typeface="Arial" panose="020B0604020202020204" pitchFamily="34" charset="0"/>
              </a:rPr>
              <a:t>An Overview</a:t>
            </a:r>
          </a:p>
          <a:p>
            <a:pPr algn="ctr">
              <a:lnSpc>
                <a:spcPct val="90000"/>
              </a:lnSpc>
              <a:spcBef>
                <a:spcPct val="50000"/>
              </a:spcBef>
            </a:pPr>
            <a:r>
              <a:rPr lang="en-US" sz="2800" b="1" spc="-50" dirty="0" smtClean="0">
                <a:solidFill>
                  <a:schemeClr val="accent4">
                    <a:lumMod val="50000"/>
                  </a:schemeClr>
                </a:solidFill>
                <a:latin typeface="Arial" panose="020B0604020202020204" pitchFamily="34" charset="0"/>
                <a:ea typeface="+mj-ea"/>
                <a:cs typeface="Arial" panose="020B0604020202020204" pitchFamily="34" charset="0"/>
              </a:rPr>
              <a:t>FY 2025-26</a:t>
            </a:r>
            <a:endParaRPr lang="en-US" sz="2800" b="1" spc="-50" dirty="0">
              <a:solidFill>
                <a:schemeClr val="accent4">
                  <a:lumMod val="50000"/>
                </a:schemeClr>
              </a:solidFill>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842" y="388836"/>
            <a:ext cx="1756562" cy="1411521"/>
          </a:xfrm>
          <a:prstGeom prst="rect">
            <a:avLst/>
          </a:prstGeom>
        </p:spPr>
      </p:pic>
      <p:pic>
        <p:nvPicPr>
          <p:cNvPr id="1026" name="Picture 2" descr="IGL Turns Blind Eye Towards Stinking Toilet At Its CNG Pump - Indian PSU |  Public Sector Undertaking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771" y="115633"/>
            <a:ext cx="3513909" cy="3369447"/>
          </a:xfrm>
          <a:prstGeom prst="ellipse">
            <a:avLst/>
          </a:prstGeom>
          <a:no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542842" y="2558686"/>
            <a:ext cx="3089358" cy="29348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2296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205354" y="97241"/>
            <a:ext cx="9305926" cy="790357"/>
          </a:xfrm>
        </p:spPr>
        <p:txBody>
          <a:bodyPr vert="horz" lIns="91440" tIns="45720" rIns="91440" bIns="45720" rtlCol="0" anchor="b">
            <a:normAutofit fontScale="90000"/>
          </a:bodyPr>
          <a:lstStyle/>
          <a:p>
            <a:pPr lvl="0"/>
            <a:r>
              <a:rPr lang="en-US" dirty="0">
                <a:solidFill>
                  <a:schemeClr val="tx1"/>
                </a:solidFill>
              </a:rPr>
              <a:t>Current Gas Mix (%) (Overall Purchases)</a:t>
            </a: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9" name="Object 3"/>
          <p:cNvGraphicFramePr>
            <a:graphicFrameLocks noChangeAspect="1"/>
          </p:cNvGraphicFramePr>
          <p:nvPr>
            <p:extLst>
              <p:ext uri="{D42A27DB-BD31-4B8C-83A1-F6EECF244321}">
                <p14:modId xmlns:p14="http://schemas.microsoft.com/office/powerpoint/2010/main" val="2610557732"/>
              </p:ext>
            </p:extLst>
          </p:nvPr>
        </p:nvGraphicFramePr>
        <p:xfrm>
          <a:off x="1717040" y="914400"/>
          <a:ext cx="9367520" cy="55484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320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205354" y="97241"/>
            <a:ext cx="9305926" cy="790357"/>
          </a:xfrm>
        </p:spPr>
        <p:txBody>
          <a:bodyPr vert="horz" lIns="91440" tIns="45720" rIns="91440" bIns="45720" rtlCol="0" anchor="b">
            <a:normAutofit/>
          </a:bodyPr>
          <a:lstStyle/>
          <a:p>
            <a:pPr lvl="0"/>
            <a:r>
              <a:rPr lang="en-US" dirty="0" smtClean="0">
                <a:solidFill>
                  <a:schemeClr val="tx1"/>
                </a:solidFill>
              </a:rPr>
              <a:t>Growth in CNG Segment</a:t>
            </a:r>
            <a:endParaRPr lang="en-US" dirty="0">
              <a:solidFill>
                <a:schemeClr val="tx1"/>
              </a:solidFill>
            </a:endParaRP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30711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8" name="Chart 7"/>
          <p:cNvGraphicFramePr/>
          <p:nvPr>
            <p:extLst>
              <p:ext uri="{D42A27DB-BD31-4B8C-83A1-F6EECF244321}">
                <p14:modId xmlns:p14="http://schemas.microsoft.com/office/powerpoint/2010/main" val="1658659871"/>
              </p:ext>
            </p:extLst>
          </p:nvPr>
        </p:nvGraphicFramePr>
        <p:xfrm>
          <a:off x="-15344" y="492419"/>
          <a:ext cx="6242789" cy="53504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1022607551"/>
              </p:ext>
            </p:extLst>
          </p:nvPr>
        </p:nvGraphicFramePr>
        <p:xfrm>
          <a:off x="6048375" y="887598"/>
          <a:ext cx="6090133" cy="26304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extLst>
              <p:ext uri="{D42A27DB-BD31-4B8C-83A1-F6EECF244321}">
                <p14:modId xmlns:p14="http://schemas.microsoft.com/office/powerpoint/2010/main" val="348099898"/>
              </p:ext>
            </p:extLst>
          </p:nvPr>
        </p:nvGraphicFramePr>
        <p:xfrm>
          <a:off x="5743575" y="3518061"/>
          <a:ext cx="6200775" cy="321611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0531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205354" y="97241"/>
            <a:ext cx="9305926" cy="790357"/>
          </a:xfrm>
        </p:spPr>
        <p:txBody>
          <a:bodyPr vert="horz" lIns="91440" tIns="45720" rIns="91440" bIns="45720" rtlCol="0" anchor="b">
            <a:normAutofit/>
          </a:bodyPr>
          <a:lstStyle/>
          <a:p>
            <a:pPr lvl="0" algn="ctr"/>
            <a:r>
              <a:rPr lang="en-US" dirty="0" smtClean="0">
                <a:solidFill>
                  <a:schemeClr val="tx1"/>
                </a:solidFill>
              </a:rPr>
              <a:t>CNG Station Network</a:t>
            </a:r>
            <a:endParaRPr lang="en-US" dirty="0">
              <a:solidFill>
                <a:schemeClr val="tx1"/>
              </a:solidFill>
            </a:endParaRPr>
          </a:p>
        </p:txBody>
      </p: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9" name="Straight Connector 8"/>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78703313"/>
              </p:ext>
            </p:extLst>
          </p:nvPr>
        </p:nvGraphicFramePr>
        <p:xfrm>
          <a:off x="703827" y="1100310"/>
          <a:ext cx="10811425" cy="5026562"/>
        </p:xfrm>
        <a:graphic>
          <a:graphicData uri="http://schemas.openxmlformats.org/drawingml/2006/table">
            <a:tbl>
              <a:tblPr firstRow="1" bandRow="1">
                <a:tableStyleId>{FABFCF23-3B69-468F-B69F-88F6DE6A72F2}</a:tableStyleId>
              </a:tblPr>
              <a:tblGrid>
                <a:gridCol w="2358418">
                  <a:extLst>
                    <a:ext uri="{9D8B030D-6E8A-4147-A177-3AD203B41FA5}">
                      <a16:colId xmlns:a16="http://schemas.microsoft.com/office/drawing/2014/main" val="20000"/>
                    </a:ext>
                  </a:extLst>
                </a:gridCol>
                <a:gridCol w="1792398">
                  <a:extLst>
                    <a:ext uri="{9D8B030D-6E8A-4147-A177-3AD203B41FA5}">
                      <a16:colId xmlns:a16="http://schemas.microsoft.com/office/drawing/2014/main" val="20001"/>
                    </a:ext>
                  </a:extLst>
                </a:gridCol>
                <a:gridCol w="1698061">
                  <a:extLst>
                    <a:ext uri="{9D8B030D-6E8A-4147-A177-3AD203B41FA5}">
                      <a16:colId xmlns:a16="http://schemas.microsoft.com/office/drawing/2014/main" val="20002"/>
                    </a:ext>
                  </a:extLst>
                </a:gridCol>
                <a:gridCol w="1698061">
                  <a:extLst>
                    <a:ext uri="{9D8B030D-6E8A-4147-A177-3AD203B41FA5}">
                      <a16:colId xmlns:a16="http://schemas.microsoft.com/office/drawing/2014/main" val="20003"/>
                    </a:ext>
                  </a:extLst>
                </a:gridCol>
                <a:gridCol w="1719999">
                  <a:extLst>
                    <a:ext uri="{9D8B030D-6E8A-4147-A177-3AD203B41FA5}">
                      <a16:colId xmlns:a16="http://schemas.microsoft.com/office/drawing/2014/main" val="20004"/>
                    </a:ext>
                  </a:extLst>
                </a:gridCol>
                <a:gridCol w="1544488">
                  <a:extLst>
                    <a:ext uri="{9D8B030D-6E8A-4147-A177-3AD203B41FA5}">
                      <a16:colId xmlns:a16="http://schemas.microsoft.com/office/drawing/2014/main" val="20005"/>
                    </a:ext>
                  </a:extLst>
                </a:gridCol>
              </a:tblGrid>
              <a:tr h="719210">
                <a:tc>
                  <a:txBody>
                    <a:bodyPr/>
                    <a:lstStyle/>
                    <a:p>
                      <a:pPr algn="ctr"/>
                      <a:r>
                        <a:rPr lang="en-US" dirty="0"/>
                        <a:t>Station</a:t>
                      </a:r>
                    </a:p>
                  </a:txBody>
                  <a:tcPr anchor="ctr"/>
                </a:tc>
                <a:tc>
                  <a:txBody>
                    <a:bodyPr/>
                    <a:lstStyle/>
                    <a:p>
                      <a:pPr algn="ctr"/>
                      <a:r>
                        <a:rPr lang="en-US" dirty="0"/>
                        <a:t>IGL</a:t>
                      </a:r>
                    </a:p>
                  </a:txBody>
                  <a:tcPr anchor="ctr"/>
                </a:tc>
                <a:tc>
                  <a:txBody>
                    <a:bodyPr/>
                    <a:lstStyle/>
                    <a:p>
                      <a:pPr algn="ctr"/>
                      <a:r>
                        <a:rPr lang="en-US" dirty="0"/>
                        <a:t>DTC/ UPSRTC</a:t>
                      </a:r>
                    </a:p>
                  </a:txBody>
                  <a:tcPr anchor="ctr"/>
                </a:tc>
                <a:tc>
                  <a:txBody>
                    <a:bodyPr/>
                    <a:lstStyle/>
                    <a:p>
                      <a:pPr algn="ctr"/>
                      <a:r>
                        <a:rPr lang="en-US" dirty="0"/>
                        <a:t>OMC</a:t>
                      </a:r>
                    </a:p>
                  </a:txBody>
                  <a:tcPr anchor="ctr"/>
                </a:tc>
                <a:tc>
                  <a:txBody>
                    <a:bodyPr/>
                    <a:lstStyle/>
                    <a:p>
                      <a:pPr algn="ctr"/>
                      <a:r>
                        <a:rPr lang="en-US" dirty="0"/>
                        <a:t>DODO</a:t>
                      </a:r>
                    </a:p>
                  </a:txBody>
                  <a:tcPr anchor="ctr"/>
                </a:tc>
                <a:tc>
                  <a:txBody>
                    <a:bodyPr/>
                    <a:lstStyle/>
                    <a:p>
                      <a:pPr algn="ctr"/>
                      <a:r>
                        <a:rPr lang="en-US" dirty="0"/>
                        <a:t>Total</a:t>
                      </a:r>
                      <a:endParaRPr lang="en-US" b="1" dirty="0"/>
                    </a:p>
                  </a:txBody>
                  <a:tcPr anchor="ctr"/>
                </a:tc>
                <a:extLst>
                  <a:ext uri="{0D108BD9-81ED-4DB2-BD59-A6C34878D82A}">
                    <a16:rowId xmlns:a16="http://schemas.microsoft.com/office/drawing/2014/main" val="10000"/>
                  </a:ext>
                </a:extLst>
              </a:tr>
              <a:tr h="862354">
                <a:tc>
                  <a:txBody>
                    <a:bodyPr/>
                    <a:lstStyle/>
                    <a:p>
                      <a:pPr algn="ctr"/>
                      <a:r>
                        <a:rPr lang="en-US" dirty="0"/>
                        <a:t>Online</a:t>
                      </a:r>
                      <a:endParaRPr lang="en-US" b="1" dirty="0"/>
                    </a:p>
                  </a:txBody>
                  <a:tcPr anchor="ctr"/>
                </a:tc>
                <a:tc>
                  <a:txBody>
                    <a:bodyPr/>
                    <a:lstStyle/>
                    <a:p>
                      <a:pPr algn="ctr"/>
                      <a:r>
                        <a:rPr lang="en-US" dirty="0" smtClean="0"/>
                        <a:t>197</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505</a:t>
                      </a:r>
                      <a:endParaRPr lang="en-US" dirty="0"/>
                    </a:p>
                  </a:txBody>
                  <a:tcPr anchor="ctr"/>
                </a:tc>
                <a:tc>
                  <a:txBody>
                    <a:bodyPr/>
                    <a:lstStyle/>
                    <a:p>
                      <a:pPr algn="ctr"/>
                      <a:r>
                        <a:rPr lang="en-US" dirty="0" smtClean="0"/>
                        <a:t>96</a:t>
                      </a:r>
                      <a:endParaRPr lang="en-US" dirty="0"/>
                    </a:p>
                  </a:txBody>
                  <a:tcPr anchor="ctr"/>
                </a:tc>
                <a:tc>
                  <a:txBody>
                    <a:bodyPr/>
                    <a:lstStyle/>
                    <a:p>
                      <a:pPr algn="ctr"/>
                      <a:r>
                        <a:rPr lang="en-US" b="0" dirty="0" smtClean="0"/>
                        <a:t>862</a:t>
                      </a:r>
                      <a:endParaRPr lang="en-US" b="0" dirty="0"/>
                    </a:p>
                  </a:txBody>
                  <a:tcPr anchor="ctr"/>
                </a:tc>
                <a:extLst>
                  <a:ext uri="{0D108BD9-81ED-4DB2-BD59-A6C34878D82A}">
                    <a16:rowId xmlns:a16="http://schemas.microsoft.com/office/drawing/2014/main" val="10001"/>
                  </a:ext>
                </a:extLst>
              </a:tr>
              <a:tr h="862354">
                <a:tc>
                  <a:txBody>
                    <a:bodyPr/>
                    <a:lstStyle/>
                    <a:p>
                      <a:pPr algn="ctr"/>
                      <a:r>
                        <a:rPr lang="en-US" dirty="0"/>
                        <a:t>Daughter Booster</a:t>
                      </a:r>
                      <a:endParaRPr lang="en-US" b="1" dirty="0"/>
                    </a:p>
                  </a:txBody>
                  <a:tcPr anchor="ctr"/>
                </a:tc>
                <a:tc>
                  <a:txBody>
                    <a:bodyPr/>
                    <a:lstStyle/>
                    <a:p>
                      <a:pPr algn="ctr"/>
                      <a:r>
                        <a:rPr lang="en-US" dirty="0" smtClean="0"/>
                        <a:t>0</a:t>
                      </a:r>
                      <a:endParaRPr lang="en-US" dirty="0"/>
                    </a:p>
                  </a:txBody>
                  <a:tcPr anchor="ctr"/>
                </a:tc>
                <a:tc>
                  <a:txBody>
                    <a:bodyPr/>
                    <a:lstStyle/>
                    <a:p>
                      <a:pPr algn="ctr"/>
                      <a:r>
                        <a:rPr lang="en-US" dirty="0"/>
                        <a:t>0</a:t>
                      </a:r>
                    </a:p>
                  </a:txBody>
                  <a:tcPr anchor="ctr"/>
                </a:tc>
                <a:tc>
                  <a:txBody>
                    <a:bodyPr/>
                    <a:lstStyle/>
                    <a:p>
                      <a:pPr algn="ctr"/>
                      <a:r>
                        <a:rPr lang="en-US" dirty="0" smtClean="0"/>
                        <a:t>95</a:t>
                      </a:r>
                      <a:endParaRPr lang="en-US" dirty="0"/>
                    </a:p>
                  </a:txBody>
                  <a:tcPr anchor="ctr"/>
                </a:tc>
                <a:tc>
                  <a:txBody>
                    <a:bodyPr/>
                    <a:lstStyle/>
                    <a:p>
                      <a:pPr algn="ctr"/>
                      <a:r>
                        <a:rPr lang="en-US" dirty="0"/>
                        <a:t>9</a:t>
                      </a:r>
                    </a:p>
                  </a:txBody>
                  <a:tcPr anchor="ctr"/>
                </a:tc>
                <a:tc>
                  <a:txBody>
                    <a:bodyPr/>
                    <a:lstStyle/>
                    <a:p>
                      <a:pPr algn="ctr"/>
                      <a:r>
                        <a:rPr lang="en-US" dirty="0" smtClean="0"/>
                        <a:t>104</a:t>
                      </a:r>
                      <a:endParaRPr lang="en-US" b="0" dirty="0"/>
                    </a:p>
                  </a:txBody>
                  <a:tcPr anchor="ctr"/>
                </a:tc>
                <a:extLst>
                  <a:ext uri="{0D108BD9-81ED-4DB2-BD59-A6C34878D82A}">
                    <a16:rowId xmlns:a16="http://schemas.microsoft.com/office/drawing/2014/main" val="10002"/>
                  </a:ext>
                </a:extLst>
              </a:tr>
              <a:tr h="862354">
                <a:tc>
                  <a:txBody>
                    <a:bodyPr/>
                    <a:lstStyle/>
                    <a:p>
                      <a:pPr algn="ctr"/>
                      <a:r>
                        <a:rPr lang="en-US" dirty="0"/>
                        <a:t>Daughter</a:t>
                      </a:r>
                      <a:endParaRPr lang="en-US" b="1" dirty="0"/>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smtClean="0"/>
                        <a:t>54</a:t>
                      </a:r>
                      <a:endParaRPr lang="en-US" dirty="0"/>
                    </a:p>
                  </a:txBody>
                  <a:tcPr anchor="ctr"/>
                </a:tc>
                <a:tc>
                  <a:txBody>
                    <a:bodyPr/>
                    <a:lstStyle/>
                    <a:p>
                      <a:pPr algn="ctr"/>
                      <a:r>
                        <a:rPr lang="en-US" dirty="0"/>
                        <a:t>0</a:t>
                      </a:r>
                    </a:p>
                  </a:txBody>
                  <a:tcPr anchor="ctr"/>
                </a:tc>
                <a:tc>
                  <a:txBody>
                    <a:bodyPr/>
                    <a:lstStyle/>
                    <a:p>
                      <a:pPr algn="ctr"/>
                      <a:r>
                        <a:rPr lang="en-US" dirty="0" smtClean="0"/>
                        <a:t>54</a:t>
                      </a:r>
                      <a:endParaRPr lang="en-US" b="0" dirty="0"/>
                    </a:p>
                  </a:txBody>
                  <a:tcPr anchor="ctr"/>
                </a:tc>
                <a:extLst>
                  <a:ext uri="{0D108BD9-81ED-4DB2-BD59-A6C34878D82A}">
                    <a16:rowId xmlns:a16="http://schemas.microsoft.com/office/drawing/2014/main" val="10003"/>
                  </a:ext>
                </a:extLst>
              </a:tr>
              <a:tr h="862354">
                <a:tc>
                  <a:txBody>
                    <a:bodyPr/>
                    <a:lstStyle/>
                    <a:p>
                      <a:pPr algn="ctr"/>
                      <a:r>
                        <a:rPr lang="en-US" dirty="0"/>
                        <a:t>LNG</a:t>
                      </a:r>
                      <a:endParaRPr lang="en-US" b="0" dirty="0"/>
                    </a:p>
                  </a:txBody>
                  <a:tcPr anchor="ctr"/>
                </a:tc>
                <a:tc>
                  <a:txBody>
                    <a:bodyPr/>
                    <a:lstStyle/>
                    <a:p>
                      <a:pPr algn="ctr"/>
                      <a:r>
                        <a:rPr lang="en-US" dirty="0" smtClean="0"/>
                        <a:t>4</a:t>
                      </a:r>
                      <a:endParaRPr lang="en-US" dirty="0"/>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b="0" dirty="0"/>
                        <a:t>4</a:t>
                      </a:r>
                    </a:p>
                  </a:txBody>
                  <a:tcPr anchor="ctr"/>
                </a:tc>
                <a:extLst>
                  <a:ext uri="{0D108BD9-81ED-4DB2-BD59-A6C34878D82A}">
                    <a16:rowId xmlns:a16="http://schemas.microsoft.com/office/drawing/2014/main" val="364803216"/>
                  </a:ext>
                </a:extLst>
              </a:tr>
              <a:tr h="857936">
                <a:tc>
                  <a:txBody>
                    <a:bodyPr/>
                    <a:lstStyle/>
                    <a:p>
                      <a:pPr algn="ctr"/>
                      <a:r>
                        <a:rPr lang="en-US" dirty="0"/>
                        <a:t>Total</a:t>
                      </a:r>
                      <a:endParaRPr lang="en-US" b="0" dirty="0"/>
                    </a:p>
                  </a:txBody>
                  <a:tcPr anchor="ctr"/>
                </a:tc>
                <a:tc>
                  <a:txBody>
                    <a:bodyPr/>
                    <a:lstStyle/>
                    <a:p>
                      <a:pPr algn="ctr"/>
                      <a:r>
                        <a:rPr lang="en-US" b="0" dirty="0" smtClean="0"/>
                        <a:t>201</a:t>
                      </a:r>
                      <a:endParaRPr lang="en-US" b="0" dirty="0"/>
                    </a:p>
                  </a:txBody>
                  <a:tcPr anchor="ctr"/>
                </a:tc>
                <a:tc>
                  <a:txBody>
                    <a:bodyPr/>
                    <a:lstStyle/>
                    <a:p>
                      <a:pPr algn="ctr"/>
                      <a:r>
                        <a:rPr lang="en-US" dirty="0" smtClean="0"/>
                        <a:t>64</a:t>
                      </a:r>
                      <a:endParaRPr lang="en-US" b="0" dirty="0"/>
                    </a:p>
                  </a:txBody>
                  <a:tcPr anchor="ctr"/>
                </a:tc>
                <a:tc>
                  <a:txBody>
                    <a:bodyPr/>
                    <a:lstStyle/>
                    <a:p>
                      <a:pPr algn="ctr"/>
                      <a:r>
                        <a:rPr lang="en-US" dirty="0" smtClean="0"/>
                        <a:t>654</a:t>
                      </a:r>
                      <a:endParaRPr lang="en-US" b="0" dirty="0"/>
                    </a:p>
                  </a:txBody>
                  <a:tcPr anchor="ctr"/>
                </a:tc>
                <a:tc>
                  <a:txBody>
                    <a:bodyPr/>
                    <a:lstStyle/>
                    <a:p>
                      <a:pPr algn="ctr"/>
                      <a:r>
                        <a:rPr lang="en-US" b="0" dirty="0" smtClean="0"/>
                        <a:t>105</a:t>
                      </a:r>
                      <a:endParaRPr lang="en-US" b="0" dirty="0"/>
                    </a:p>
                  </a:txBody>
                  <a:tcPr anchor="ctr"/>
                </a:tc>
                <a:tc>
                  <a:txBody>
                    <a:bodyPr/>
                    <a:lstStyle/>
                    <a:p>
                      <a:pPr algn="ctr"/>
                      <a:r>
                        <a:rPr lang="en-US" dirty="0" smtClean="0"/>
                        <a:t>1024</a:t>
                      </a:r>
                      <a:endParaRPr lang="en-US" b="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483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graphicFrame>
        <p:nvGraphicFramePr>
          <p:cNvPr id="7" name="Chart 6"/>
          <p:cNvGraphicFramePr/>
          <p:nvPr>
            <p:extLst>
              <p:ext uri="{D42A27DB-BD31-4B8C-83A1-F6EECF244321}">
                <p14:modId xmlns:p14="http://schemas.microsoft.com/office/powerpoint/2010/main" val="2269567987"/>
              </p:ext>
            </p:extLst>
          </p:nvPr>
        </p:nvGraphicFramePr>
        <p:xfrm>
          <a:off x="156189" y="937908"/>
          <a:ext cx="5815985" cy="2810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301155016"/>
              </p:ext>
            </p:extLst>
          </p:nvPr>
        </p:nvGraphicFramePr>
        <p:xfrm>
          <a:off x="6162674" y="992644"/>
          <a:ext cx="5724525" cy="25455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383772935"/>
              </p:ext>
            </p:extLst>
          </p:nvPr>
        </p:nvGraphicFramePr>
        <p:xfrm>
          <a:off x="209882" y="3581097"/>
          <a:ext cx="5854491" cy="2790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2136283922"/>
              </p:ext>
            </p:extLst>
          </p:nvPr>
        </p:nvGraphicFramePr>
        <p:xfrm>
          <a:off x="5972175" y="3585725"/>
          <a:ext cx="5991226" cy="273797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5530339" y="6418809"/>
            <a:ext cx="6989196" cy="265457"/>
          </a:xfrm>
          <a:prstGeom prst="rect">
            <a:avLst/>
          </a:prstGeom>
          <a:noFill/>
        </p:spPr>
        <p:txBody>
          <a:bodyPr wrap="square" rtlCol="0">
            <a:spAutoFit/>
          </a:bodyPr>
          <a:lstStyle/>
          <a:p>
            <a:pPr algn="just"/>
            <a:r>
              <a:rPr lang="en-US" sz="1125" b="1" i="1" dirty="0"/>
              <a:t>*Re casted Estimated figures based on various sources. Does not exclude vehicles phase out, if any.</a:t>
            </a:r>
          </a:p>
        </p:txBody>
      </p:sp>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a:t>CNG Vehicles (Figures in Nos.) IGL GA’s</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2" name="TextBox 1"/>
          <p:cNvSpPr txBox="1"/>
          <p:nvPr/>
        </p:nvSpPr>
        <p:spPr>
          <a:xfrm>
            <a:off x="4657724" y="1171575"/>
            <a:ext cx="707799" cy="246221"/>
          </a:xfrm>
          <a:prstGeom prst="rect">
            <a:avLst/>
          </a:prstGeom>
          <a:noFill/>
        </p:spPr>
        <p:txBody>
          <a:bodyPr wrap="square" rtlCol="0">
            <a:spAutoFit/>
          </a:bodyPr>
          <a:lstStyle/>
          <a:p>
            <a:r>
              <a:rPr lang="en-US" sz="1000" dirty="0" smtClean="0"/>
              <a:t>47,955</a:t>
            </a:r>
            <a:endParaRPr lang="en-US" sz="1000" dirty="0"/>
          </a:p>
        </p:txBody>
      </p:sp>
      <p:sp>
        <p:nvSpPr>
          <p:cNvPr id="3" name="TextBox 2"/>
          <p:cNvSpPr txBox="1"/>
          <p:nvPr/>
        </p:nvSpPr>
        <p:spPr>
          <a:xfrm>
            <a:off x="4800600" y="3838575"/>
            <a:ext cx="809625" cy="246221"/>
          </a:xfrm>
          <a:prstGeom prst="rect">
            <a:avLst/>
          </a:prstGeom>
          <a:noFill/>
        </p:spPr>
        <p:txBody>
          <a:bodyPr wrap="square" rtlCol="0">
            <a:spAutoFit/>
          </a:bodyPr>
          <a:lstStyle/>
          <a:p>
            <a:r>
              <a:rPr lang="en-US" sz="1000" dirty="0" smtClean="0"/>
              <a:t>15,88,955</a:t>
            </a:r>
            <a:endParaRPr lang="en-US" sz="1000" dirty="0"/>
          </a:p>
        </p:txBody>
      </p:sp>
    </p:spTree>
    <p:extLst>
      <p:ext uri="{BB962C8B-B14F-4D97-AF65-F5344CB8AC3E}">
        <p14:creationId xmlns:p14="http://schemas.microsoft.com/office/powerpoint/2010/main" val="2039883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defTabSz="1066800">
              <a:spcAft>
                <a:spcPct val="35000"/>
              </a:spcAft>
            </a:pPr>
            <a:r>
              <a:rPr lang="en-US" dirty="0"/>
              <a:t>PNG Connections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15" name="Chart 14"/>
          <p:cNvGraphicFramePr/>
          <p:nvPr>
            <p:extLst>
              <p:ext uri="{D42A27DB-BD31-4B8C-83A1-F6EECF244321}">
                <p14:modId xmlns:p14="http://schemas.microsoft.com/office/powerpoint/2010/main" val="4163080447"/>
              </p:ext>
            </p:extLst>
          </p:nvPr>
        </p:nvGraphicFramePr>
        <p:xfrm>
          <a:off x="279931" y="1083783"/>
          <a:ext cx="11460480" cy="26604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2974944498"/>
              </p:ext>
            </p:extLst>
          </p:nvPr>
        </p:nvGraphicFramePr>
        <p:xfrm>
          <a:off x="393326" y="3860800"/>
          <a:ext cx="11087474" cy="245891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9277350" y="3821772"/>
            <a:ext cx="923925" cy="276999"/>
          </a:xfrm>
          <a:prstGeom prst="rect">
            <a:avLst/>
          </a:prstGeom>
          <a:noFill/>
        </p:spPr>
        <p:txBody>
          <a:bodyPr wrap="square" rtlCol="0">
            <a:spAutoFit/>
          </a:bodyPr>
          <a:lstStyle/>
          <a:p>
            <a:r>
              <a:rPr lang="en-US" sz="1200" dirty="0" smtClean="0"/>
              <a:t>13,078</a:t>
            </a:r>
            <a:endParaRPr lang="en-US" sz="1200" dirty="0"/>
          </a:p>
        </p:txBody>
      </p:sp>
    </p:spTree>
    <p:extLst>
      <p:ext uri="{BB962C8B-B14F-4D97-AF65-F5344CB8AC3E}">
        <p14:creationId xmlns:p14="http://schemas.microsoft.com/office/powerpoint/2010/main" val="289250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a:t>PNG Network (Figures in kilometers)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8" name="Slide Number Placeholder 3"/>
          <p:cNvSpPr>
            <a:spLocks noGrp="1"/>
          </p:cNvSpPr>
          <p:nvPr>
            <p:ph type="sldNum" sz="quarter" idx="12"/>
          </p:nvPr>
        </p:nvSpPr>
        <p:spPr>
          <a:xfrm>
            <a:off x="8412480" y="6925733"/>
            <a:ext cx="2560320" cy="389467"/>
          </a:xfrm>
        </p:spPr>
        <p:txBody>
          <a:bodyPr/>
          <a:lstStyle/>
          <a:p>
            <a:pPr>
              <a:defRPr/>
            </a:pPr>
            <a:fld id="{3A3C945A-86BC-4DDE-B7E5-889FC1CD6589}" type="slidenum">
              <a:rPr lang="en-US" sz="1000" smtClean="0">
                <a:latin typeface="Arial" panose="020B0604020202020204" pitchFamily="34" charset="0"/>
                <a:cs typeface="Arial" panose="020B0604020202020204" pitchFamily="34" charset="0"/>
              </a:rPr>
              <a:pPr>
                <a:defRPr/>
              </a:pPr>
              <a:t>15</a:t>
            </a:fld>
            <a:endParaRPr lang="en-US" sz="1000"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3238294519"/>
              </p:ext>
            </p:extLst>
          </p:nvPr>
        </p:nvGraphicFramePr>
        <p:xfrm>
          <a:off x="6359098" y="3578835"/>
          <a:ext cx="5680502" cy="27883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577061722"/>
              </p:ext>
            </p:extLst>
          </p:nvPr>
        </p:nvGraphicFramePr>
        <p:xfrm>
          <a:off x="6088797" y="805330"/>
          <a:ext cx="5950803" cy="27883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3636505510"/>
              </p:ext>
            </p:extLst>
          </p:nvPr>
        </p:nvGraphicFramePr>
        <p:xfrm>
          <a:off x="381000" y="804391"/>
          <a:ext cx="6070600" cy="55470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3363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defTabSz="933450">
              <a:spcAft>
                <a:spcPct val="35000"/>
              </a:spcAft>
            </a:pPr>
            <a:r>
              <a:rPr lang="en-US" dirty="0"/>
              <a:t>Cumulative Capex (Rs</a:t>
            </a:r>
            <a:r>
              <a:rPr lang="en-US" dirty="0" smtClean="0"/>
              <a:t>./Crores</a:t>
            </a:r>
            <a:r>
              <a:rPr lang="en-US" dirty="0"/>
              <a: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8" name="Chart 7"/>
          <p:cNvGraphicFramePr/>
          <p:nvPr>
            <p:extLst>
              <p:ext uri="{D42A27DB-BD31-4B8C-83A1-F6EECF244321}">
                <p14:modId xmlns:p14="http://schemas.microsoft.com/office/powerpoint/2010/main" val="1968116751"/>
              </p:ext>
            </p:extLst>
          </p:nvPr>
        </p:nvGraphicFramePr>
        <p:xfrm>
          <a:off x="279930" y="1024293"/>
          <a:ext cx="11556470" cy="5232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9693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smtClean="0"/>
              <a:t>Standalone Financial Data (Rs./ Crores)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7" name="Chart 6"/>
          <p:cNvGraphicFramePr/>
          <p:nvPr>
            <p:extLst>
              <p:ext uri="{D42A27DB-BD31-4B8C-83A1-F6EECF244321}">
                <p14:modId xmlns:p14="http://schemas.microsoft.com/office/powerpoint/2010/main" val="898830945"/>
              </p:ext>
            </p:extLst>
          </p:nvPr>
        </p:nvGraphicFramePr>
        <p:xfrm>
          <a:off x="279931" y="1135131"/>
          <a:ext cx="5938888" cy="2606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3876538144"/>
              </p:ext>
            </p:extLst>
          </p:nvPr>
        </p:nvGraphicFramePr>
        <p:xfrm>
          <a:off x="6380479" y="808175"/>
          <a:ext cx="5659121" cy="28804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ext uri="{D42A27DB-BD31-4B8C-83A1-F6EECF244321}">
                <p14:modId xmlns:p14="http://schemas.microsoft.com/office/powerpoint/2010/main" val="3804773247"/>
              </p:ext>
            </p:extLst>
          </p:nvPr>
        </p:nvGraphicFramePr>
        <p:xfrm>
          <a:off x="91440" y="3688604"/>
          <a:ext cx="6289039"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3463454905"/>
              </p:ext>
            </p:extLst>
          </p:nvPr>
        </p:nvGraphicFramePr>
        <p:xfrm>
          <a:off x="6622376" y="3688604"/>
          <a:ext cx="5417224" cy="2810020"/>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p:cNvSpPr txBox="1"/>
          <p:nvPr/>
        </p:nvSpPr>
        <p:spPr>
          <a:xfrm>
            <a:off x="4513262" y="6295849"/>
            <a:ext cx="4962525" cy="369332"/>
          </a:xfrm>
          <a:prstGeom prst="rect">
            <a:avLst/>
          </a:prstGeom>
          <a:noFill/>
        </p:spPr>
        <p:txBody>
          <a:bodyPr wrap="square" rtlCol="0">
            <a:spAutoFit/>
          </a:bodyPr>
          <a:lstStyle/>
          <a:p>
            <a:r>
              <a:rPr lang="en-US" dirty="0" smtClean="0"/>
              <a:t>* </a:t>
            </a:r>
            <a:r>
              <a:rPr lang="en-US" sz="1200" dirty="0" smtClean="0"/>
              <a:t>Considering the impact of bonus issue from FY 2024-25</a:t>
            </a:r>
            <a:endParaRPr lang="en-US" sz="1200" dirty="0"/>
          </a:p>
        </p:txBody>
      </p:sp>
    </p:spTree>
    <p:extLst>
      <p:ext uri="{BB962C8B-B14F-4D97-AF65-F5344CB8AC3E}">
        <p14:creationId xmlns:p14="http://schemas.microsoft.com/office/powerpoint/2010/main" val="236182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160" y="6288064"/>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1210140" y="55296"/>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Dividend</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17" name="Diagram 16"/>
          <p:cNvGraphicFramePr/>
          <p:nvPr>
            <p:extLst>
              <p:ext uri="{D42A27DB-BD31-4B8C-83A1-F6EECF244321}">
                <p14:modId xmlns:p14="http://schemas.microsoft.com/office/powerpoint/2010/main" val="232848265"/>
              </p:ext>
            </p:extLst>
          </p:nvPr>
        </p:nvGraphicFramePr>
        <p:xfrm>
          <a:off x="1080735" y="1024293"/>
          <a:ext cx="10492140" cy="956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5856412"/>
              </p:ext>
            </p:extLst>
          </p:nvPr>
        </p:nvGraphicFramePr>
        <p:xfrm>
          <a:off x="1932604" y="2169415"/>
          <a:ext cx="8788401" cy="3708400"/>
        </p:xfrm>
        <a:graphic>
          <a:graphicData uri="http://schemas.openxmlformats.org/drawingml/2006/table">
            <a:tbl>
              <a:tblPr firstRow="1" bandRow="1">
                <a:tableStyleId>{93296810-A885-4BE3-A3E7-6D5BEEA58F35}</a:tableStyleId>
              </a:tblPr>
              <a:tblGrid>
                <a:gridCol w="2929467">
                  <a:extLst>
                    <a:ext uri="{9D8B030D-6E8A-4147-A177-3AD203B41FA5}">
                      <a16:colId xmlns:a16="http://schemas.microsoft.com/office/drawing/2014/main" val="1784421535"/>
                    </a:ext>
                  </a:extLst>
                </a:gridCol>
                <a:gridCol w="2929467">
                  <a:extLst>
                    <a:ext uri="{9D8B030D-6E8A-4147-A177-3AD203B41FA5}">
                      <a16:colId xmlns:a16="http://schemas.microsoft.com/office/drawing/2014/main" val="19753516"/>
                    </a:ext>
                  </a:extLst>
                </a:gridCol>
                <a:gridCol w="2929467">
                  <a:extLst>
                    <a:ext uri="{9D8B030D-6E8A-4147-A177-3AD203B41FA5}">
                      <a16:colId xmlns:a16="http://schemas.microsoft.com/office/drawing/2014/main" val="127711004"/>
                    </a:ext>
                  </a:extLst>
                </a:gridCol>
              </a:tblGrid>
              <a:tr h="370840">
                <a:tc>
                  <a:txBody>
                    <a:bodyPr/>
                    <a:lstStyle/>
                    <a:p>
                      <a:r>
                        <a:rPr lang="en-US" dirty="0" smtClean="0"/>
                        <a:t>Year</a:t>
                      </a:r>
                      <a:endParaRPr lang="en-US" dirty="0"/>
                    </a:p>
                  </a:txBody>
                  <a:tcPr/>
                </a:tc>
                <a:tc>
                  <a:txBody>
                    <a:bodyPr/>
                    <a:lstStyle/>
                    <a:p>
                      <a:pPr algn="ctr"/>
                      <a:r>
                        <a:rPr lang="en-US" dirty="0" smtClean="0"/>
                        <a:t>% of face value of share</a:t>
                      </a:r>
                      <a:endParaRPr lang="en-US" dirty="0"/>
                    </a:p>
                  </a:txBody>
                  <a:tcPr/>
                </a:tc>
                <a:tc>
                  <a:txBody>
                    <a:bodyPr/>
                    <a:lstStyle/>
                    <a:p>
                      <a:pPr algn="ctr"/>
                      <a:r>
                        <a:rPr lang="en-US" dirty="0" smtClean="0"/>
                        <a:t>Rs./Share</a:t>
                      </a:r>
                      <a:endParaRPr lang="en-US" dirty="0"/>
                    </a:p>
                  </a:txBody>
                  <a:tcPr/>
                </a:tc>
                <a:extLst>
                  <a:ext uri="{0D108BD9-81ED-4DB2-BD59-A6C34878D82A}">
                    <a16:rowId xmlns:a16="http://schemas.microsoft.com/office/drawing/2014/main" val="1913485060"/>
                  </a:ext>
                </a:extLst>
              </a:tr>
              <a:tr h="370840">
                <a:tc>
                  <a:txBody>
                    <a:bodyPr/>
                    <a:lstStyle/>
                    <a:p>
                      <a:r>
                        <a:rPr kumimoji="0" lang="en-US" sz="1800" u="none" strike="noStrike" kern="1200" cap="none" spc="0" normalizeH="0" baseline="0" noProof="0" dirty="0" smtClean="0">
                          <a:ln>
                            <a:noFill/>
                          </a:ln>
                          <a:effectLst/>
                          <a:uLnTx/>
                          <a:uFillTx/>
                        </a:rPr>
                        <a:t>FY 20-21</a:t>
                      </a:r>
                      <a:endParaRPr lang="en-US" dirty="0"/>
                    </a:p>
                  </a:txBody>
                  <a:tcPr/>
                </a:tc>
                <a:tc>
                  <a:txBody>
                    <a:bodyPr/>
                    <a:lstStyle/>
                    <a:p>
                      <a:pPr algn="r"/>
                      <a:r>
                        <a:rPr lang="en-US" dirty="0" smtClean="0"/>
                        <a:t>180%</a:t>
                      </a:r>
                      <a:endParaRPr lang="en-US" dirty="0"/>
                    </a:p>
                  </a:txBody>
                  <a:tcPr/>
                </a:tc>
                <a:tc>
                  <a:txBody>
                    <a:bodyPr/>
                    <a:lstStyle/>
                    <a:p>
                      <a:pPr algn="r"/>
                      <a:r>
                        <a:rPr lang="en-US" dirty="0" smtClean="0"/>
                        <a:t>3.60</a:t>
                      </a:r>
                      <a:endParaRPr lang="en-US" dirty="0"/>
                    </a:p>
                  </a:txBody>
                  <a:tcPr/>
                </a:tc>
                <a:extLst>
                  <a:ext uri="{0D108BD9-81ED-4DB2-BD59-A6C34878D82A}">
                    <a16:rowId xmlns:a16="http://schemas.microsoft.com/office/drawing/2014/main" val="1375278318"/>
                  </a:ext>
                </a:extLst>
              </a:tr>
              <a:tr h="370840">
                <a:tc>
                  <a:txBody>
                    <a:bodyPr/>
                    <a:lstStyle/>
                    <a:p>
                      <a:r>
                        <a:rPr kumimoji="0" lang="en-US" sz="1800" u="none" strike="noStrike" kern="1200" cap="none" spc="0" normalizeH="0" baseline="0" noProof="0" dirty="0" smtClean="0">
                          <a:ln>
                            <a:noFill/>
                          </a:ln>
                          <a:effectLst/>
                          <a:uLnTx/>
                          <a:uFillTx/>
                        </a:rPr>
                        <a:t>FY 21-22</a:t>
                      </a:r>
                      <a:endParaRPr lang="en-US" dirty="0"/>
                    </a:p>
                  </a:txBody>
                  <a:tcPr/>
                </a:tc>
                <a:tc>
                  <a:txBody>
                    <a:bodyPr/>
                    <a:lstStyle/>
                    <a:p>
                      <a:pPr algn="r"/>
                      <a:r>
                        <a:rPr lang="en-US" dirty="0" smtClean="0"/>
                        <a:t>275%</a:t>
                      </a:r>
                      <a:endParaRPr lang="en-US" dirty="0"/>
                    </a:p>
                  </a:txBody>
                  <a:tcPr/>
                </a:tc>
                <a:tc>
                  <a:txBody>
                    <a:bodyPr/>
                    <a:lstStyle/>
                    <a:p>
                      <a:pPr algn="r"/>
                      <a:r>
                        <a:rPr lang="en-US" dirty="0" smtClean="0"/>
                        <a:t>5.50</a:t>
                      </a:r>
                      <a:endParaRPr lang="en-US" dirty="0"/>
                    </a:p>
                  </a:txBody>
                  <a:tcPr/>
                </a:tc>
                <a:extLst>
                  <a:ext uri="{0D108BD9-81ED-4DB2-BD59-A6C34878D82A}">
                    <a16:rowId xmlns:a16="http://schemas.microsoft.com/office/drawing/2014/main" val="2693710465"/>
                  </a:ext>
                </a:extLst>
              </a:tr>
              <a:tr h="370840">
                <a:tc>
                  <a:txBody>
                    <a:bodyPr/>
                    <a:lstStyle/>
                    <a:p>
                      <a:r>
                        <a:rPr kumimoji="0" lang="en-US" sz="1800" u="none" strike="noStrike" kern="1200" cap="none" spc="0" normalizeH="0" baseline="0" noProof="0" dirty="0" smtClean="0">
                          <a:ln>
                            <a:noFill/>
                          </a:ln>
                          <a:effectLst/>
                          <a:uLnTx/>
                          <a:uFillTx/>
                        </a:rPr>
                        <a:t>FY 22-23</a:t>
                      </a:r>
                      <a:endParaRPr lang="en-US" dirty="0"/>
                    </a:p>
                  </a:txBody>
                  <a:tcPr/>
                </a:tc>
                <a:tc>
                  <a:txBody>
                    <a:bodyPr/>
                    <a:lstStyle/>
                    <a:p>
                      <a:pPr algn="r"/>
                      <a:r>
                        <a:rPr lang="en-US" dirty="0" smtClean="0"/>
                        <a:t>650%</a:t>
                      </a:r>
                      <a:endParaRPr lang="en-US" dirty="0"/>
                    </a:p>
                  </a:txBody>
                  <a:tcPr/>
                </a:tc>
                <a:tc>
                  <a:txBody>
                    <a:bodyPr/>
                    <a:lstStyle/>
                    <a:p>
                      <a:pPr algn="r"/>
                      <a:r>
                        <a:rPr lang="en-US" dirty="0" smtClean="0"/>
                        <a:t>13.00</a:t>
                      </a:r>
                      <a:endParaRPr lang="en-US" dirty="0"/>
                    </a:p>
                  </a:txBody>
                  <a:tcPr/>
                </a:tc>
                <a:extLst>
                  <a:ext uri="{0D108BD9-81ED-4DB2-BD59-A6C34878D82A}">
                    <a16:rowId xmlns:a16="http://schemas.microsoft.com/office/drawing/2014/main" val="317412468"/>
                  </a:ext>
                </a:extLst>
              </a:tr>
              <a:tr h="370840">
                <a:tc>
                  <a:txBody>
                    <a:bodyPr/>
                    <a:lstStyle/>
                    <a:p>
                      <a:r>
                        <a:rPr kumimoji="0" lang="en-US" sz="1800" u="none" strike="noStrike" kern="1200" cap="none" spc="0" normalizeH="0" baseline="0" noProof="0" dirty="0" smtClean="0">
                          <a:ln>
                            <a:noFill/>
                          </a:ln>
                          <a:effectLst/>
                          <a:uLnTx/>
                          <a:uFillTx/>
                        </a:rPr>
                        <a:t>FY 23-24 (interim)</a:t>
                      </a:r>
                      <a:endParaRPr lang="en-US" dirty="0"/>
                    </a:p>
                  </a:txBody>
                  <a:tcPr/>
                </a:tc>
                <a:tc>
                  <a:txBody>
                    <a:bodyPr/>
                    <a:lstStyle/>
                    <a:p>
                      <a:pPr algn="r"/>
                      <a:r>
                        <a:rPr lang="en-US" dirty="0" smtClean="0"/>
                        <a:t>200%</a:t>
                      </a:r>
                      <a:endParaRPr lang="en-US" dirty="0"/>
                    </a:p>
                  </a:txBody>
                  <a:tcPr/>
                </a:tc>
                <a:tc>
                  <a:txBody>
                    <a:bodyPr/>
                    <a:lstStyle/>
                    <a:p>
                      <a:pPr algn="r"/>
                      <a:r>
                        <a:rPr lang="en-US" dirty="0" smtClean="0"/>
                        <a:t>4.00</a:t>
                      </a:r>
                      <a:endParaRPr lang="en-US" dirty="0"/>
                    </a:p>
                  </a:txBody>
                  <a:tcPr/>
                </a:tc>
                <a:extLst>
                  <a:ext uri="{0D108BD9-81ED-4DB2-BD59-A6C34878D82A}">
                    <a16:rowId xmlns:a16="http://schemas.microsoft.com/office/drawing/2014/main" val="3028676985"/>
                  </a:ext>
                </a:extLst>
              </a:tr>
              <a:tr h="370840">
                <a:tc>
                  <a:txBody>
                    <a:bodyPr/>
                    <a:lstStyle/>
                    <a:p>
                      <a:r>
                        <a:rPr lang="en-US" dirty="0" smtClean="0"/>
                        <a:t>FY 23-24 (Final)</a:t>
                      </a:r>
                      <a:endParaRPr lang="en-US" dirty="0"/>
                    </a:p>
                  </a:txBody>
                  <a:tcPr/>
                </a:tc>
                <a:tc>
                  <a:txBody>
                    <a:bodyPr/>
                    <a:lstStyle/>
                    <a:p>
                      <a:pPr algn="r"/>
                      <a:r>
                        <a:rPr lang="en-US" dirty="0" smtClean="0"/>
                        <a:t>250%</a:t>
                      </a:r>
                      <a:endParaRPr lang="en-US" dirty="0"/>
                    </a:p>
                  </a:txBody>
                  <a:tcPr/>
                </a:tc>
                <a:tc>
                  <a:txBody>
                    <a:bodyPr/>
                    <a:lstStyle/>
                    <a:p>
                      <a:pPr algn="r"/>
                      <a:r>
                        <a:rPr lang="en-US" dirty="0" smtClean="0"/>
                        <a:t>5.00</a:t>
                      </a:r>
                      <a:endParaRPr lang="en-US" dirty="0"/>
                    </a:p>
                  </a:txBody>
                  <a:tcPr/>
                </a:tc>
                <a:extLst>
                  <a:ext uri="{0D108BD9-81ED-4DB2-BD59-A6C34878D82A}">
                    <a16:rowId xmlns:a16="http://schemas.microsoft.com/office/drawing/2014/main" val="1512726157"/>
                  </a:ext>
                </a:extLst>
              </a:tr>
              <a:tr h="370840">
                <a:tc>
                  <a:txBody>
                    <a:bodyPr/>
                    <a:lstStyle/>
                    <a:p>
                      <a:r>
                        <a:rPr lang="en-US" dirty="0" smtClean="0"/>
                        <a:t>FY 24-25 (Interim)</a:t>
                      </a:r>
                      <a:endParaRPr lang="en-US" dirty="0"/>
                    </a:p>
                  </a:txBody>
                  <a:tcPr/>
                </a:tc>
                <a:tc>
                  <a:txBody>
                    <a:bodyPr/>
                    <a:lstStyle/>
                    <a:p>
                      <a:pPr algn="r"/>
                      <a:r>
                        <a:rPr lang="en-US" dirty="0" smtClean="0"/>
                        <a:t>275%</a:t>
                      </a:r>
                      <a:endParaRPr lang="en-US" dirty="0"/>
                    </a:p>
                  </a:txBody>
                  <a:tcPr/>
                </a:tc>
                <a:tc>
                  <a:txBody>
                    <a:bodyPr/>
                    <a:lstStyle/>
                    <a:p>
                      <a:pPr algn="r"/>
                      <a:r>
                        <a:rPr lang="en-US" dirty="0" smtClean="0"/>
                        <a:t>5.50</a:t>
                      </a:r>
                      <a:endParaRPr lang="en-US" dirty="0"/>
                    </a:p>
                  </a:txBody>
                  <a:tcPr/>
                </a:tc>
                <a:extLst>
                  <a:ext uri="{0D108BD9-81ED-4DB2-BD59-A6C34878D82A}">
                    <a16:rowId xmlns:a16="http://schemas.microsoft.com/office/drawing/2014/main" val="4893061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FY 24-25 (Final)</a:t>
                      </a:r>
                    </a:p>
                  </a:txBody>
                  <a:tcPr/>
                </a:tc>
                <a:tc>
                  <a:txBody>
                    <a:bodyPr/>
                    <a:lstStyle/>
                    <a:p>
                      <a:pPr algn="r"/>
                      <a:r>
                        <a:rPr lang="en-US" dirty="0" smtClean="0"/>
                        <a:t>75%</a:t>
                      </a:r>
                      <a:endParaRPr lang="en-US" dirty="0"/>
                    </a:p>
                  </a:txBody>
                  <a:tcPr/>
                </a:tc>
                <a:tc>
                  <a:txBody>
                    <a:bodyPr/>
                    <a:lstStyle/>
                    <a:p>
                      <a:pPr algn="r"/>
                      <a:r>
                        <a:rPr lang="en-US" dirty="0" smtClean="0"/>
                        <a:t>1.50</a:t>
                      </a:r>
                      <a:endParaRPr lang="en-US" dirty="0"/>
                    </a:p>
                  </a:txBody>
                  <a:tcPr/>
                </a:tc>
                <a:extLst>
                  <a:ext uri="{0D108BD9-81ED-4DB2-BD59-A6C34878D82A}">
                    <a16:rowId xmlns:a16="http://schemas.microsoft.com/office/drawing/2014/main" val="2040497079"/>
                  </a:ext>
                </a:extLst>
              </a:tr>
              <a:tr h="370840">
                <a:tc>
                  <a:txBody>
                    <a:bodyPr/>
                    <a:lstStyle/>
                    <a:p>
                      <a:r>
                        <a:rPr lang="en-US" dirty="0" smtClean="0"/>
                        <a:t>FY 25-26 (Interim)</a:t>
                      </a:r>
                      <a:endParaRPr lang="en-US" dirty="0"/>
                    </a:p>
                  </a:txBody>
                  <a:tcPr/>
                </a:tc>
                <a:tc>
                  <a:txBody>
                    <a:bodyPr/>
                    <a:lstStyle/>
                    <a:p>
                      <a:pPr algn="r"/>
                      <a:r>
                        <a:rPr lang="en-US" dirty="0" smtClean="0"/>
                        <a:t>163%</a:t>
                      </a:r>
                      <a:endParaRPr lang="en-US" dirty="0"/>
                    </a:p>
                  </a:txBody>
                  <a:tcPr/>
                </a:tc>
                <a:tc>
                  <a:txBody>
                    <a:bodyPr/>
                    <a:lstStyle/>
                    <a:p>
                      <a:pPr algn="r"/>
                      <a:r>
                        <a:rPr lang="en-US" dirty="0" smtClean="0"/>
                        <a:t>3.25</a:t>
                      </a:r>
                      <a:endParaRPr lang="en-US" dirty="0"/>
                    </a:p>
                  </a:txBody>
                  <a:tcPr/>
                </a:tc>
                <a:extLst>
                  <a:ext uri="{0D108BD9-81ED-4DB2-BD59-A6C34878D82A}">
                    <a16:rowId xmlns:a16="http://schemas.microsoft.com/office/drawing/2014/main" val="15171175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FY 25-26 (Proposed</a:t>
                      </a:r>
                      <a:r>
                        <a:rPr lang="en-US" baseline="0" dirty="0" smtClean="0"/>
                        <a:t> Final</a:t>
                      </a:r>
                      <a:r>
                        <a:rPr lang="en-US" dirty="0" smtClean="0"/>
                        <a:t>)</a:t>
                      </a:r>
                    </a:p>
                  </a:txBody>
                  <a:tcPr/>
                </a:tc>
                <a:tc>
                  <a:txBody>
                    <a:bodyPr/>
                    <a:lstStyle/>
                    <a:p>
                      <a:pPr algn="r"/>
                      <a:r>
                        <a:rPr lang="en-US" dirty="0" smtClean="0"/>
                        <a:t>75%</a:t>
                      </a:r>
                      <a:endParaRPr lang="en-US" dirty="0"/>
                    </a:p>
                  </a:txBody>
                  <a:tcPr/>
                </a:tc>
                <a:tc>
                  <a:txBody>
                    <a:bodyPr/>
                    <a:lstStyle/>
                    <a:p>
                      <a:pPr algn="r"/>
                      <a:r>
                        <a:rPr lang="en-US" dirty="0" smtClean="0"/>
                        <a:t>1.50</a:t>
                      </a:r>
                      <a:endParaRPr lang="en-US" dirty="0"/>
                    </a:p>
                  </a:txBody>
                  <a:tcPr/>
                </a:tc>
                <a:extLst>
                  <a:ext uri="{0D108BD9-81ED-4DB2-BD59-A6C34878D82A}">
                    <a16:rowId xmlns:a16="http://schemas.microsoft.com/office/drawing/2014/main" val="2503411521"/>
                  </a:ext>
                </a:extLst>
              </a:tr>
            </a:tbl>
          </a:graphicData>
        </a:graphic>
      </p:graphicFrame>
    </p:spTree>
    <p:extLst>
      <p:ext uri="{BB962C8B-B14F-4D97-AF65-F5344CB8AC3E}">
        <p14:creationId xmlns:p14="http://schemas.microsoft.com/office/powerpoint/2010/main" val="211712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smtClean="0"/>
              <a:t>Equity </a:t>
            </a:r>
            <a:r>
              <a:rPr lang="en-US" dirty="0"/>
              <a:t>in Other </a:t>
            </a:r>
            <a:r>
              <a:rPr lang="en-US" dirty="0" smtClean="0"/>
              <a:t>CGDs and results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2" name="Rectangle 1"/>
          <p:cNvSpPr/>
          <p:nvPr/>
        </p:nvSpPr>
        <p:spPr>
          <a:xfrm>
            <a:off x="167640" y="879056"/>
            <a:ext cx="5760720" cy="5909310"/>
          </a:xfrm>
          <a:prstGeom prst="rect">
            <a:avLst/>
          </a:prstGeom>
        </p:spPr>
        <p:txBody>
          <a:bodyPr wrap="square">
            <a:spAutoFit/>
          </a:bodyPr>
          <a:lstStyle/>
          <a:p>
            <a:pPr lvl="0" algn="just"/>
            <a:r>
              <a:rPr lang="en-US" dirty="0"/>
              <a:t>IGL  has acquired 50% equity share capital of Central UP Gas Limited (CUGL)  at a price of Rs. 23 per equity share aggregating to Rs.68 crores.  </a:t>
            </a:r>
          </a:p>
          <a:p>
            <a:pPr lvl="0" algn="just"/>
            <a:r>
              <a:rPr lang="en-US" dirty="0" smtClean="0"/>
              <a:t>CUGL </a:t>
            </a:r>
            <a:r>
              <a:rPr lang="en-US" dirty="0"/>
              <a:t>is engaged in the CGD business in the cities of Kanpur and Bareilly, Unnao &amp; Jhansi in Uttar Pradesh. </a:t>
            </a:r>
            <a:endParaRPr lang="en-US" dirty="0" smtClean="0"/>
          </a:p>
          <a:p>
            <a:pPr algn="just"/>
            <a:r>
              <a:rPr lang="en-US" dirty="0" smtClean="0"/>
              <a:t>IGL </a:t>
            </a:r>
            <a:r>
              <a:rPr lang="en-US" dirty="0"/>
              <a:t>has acquired 50% equity share capital of Maharashtra Natural  Gas Limited (MNGL) at a price of Rs.38 per equity share aggregating to Rs.190 crores.  </a:t>
            </a:r>
          </a:p>
          <a:p>
            <a:pPr algn="just"/>
            <a:r>
              <a:rPr lang="en-US" dirty="0" smtClean="0"/>
              <a:t>MNGL </a:t>
            </a:r>
            <a:r>
              <a:rPr lang="en-US" dirty="0"/>
              <a:t>is engaged in the CGD business in the city of Pune, </a:t>
            </a:r>
            <a:r>
              <a:rPr lang="en-US" dirty="0" smtClean="0"/>
              <a:t>Pimpri-Chinchwad including adjoining areas of Talegaon</a:t>
            </a:r>
            <a:r>
              <a:rPr lang="en-US" dirty="0"/>
              <a:t>, Chakan and </a:t>
            </a:r>
            <a:r>
              <a:rPr lang="en-US" dirty="0" smtClean="0"/>
              <a:t>Hinjewadi, </a:t>
            </a:r>
            <a:r>
              <a:rPr lang="en-US" dirty="0"/>
              <a:t>Nasik</a:t>
            </a:r>
            <a:r>
              <a:rPr lang="en-US" dirty="0" smtClean="0"/>
              <a:t>, Dhule, Sindhudurga, </a:t>
            </a:r>
            <a:r>
              <a:rPr lang="en-US" dirty="0"/>
              <a:t>Buldana, Nanded, Parbhani districts</a:t>
            </a:r>
            <a:r>
              <a:rPr lang="en-US" dirty="0" smtClean="0"/>
              <a:t> </a:t>
            </a:r>
            <a:r>
              <a:rPr lang="en-US" dirty="0"/>
              <a:t>in Maharashtra, part of Valsad in </a:t>
            </a:r>
            <a:r>
              <a:rPr lang="en-US" dirty="0" smtClean="0"/>
              <a:t>Gujarat, Ramanagara </a:t>
            </a:r>
            <a:r>
              <a:rPr lang="en-US" dirty="0"/>
              <a:t>in </a:t>
            </a:r>
            <a:r>
              <a:rPr lang="en-US" dirty="0" smtClean="0"/>
              <a:t>Karnataka </a:t>
            </a:r>
            <a:r>
              <a:rPr lang="en-US" dirty="0"/>
              <a:t>and Nizamabad, Adilabad, Nirmal, Mancherial, Kumuram Bheem, Asifabad and Kamareddy Districts in Telangana</a:t>
            </a:r>
            <a:r>
              <a:rPr lang="en-US" dirty="0" smtClean="0"/>
              <a:t>.</a:t>
            </a:r>
          </a:p>
          <a:p>
            <a:pPr algn="just"/>
            <a:r>
              <a:rPr lang="en-US" dirty="0" smtClean="0"/>
              <a:t>IGL has acquired 51% equity share capital </a:t>
            </a:r>
            <a:r>
              <a:rPr lang="en-US" dirty="0"/>
              <a:t>i.e. 3.446 crores shares of Rs. 10 each fully paid in IGL Genesis Technologies Limited (IGTL) incorporated on 15.06.2023</a:t>
            </a:r>
            <a:r>
              <a:rPr lang="en-US" dirty="0" smtClean="0"/>
              <a:t>. The </a:t>
            </a:r>
            <a:r>
              <a:rPr lang="en-US" dirty="0"/>
              <a:t>primary objective of subsidiary is manufacturing, supply, selling and distribution of gas &amp; other meters and other allied goods &amp; services</a:t>
            </a:r>
            <a:r>
              <a:rPr lang="en-US" dirty="0" smtClean="0"/>
              <a:t>.  </a:t>
            </a:r>
            <a:endParaRPr lang="en-US" dirty="0"/>
          </a:p>
        </p:txBody>
      </p:sp>
      <p:sp>
        <p:nvSpPr>
          <p:cNvPr id="3" name="Rectangle 2"/>
          <p:cNvSpPr/>
          <p:nvPr/>
        </p:nvSpPr>
        <p:spPr>
          <a:xfrm>
            <a:off x="6167120" y="1361105"/>
            <a:ext cx="5639117" cy="1200329"/>
          </a:xfrm>
          <a:prstGeom prst="rect">
            <a:avLst/>
          </a:prstGeom>
        </p:spPr>
        <p:txBody>
          <a:bodyPr wrap="square">
            <a:spAutoFit/>
          </a:bodyPr>
          <a:lstStyle/>
          <a:p>
            <a:pPr lvl="0" algn="just"/>
            <a:r>
              <a:rPr lang="en-US" dirty="0"/>
              <a:t>The standalone and consolidated financial results for the  year </a:t>
            </a:r>
            <a:r>
              <a:rPr lang="en-US" dirty="0" smtClean="0"/>
              <a:t>ending 31.03.2026 </a:t>
            </a:r>
            <a:r>
              <a:rPr lang="en-US" dirty="0"/>
              <a:t>with the </a:t>
            </a:r>
            <a:r>
              <a:rPr lang="en-US" dirty="0" smtClean="0"/>
              <a:t>subsidiary on line-by-line method and associates </a:t>
            </a:r>
            <a:r>
              <a:rPr lang="en-US" dirty="0"/>
              <a:t>i.e. CUGL &amp; MNGL on equity method considering 50% share in profit are as under:</a:t>
            </a:r>
          </a:p>
        </p:txBody>
      </p:sp>
      <p:graphicFrame>
        <p:nvGraphicFramePr>
          <p:cNvPr id="10" name="Table 9"/>
          <p:cNvGraphicFramePr>
            <a:graphicFrameLocks noGrp="1"/>
          </p:cNvGraphicFramePr>
          <p:nvPr>
            <p:extLst>
              <p:ext uri="{D42A27DB-BD31-4B8C-83A1-F6EECF244321}">
                <p14:modId xmlns:p14="http://schemas.microsoft.com/office/powerpoint/2010/main" val="3606997859"/>
              </p:ext>
            </p:extLst>
          </p:nvPr>
        </p:nvGraphicFramePr>
        <p:xfrm>
          <a:off x="6220460" y="3103807"/>
          <a:ext cx="5679440" cy="1987285"/>
        </p:xfrm>
        <a:graphic>
          <a:graphicData uri="http://schemas.openxmlformats.org/drawingml/2006/table">
            <a:tbl>
              <a:tblPr firstRow="1" bandRow="1">
                <a:tableStyleId>{5A111915-BE36-4E01-A7E5-04B1672EAD32}</a:tableStyleId>
              </a:tblPr>
              <a:tblGrid>
                <a:gridCol w="1674239">
                  <a:extLst>
                    <a:ext uri="{9D8B030D-6E8A-4147-A177-3AD203B41FA5}">
                      <a16:colId xmlns:a16="http://schemas.microsoft.com/office/drawing/2014/main" val="20000"/>
                    </a:ext>
                  </a:extLst>
                </a:gridCol>
                <a:gridCol w="1079490">
                  <a:extLst>
                    <a:ext uri="{9D8B030D-6E8A-4147-A177-3AD203B41FA5}">
                      <a16:colId xmlns:a16="http://schemas.microsoft.com/office/drawing/2014/main" val="20001"/>
                    </a:ext>
                  </a:extLst>
                </a:gridCol>
                <a:gridCol w="1314077">
                  <a:extLst>
                    <a:ext uri="{9D8B030D-6E8A-4147-A177-3AD203B41FA5}">
                      <a16:colId xmlns:a16="http://schemas.microsoft.com/office/drawing/2014/main" val="20002"/>
                    </a:ext>
                  </a:extLst>
                </a:gridCol>
                <a:gridCol w="1611634">
                  <a:extLst>
                    <a:ext uri="{9D8B030D-6E8A-4147-A177-3AD203B41FA5}">
                      <a16:colId xmlns:a16="http://schemas.microsoft.com/office/drawing/2014/main" val="20003"/>
                    </a:ext>
                  </a:extLst>
                </a:gridCol>
              </a:tblGrid>
              <a:tr h="3420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t>Parameter</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Unit</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Standalone</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Consolidated</a:t>
                      </a:r>
                      <a:endParaRPr lang="en-US" sz="16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94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a:t>Total</a:t>
                      </a:r>
                      <a:r>
                        <a:rPr lang="en-US" sz="1600" baseline="0" dirty="0"/>
                        <a:t> </a:t>
                      </a:r>
                      <a:endParaRPr lang="en-US" sz="1600" baseline="0" dirty="0" smtClean="0"/>
                    </a:p>
                    <a:p>
                      <a:pPr algn="l"/>
                      <a:r>
                        <a:rPr lang="en-US" sz="1600" baseline="0" dirty="0" smtClean="0"/>
                        <a:t>Comprehensive </a:t>
                      </a:r>
                    </a:p>
                    <a:p>
                      <a:pPr algn="l"/>
                      <a:r>
                        <a:rPr lang="en-US" sz="1600" baseline="0" dirty="0" smtClean="0"/>
                        <a:t>Income</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t>Rs. </a:t>
                      </a:r>
                      <a:endParaRPr lang="en-US" sz="1600" dirty="0" smtClean="0"/>
                    </a:p>
                    <a:p>
                      <a:pPr algn="ctr"/>
                      <a:r>
                        <a:rPr lang="en-US" sz="1600" dirty="0" smtClean="0"/>
                        <a:t>in </a:t>
                      </a:r>
                      <a:r>
                        <a:rPr lang="en-US" sz="1600" dirty="0"/>
                        <a:t>Crores</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solidFill>
                            <a:schemeClr val="tx1"/>
                          </a:solidFill>
                          <a:latin typeface="Calibri" panose="020F0502020204030204" pitchFamily="34" charset="0"/>
                          <a:cs typeface="Calibri" panose="020F0502020204030204" pitchFamily="34" charset="0"/>
                        </a:rPr>
                        <a:t>1,368</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solidFill>
                            <a:schemeClr val="tx1"/>
                          </a:solidFill>
                          <a:latin typeface="Calibri" panose="020F0502020204030204" pitchFamily="34" charset="0"/>
                          <a:cs typeface="Calibri" panose="020F0502020204030204" pitchFamily="34" charset="0"/>
                        </a:rPr>
                        <a:t>1,548</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5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dirty="0"/>
                        <a:t>EPS</a:t>
                      </a:r>
                      <a:r>
                        <a:rPr lang="en-US" sz="1600" baseline="0" dirty="0"/>
                        <a:t> </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err="1"/>
                        <a:t>Rs</a:t>
                      </a:r>
                      <a:r>
                        <a:rPr lang="en-US" sz="1600" dirty="0"/>
                        <a:t>./Share</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solidFill>
                            <a:schemeClr val="tx1"/>
                          </a:solidFill>
                          <a:latin typeface="Calibri" panose="020F0502020204030204" pitchFamily="34" charset="0"/>
                          <a:cs typeface="Calibri" panose="020F0502020204030204" pitchFamily="34" charset="0"/>
                        </a:rPr>
                        <a:t>9.74</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1600" dirty="0" smtClean="0">
                          <a:solidFill>
                            <a:schemeClr val="tx1"/>
                          </a:solidFill>
                          <a:latin typeface="Calibri" panose="020F0502020204030204" pitchFamily="34" charset="0"/>
                          <a:cs typeface="Calibri" panose="020F0502020204030204" pitchFamily="34" charset="0"/>
                        </a:rPr>
                        <a:t>11.07</a:t>
                      </a:r>
                      <a:endParaRPr 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13" name="Straight Connector 12"/>
          <p:cNvCxnSpPr>
            <a:cxnSpLocks noChangeAspect="1"/>
          </p:cNvCxnSpPr>
          <p:nvPr/>
        </p:nvCxnSpPr>
        <p:spPr>
          <a:xfrm>
            <a:off x="172720" y="2592115"/>
            <a:ext cx="576072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p:cNvCxnSpPr>
            <a:cxnSpLocks noChangeAspect="1"/>
          </p:cNvCxnSpPr>
          <p:nvPr/>
        </p:nvCxnSpPr>
        <p:spPr>
          <a:xfrm>
            <a:off x="5928360" y="847407"/>
            <a:ext cx="0" cy="6010593"/>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p:cNvCxnSpPr>
            <a:cxnSpLocks noChangeAspect="1"/>
          </p:cNvCxnSpPr>
          <p:nvPr/>
        </p:nvCxnSpPr>
        <p:spPr>
          <a:xfrm>
            <a:off x="167640" y="5083673"/>
            <a:ext cx="576072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43596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algn="ctr"/>
            <a:r>
              <a:rPr lang="en-US" sz="4800" dirty="0" smtClean="0">
                <a:solidFill>
                  <a:schemeClr val="tx1">
                    <a:lumMod val="75000"/>
                    <a:lumOff val="25000"/>
                  </a:schemeClr>
                </a:solidFill>
              </a:rPr>
              <a:t>Background</a:t>
            </a:r>
            <a:endParaRPr lang="en-US" sz="4800" dirty="0">
              <a:solidFill>
                <a:schemeClr val="tx1">
                  <a:lumMod val="75000"/>
                  <a:lumOff val="25000"/>
                </a:schemeClr>
              </a:solidFill>
            </a:endParaRP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4013200" cy="5202912"/>
          </a:xfrm>
        </p:spPr>
        <p:txBody>
          <a:bodyPr vert="horz" lIns="0" tIns="45720" rIns="0" bIns="45720" rtlCol="0">
            <a:noAutofit/>
          </a:bodyPr>
          <a:lstStyle/>
          <a:p>
            <a:pPr lvl="0" algn="just"/>
            <a:endParaRPr lang="en-US" sz="1800" dirty="0" smtClean="0"/>
          </a:p>
          <a:p>
            <a:pPr lvl="0" algn="just"/>
            <a:r>
              <a:rPr lang="en-US" sz="1800" dirty="0" smtClean="0"/>
              <a:t>Incorporated </a:t>
            </a:r>
            <a:r>
              <a:rPr lang="en-US" sz="1800" dirty="0"/>
              <a:t>in 1998, IGL is a Joint Venture of GAIL and BPCL.  Govt. of NCT of Delhi is also holding 5% </a:t>
            </a:r>
            <a:r>
              <a:rPr lang="en-US" sz="1800" dirty="0" smtClean="0"/>
              <a:t>equity</a:t>
            </a:r>
          </a:p>
          <a:p>
            <a:pPr lvl="0" algn="just"/>
            <a:endParaRPr lang="en-US" sz="1800" dirty="0"/>
          </a:p>
          <a:p>
            <a:pPr algn="just"/>
            <a:r>
              <a:rPr lang="en-US" sz="1800" dirty="0"/>
              <a:t>The company was listed in stock exchange in December 2003.</a:t>
            </a:r>
          </a:p>
          <a:p>
            <a:pPr lvl="0" algn="just"/>
            <a:endParaRPr lang="en-US" sz="1800" dirty="0" smtClean="0"/>
          </a:p>
          <a:p>
            <a:pPr algn="just"/>
            <a:r>
              <a:rPr lang="en-US" sz="1800" dirty="0"/>
              <a:t>IGL started its operations in NCT of Delhi in 1999 with only 9 CNG stations and 1000 PNG consumers.</a:t>
            </a:r>
          </a:p>
          <a:p>
            <a:pPr lvl="0" algn="just"/>
            <a:endParaRPr lang="en-US" sz="1800" dirty="0" smtClean="0"/>
          </a:p>
          <a:p>
            <a:pPr lvl="0" algn="just"/>
            <a:endParaRPr lang="en-US" sz="1800" dirty="0" smtClean="0"/>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16" name="TextBox 15"/>
          <p:cNvSpPr txBox="1"/>
          <p:nvPr/>
        </p:nvSpPr>
        <p:spPr>
          <a:xfrm>
            <a:off x="4653281" y="1092180"/>
            <a:ext cx="3535679" cy="4247317"/>
          </a:xfrm>
          <a:prstGeom prst="rect">
            <a:avLst/>
          </a:prstGeom>
          <a:noFill/>
        </p:spPr>
        <p:txBody>
          <a:bodyPr wrap="square" rtlCol="0">
            <a:spAutoFit/>
          </a:bodyPr>
          <a:lstStyle/>
          <a:p>
            <a:r>
              <a:rPr lang="en-US" dirty="0" smtClean="0"/>
              <a:t>Where we operate</a:t>
            </a:r>
          </a:p>
          <a:p>
            <a:endParaRPr lang="en-US" dirty="0" smtClean="0"/>
          </a:p>
          <a:p>
            <a:pPr marL="342900" indent="-342900">
              <a:buAutoNum type="arabicPeriod"/>
            </a:pPr>
            <a:r>
              <a:rPr lang="en-US" dirty="0" smtClean="0"/>
              <a:t>NCT of Delhi</a:t>
            </a:r>
          </a:p>
          <a:p>
            <a:pPr marL="342900" indent="-342900">
              <a:buAutoNum type="arabicPeriod"/>
            </a:pPr>
            <a:r>
              <a:rPr lang="en-US" dirty="0" smtClean="0"/>
              <a:t>Noida</a:t>
            </a:r>
          </a:p>
          <a:p>
            <a:pPr marL="342900" indent="-342900">
              <a:buAutoNum type="arabicPeriod"/>
            </a:pPr>
            <a:r>
              <a:rPr lang="en-US" dirty="0" smtClean="0"/>
              <a:t>Greater Noida</a:t>
            </a:r>
          </a:p>
          <a:p>
            <a:pPr marL="342900" indent="-342900">
              <a:buAutoNum type="arabicPeriod"/>
            </a:pPr>
            <a:r>
              <a:rPr lang="en-US" dirty="0" smtClean="0"/>
              <a:t>Ghaziabad &amp; Hapur</a:t>
            </a:r>
          </a:p>
          <a:p>
            <a:pPr marL="342900" indent="-342900">
              <a:buAutoNum type="arabicPeriod"/>
            </a:pPr>
            <a:r>
              <a:rPr lang="en-US" dirty="0" smtClean="0"/>
              <a:t>Gurugram</a:t>
            </a:r>
          </a:p>
          <a:p>
            <a:pPr marL="342900" indent="-342900">
              <a:buAutoNum type="arabicPeriod"/>
            </a:pPr>
            <a:r>
              <a:rPr lang="en-US" dirty="0" smtClean="0"/>
              <a:t>Faridabad</a:t>
            </a:r>
          </a:p>
          <a:p>
            <a:pPr marL="342900" indent="-342900">
              <a:buAutoNum type="arabicPeriod"/>
            </a:pPr>
            <a:r>
              <a:rPr lang="en-US" dirty="0" err="1" smtClean="0"/>
              <a:t>Rewari</a:t>
            </a:r>
            <a:endParaRPr lang="en-US" dirty="0" smtClean="0"/>
          </a:p>
          <a:p>
            <a:pPr marL="342900" indent="-342900">
              <a:buAutoNum type="arabicPeriod"/>
            </a:pPr>
            <a:r>
              <a:rPr lang="en-US" dirty="0" smtClean="0"/>
              <a:t>Karnal</a:t>
            </a:r>
          </a:p>
          <a:p>
            <a:pPr marL="342900" indent="-342900">
              <a:buAutoNum type="arabicPeriod"/>
            </a:pPr>
            <a:r>
              <a:rPr lang="en-US" dirty="0" smtClean="0"/>
              <a:t>Kaithal</a:t>
            </a:r>
          </a:p>
          <a:p>
            <a:pPr marL="342900" indent="-342900">
              <a:buAutoNum type="arabicPeriod"/>
            </a:pPr>
            <a:r>
              <a:rPr lang="en-US" dirty="0" smtClean="0"/>
              <a:t>Kanpur, Hamirpur, Fatehpur</a:t>
            </a:r>
          </a:p>
          <a:p>
            <a:pPr marL="342900" indent="-342900">
              <a:buAutoNum type="arabicPeriod"/>
            </a:pPr>
            <a:r>
              <a:rPr lang="en-US" dirty="0" smtClean="0"/>
              <a:t>Muzaffarnagar, Meerut, Shamli</a:t>
            </a:r>
          </a:p>
          <a:p>
            <a:pPr marL="342900" indent="-342900">
              <a:buAutoNum type="arabicPeriod"/>
            </a:pPr>
            <a:r>
              <a:rPr lang="en-US" dirty="0" smtClean="0"/>
              <a:t>Ajmer Pali Rajsamand</a:t>
            </a:r>
          </a:p>
          <a:p>
            <a:pPr marL="342900" indent="-342900">
              <a:buAutoNum type="arabicPeriod"/>
            </a:pPr>
            <a:r>
              <a:rPr lang="en-US" dirty="0" smtClean="0"/>
              <a:t>Banda, Chitrakoot Mahoba</a:t>
            </a:r>
          </a:p>
        </p:txBody>
      </p:sp>
      <p:pic>
        <p:nvPicPr>
          <p:cNvPr id="2050" name="Picture 2" descr="Cng icon icon | Premium AI-generate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2124" y="916382"/>
            <a:ext cx="850901" cy="850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ntre takes key steps to ensure affordable CNG, PNG gas supp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6210" y="2350665"/>
            <a:ext cx="1075055" cy="777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dustrial Building Icon | Free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3680" y="3854333"/>
            <a:ext cx="1109345" cy="10083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553024" y="1116608"/>
            <a:ext cx="2032171" cy="369332"/>
          </a:xfrm>
          <a:prstGeom prst="rect">
            <a:avLst/>
          </a:prstGeom>
          <a:noFill/>
        </p:spPr>
        <p:txBody>
          <a:bodyPr wrap="square" rtlCol="0">
            <a:spAutoFit/>
          </a:bodyPr>
          <a:lstStyle/>
          <a:p>
            <a:r>
              <a:rPr lang="en-US" dirty="0" smtClean="0"/>
              <a:t>1,024 CNG Stations</a:t>
            </a:r>
            <a:endParaRPr lang="en-US" dirty="0"/>
          </a:p>
        </p:txBody>
      </p:sp>
      <p:sp>
        <p:nvSpPr>
          <p:cNvPr id="24" name="TextBox 23"/>
          <p:cNvSpPr txBox="1"/>
          <p:nvPr/>
        </p:nvSpPr>
        <p:spPr>
          <a:xfrm>
            <a:off x="9493017" y="2434508"/>
            <a:ext cx="2424661" cy="646331"/>
          </a:xfrm>
          <a:prstGeom prst="rect">
            <a:avLst/>
          </a:prstGeom>
          <a:noFill/>
        </p:spPr>
        <p:txBody>
          <a:bodyPr wrap="square" rtlCol="0">
            <a:spAutoFit/>
          </a:bodyPr>
          <a:lstStyle/>
          <a:p>
            <a:r>
              <a:rPr lang="en-US" dirty="0" smtClean="0"/>
              <a:t>34.40 Lakh Domestic Connections</a:t>
            </a:r>
            <a:endParaRPr lang="en-US" dirty="0"/>
          </a:p>
        </p:txBody>
      </p:sp>
      <p:sp>
        <p:nvSpPr>
          <p:cNvPr id="25" name="TextBox 24"/>
          <p:cNvSpPr txBox="1"/>
          <p:nvPr/>
        </p:nvSpPr>
        <p:spPr>
          <a:xfrm>
            <a:off x="9488889" y="4035334"/>
            <a:ext cx="2624813" cy="646331"/>
          </a:xfrm>
          <a:prstGeom prst="rect">
            <a:avLst/>
          </a:prstGeom>
          <a:noFill/>
        </p:spPr>
        <p:txBody>
          <a:bodyPr wrap="square" rtlCol="0">
            <a:spAutoFit/>
          </a:bodyPr>
          <a:lstStyle/>
          <a:p>
            <a:r>
              <a:rPr lang="en-US" dirty="0" smtClean="0"/>
              <a:t>~13,078 Industrial &amp; Commercial Connections</a:t>
            </a:r>
            <a:endParaRPr lang="en-US" dirty="0"/>
          </a:p>
        </p:txBody>
      </p:sp>
      <p:pic>
        <p:nvPicPr>
          <p:cNvPr id="2056" name="Picture 8" descr="Bus Fleet Icons - Free SVG &amp; PNG Bus Fleet Images - Noun Proj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8290" y="5062050"/>
            <a:ext cx="942975" cy="9429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553025" y="5277640"/>
            <a:ext cx="2440305" cy="646331"/>
          </a:xfrm>
          <a:prstGeom prst="rect">
            <a:avLst/>
          </a:prstGeom>
        </p:spPr>
        <p:txBody>
          <a:bodyPr wrap="square">
            <a:spAutoFit/>
          </a:bodyPr>
          <a:lstStyle/>
          <a:p>
            <a:r>
              <a:rPr lang="en-US" dirty="0"/>
              <a:t>Fueling the largest CNG Bus fleet in the World</a:t>
            </a:r>
          </a:p>
        </p:txBody>
      </p:sp>
      <p:pic>
        <p:nvPicPr>
          <p:cNvPr id="29" name="Picture 28"/>
          <p:cNvPicPr>
            <a:picLocks noChangeAspect="1"/>
          </p:cNvPicPr>
          <p:nvPr/>
        </p:nvPicPr>
        <p:blipFill>
          <a:blip r:embed="rId7"/>
          <a:stretch>
            <a:fillRect/>
          </a:stretch>
        </p:blipFill>
        <p:spPr>
          <a:xfrm>
            <a:off x="10160" y="6288064"/>
            <a:ext cx="12192000" cy="587857"/>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26" name="Straight Connector 25"/>
          <p:cNvCxnSpPr>
            <a:cxnSpLocks noChangeAspect="1"/>
          </p:cNvCxnSpPr>
          <p:nvPr/>
        </p:nvCxnSpPr>
        <p:spPr>
          <a:xfrm>
            <a:off x="4438819" y="875741"/>
            <a:ext cx="0" cy="5214346"/>
          </a:xfrm>
          <a:prstGeom prst="line">
            <a:avLst/>
          </a:prstGeom>
        </p:spPr>
        <p:style>
          <a:lnRef idx="1">
            <a:schemeClr val="accent5"/>
          </a:lnRef>
          <a:fillRef idx="0">
            <a:schemeClr val="accent5"/>
          </a:fillRef>
          <a:effectRef idx="0">
            <a:schemeClr val="accent5"/>
          </a:effectRef>
          <a:fontRef idx="minor">
            <a:schemeClr val="tx1"/>
          </a:fontRef>
        </p:style>
      </p:cxnSp>
      <p:cxnSp>
        <p:nvCxnSpPr>
          <p:cNvPr id="35" name="Straight Connector 34"/>
          <p:cNvCxnSpPr>
            <a:cxnSpLocks noChangeAspect="1"/>
          </p:cNvCxnSpPr>
          <p:nvPr/>
        </p:nvCxnSpPr>
        <p:spPr>
          <a:xfrm>
            <a:off x="8167539" y="875741"/>
            <a:ext cx="0" cy="5214346"/>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07676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Future Outlook</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4" name="Rectangle 3"/>
          <p:cNvSpPr/>
          <p:nvPr/>
        </p:nvSpPr>
        <p:spPr>
          <a:xfrm>
            <a:off x="495301" y="1024293"/>
            <a:ext cx="11357574" cy="5701561"/>
          </a:xfrm>
          <a:prstGeom prst="rect">
            <a:avLst/>
          </a:prstGeom>
        </p:spPr>
        <p:txBody>
          <a:bodyPr wrap="square">
            <a:spAutoFit/>
          </a:bodyPr>
          <a:lstStyle/>
          <a:p>
            <a:pPr marL="285750" lvl="0" indent="-285750" algn="just" defTabSz="933450">
              <a:lnSpc>
                <a:spcPct val="90000"/>
              </a:lnSpc>
              <a:spcBef>
                <a:spcPct val="0"/>
              </a:spcBef>
              <a:spcAft>
                <a:spcPct val="35000"/>
              </a:spcAft>
              <a:buFont typeface="Arial" panose="020B0604020202020204" pitchFamily="34" charset="0"/>
              <a:buChar char="•"/>
            </a:pPr>
            <a:r>
              <a:rPr lang="en-IN" dirty="0"/>
              <a:t>Approximately </a:t>
            </a:r>
            <a:r>
              <a:rPr lang="en-IN" dirty="0" smtClean="0"/>
              <a:t>Rs. 1,980 </a:t>
            </a:r>
            <a:r>
              <a:rPr lang="en-IN" dirty="0"/>
              <a:t>c</a:t>
            </a:r>
            <a:r>
              <a:rPr lang="en-IN" dirty="0" smtClean="0"/>
              <a:t>rores </a:t>
            </a:r>
            <a:r>
              <a:rPr lang="en-IN" dirty="0"/>
              <a:t>of capex is planned for the </a:t>
            </a:r>
            <a:r>
              <a:rPr lang="en-IN" dirty="0" smtClean="0"/>
              <a:t>FY 2026-27.  </a:t>
            </a:r>
            <a:r>
              <a:rPr lang="en-IN" dirty="0"/>
              <a:t>The c</a:t>
            </a:r>
            <a:r>
              <a:rPr lang="en-IN" dirty="0" smtClean="0"/>
              <a:t>apex </a:t>
            </a:r>
            <a:r>
              <a:rPr lang="en-IN" dirty="0"/>
              <a:t>covers existing GA of Delhi </a:t>
            </a:r>
            <a:r>
              <a:rPr lang="en-IN" dirty="0" smtClean="0"/>
              <a:t>NCR </a:t>
            </a:r>
            <a:r>
              <a:rPr lang="en-IN" dirty="0"/>
              <a:t>other GAs allotted to the </a:t>
            </a:r>
            <a:r>
              <a:rPr lang="en-IN" dirty="0" smtClean="0"/>
              <a:t>company and other business opportunities.  </a:t>
            </a:r>
            <a:r>
              <a:rPr lang="en-IN" dirty="0"/>
              <a:t>Approx. </a:t>
            </a:r>
            <a:r>
              <a:rPr lang="en-IN" dirty="0" smtClean="0"/>
              <a:t>78 new CNG stations and </a:t>
            </a:r>
            <a:r>
              <a:rPr lang="en-IN" dirty="0"/>
              <a:t>3 LNG stations are planned to be commissioned during the FY </a:t>
            </a:r>
            <a:r>
              <a:rPr lang="en-IN" dirty="0" smtClean="0"/>
              <a:t>2026-27.</a:t>
            </a:r>
            <a:endParaRPr lang="en-IN" dirty="0"/>
          </a:p>
          <a:p>
            <a:pPr marL="285750" indent="-285750" algn="just" defTabSz="933450">
              <a:lnSpc>
                <a:spcPct val="90000"/>
              </a:lnSpc>
              <a:spcBef>
                <a:spcPct val="0"/>
              </a:spcBef>
              <a:spcAft>
                <a:spcPct val="35000"/>
              </a:spcAft>
              <a:buFont typeface="Arial" panose="020B0604020202020204" pitchFamily="34" charset="0"/>
              <a:buChar char="•"/>
            </a:pPr>
            <a:r>
              <a:rPr lang="en-IN" dirty="0"/>
              <a:t>The </a:t>
            </a:r>
            <a:r>
              <a:rPr lang="en-IN" dirty="0" smtClean="0"/>
              <a:t>Company </a:t>
            </a:r>
            <a:r>
              <a:rPr lang="en-IN" dirty="0"/>
              <a:t>is making efforts to reach the gas sales volume up to approx. </a:t>
            </a:r>
            <a:r>
              <a:rPr lang="en-IN" dirty="0" smtClean="0"/>
              <a:t>10.60 million SCMD </a:t>
            </a:r>
            <a:r>
              <a:rPr lang="en-IN" dirty="0"/>
              <a:t>in  FY </a:t>
            </a:r>
            <a:r>
              <a:rPr lang="en-IN" dirty="0" smtClean="0"/>
              <a:t>2026-27.</a:t>
            </a:r>
            <a:endParaRPr lang="en-US" dirty="0" smtClean="0"/>
          </a:p>
          <a:p>
            <a:pPr marL="285750" indent="-285750" algn="just" defTabSz="933450">
              <a:lnSpc>
                <a:spcPct val="90000"/>
              </a:lnSpc>
              <a:spcBef>
                <a:spcPct val="0"/>
              </a:spcBef>
              <a:spcAft>
                <a:spcPct val="35000"/>
              </a:spcAft>
              <a:buFont typeface="Arial" panose="020B0604020202020204" pitchFamily="34" charset="0"/>
              <a:buChar char="•"/>
            </a:pPr>
            <a:r>
              <a:rPr lang="en-IN" dirty="0" smtClean="0"/>
              <a:t>The Company </a:t>
            </a:r>
            <a:r>
              <a:rPr lang="en-IN" dirty="0"/>
              <a:t>is also venturing into electric vehicle charging segment, already having </a:t>
            </a:r>
            <a:r>
              <a:rPr lang="en-IN" dirty="0" smtClean="0"/>
              <a:t>30 </a:t>
            </a:r>
            <a:r>
              <a:rPr lang="en-IN" dirty="0"/>
              <a:t>EV </a:t>
            </a:r>
            <a:r>
              <a:rPr lang="en-IN" dirty="0" smtClean="0"/>
              <a:t>charging </a:t>
            </a:r>
            <a:r>
              <a:rPr lang="en-IN" dirty="0"/>
              <a:t>stations in Delhi and is planning to commission more stations during FY </a:t>
            </a:r>
            <a:r>
              <a:rPr lang="en-IN" dirty="0" smtClean="0"/>
              <a:t>2026-27.</a:t>
            </a:r>
            <a:endParaRPr lang="en-US" dirty="0" smtClean="0"/>
          </a:p>
          <a:p>
            <a:pPr marL="285750" indent="-285750" algn="just" defTabSz="933450">
              <a:lnSpc>
                <a:spcPct val="90000"/>
              </a:lnSpc>
              <a:spcBef>
                <a:spcPct val="0"/>
              </a:spcBef>
              <a:spcAft>
                <a:spcPct val="35000"/>
              </a:spcAft>
              <a:buFont typeface="Arial" panose="020B0604020202020204" pitchFamily="34" charset="0"/>
              <a:buChar char="•"/>
            </a:pPr>
            <a:r>
              <a:rPr lang="en-US" dirty="0">
                <a:latin typeface="Calibri" panose="020F0502020204030204" pitchFamily="34" charset="0"/>
                <a:cs typeface="Calibri" panose="020F0502020204030204" pitchFamily="34" charset="0"/>
              </a:rPr>
              <a:t>The </a:t>
            </a:r>
            <a:r>
              <a:rPr lang="en-US" dirty="0" smtClean="0">
                <a:latin typeface="Calibri" panose="020F0502020204030204" pitchFamily="34" charset="0"/>
                <a:cs typeface="Calibri" panose="020F0502020204030204" pitchFamily="34" charset="0"/>
              </a:rPr>
              <a:t>Company </a:t>
            </a:r>
            <a:r>
              <a:rPr lang="en-US" dirty="0">
                <a:latin typeface="Calibri" panose="020F0502020204030204" pitchFamily="34" charset="0"/>
                <a:cs typeface="Calibri" panose="020F0502020204030204" pitchFamily="34" charset="0"/>
              </a:rPr>
              <a:t>has commissioned </a:t>
            </a:r>
            <a:r>
              <a:rPr lang="en-US" dirty="0" smtClean="0">
                <a:latin typeface="Calibri" panose="020F0502020204030204" pitchFamily="34" charset="0"/>
                <a:cs typeface="Calibri" panose="020F0502020204030204" pitchFamily="34" charset="0"/>
              </a:rPr>
              <a:t>four </a:t>
            </a:r>
            <a:r>
              <a:rPr lang="en-US" dirty="0">
                <a:latin typeface="Calibri" panose="020F0502020204030204" pitchFamily="34" charset="0"/>
                <a:cs typeface="Calibri" panose="020F0502020204030204" pitchFamily="34" charset="0"/>
              </a:rPr>
              <a:t>LNG </a:t>
            </a:r>
            <a:r>
              <a:rPr lang="en-US" dirty="0" smtClean="0">
                <a:latin typeface="Calibri" panose="020F0502020204030204" pitchFamily="34" charset="0"/>
                <a:cs typeface="Calibri" panose="020F0502020204030204" pitchFamily="34" charset="0"/>
              </a:rPr>
              <a:t>station, one in Ajmer GA, 2 in Gautam Budh Nagar and 1 in Rewari GA  </a:t>
            </a:r>
            <a:r>
              <a:rPr lang="en-US" dirty="0">
                <a:latin typeface="Calibri" panose="020F0502020204030204" pitchFamily="34" charset="0"/>
                <a:cs typeface="Calibri" panose="020F0502020204030204" pitchFamily="34" charset="0"/>
              </a:rPr>
              <a:t>and is planning to commission 3 more LNG stations in FY </a:t>
            </a:r>
            <a:r>
              <a:rPr lang="en-US" dirty="0" smtClean="0">
                <a:latin typeface="Calibri" panose="020F0502020204030204" pitchFamily="34" charset="0"/>
                <a:cs typeface="Calibri" panose="020F0502020204030204" pitchFamily="34" charset="0"/>
              </a:rPr>
              <a:t>2026-27. </a:t>
            </a:r>
          </a:p>
          <a:p>
            <a:pPr marL="285750" indent="-285750" algn="just" defTabSz="933450">
              <a:lnSpc>
                <a:spcPct val="90000"/>
              </a:lnSpc>
              <a:spcBef>
                <a:spcPct val="0"/>
              </a:spcBef>
              <a:spcAft>
                <a:spcPct val="35000"/>
              </a:spcAft>
              <a:buFont typeface="Arial" panose="020B0604020202020204" pitchFamily="34" charset="0"/>
              <a:buChar char="•"/>
            </a:pPr>
            <a:r>
              <a:rPr lang="en-US" dirty="0">
                <a:latin typeface="Calibri" panose="020F0502020204030204" pitchFamily="34" charset="0"/>
                <a:cs typeface="Calibri" panose="020F0502020204030204" pitchFamily="34" charset="0"/>
              </a:rPr>
              <a:t>The Company has successfully commissioned and started production </a:t>
            </a:r>
            <a:r>
              <a:rPr lang="en-US" dirty="0" smtClean="0">
                <a:latin typeface="Calibri" panose="020F0502020204030204" pitchFamily="34" charset="0"/>
                <a:cs typeface="Calibri" panose="020F0502020204030204" pitchFamily="34" charset="0"/>
              </a:rPr>
              <a:t>during the current year at </a:t>
            </a:r>
            <a:r>
              <a:rPr lang="en-US" dirty="0">
                <a:latin typeface="Calibri" panose="020F0502020204030204" pitchFamily="34" charset="0"/>
                <a:cs typeface="Calibri" panose="020F0502020204030204" pitchFamily="34" charset="0"/>
              </a:rPr>
              <a:t>meter manufacturing plant through its subsidiary, IGL Genesis Technologies Ltd. </a:t>
            </a:r>
            <a:endParaRPr lang="en-US" dirty="0" smtClean="0">
              <a:latin typeface="Calibri" panose="020F0502020204030204" pitchFamily="34" charset="0"/>
              <a:cs typeface="Calibri" panose="020F0502020204030204" pitchFamily="34" charset="0"/>
            </a:endParaRPr>
          </a:p>
          <a:p>
            <a:pPr marL="285750" indent="-285750" algn="just" defTabSz="933450">
              <a:lnSpc>
                <a:spcPct val="90000"/>
              </a:lnSpc>
              <a:spcBef>
                <a:spcPct val="0"/>
              </a:spcBef>
              <a:spcAft>
                <a:spcPct val="35000"/>
              </a:spcAft>
              <a:buFont typeface="Arial" panose="020B0604020202020204" pitchFamily="34" charset="0"/>
              <a:buChar char="•"/>
            </a:pPr>
            <a:r>
              <a:rPr lang="en-IN" dirty="0" smtClean="0">
                <a:latin typeface="Calibri" panose="020F0502020204030204" pitchFamily="34" charset="0"/>
                <a:cs typeface="Calibri" panose="020F0502020204030204" pitchFamily="34" charset="0"/>
              </a:rPr>
              <a:t>The Company </a:t>
            </a:r>
            <a:r>
              <a:rPr lang="en-IN" dirty="0">
                <a:latin typeface="Calibri" panose="020F0502020204030204" pitchFamily="34" charset="0"/>
                <a:cs typeface="Calibri" panose="020F0502020204030204" pitchFamily="34" charset="0"/>
              </a:rPr>
              <a:t>has approached state transport undertakings for running inter state passenger buses on CNG. The state transport undertaking of 2 states has deployed approx. </a:t>
            </a:r>
            <a:r>
              <a:rPr lang="en-IN" dirty="0" smtClean="0">
                <a:latin typeface="Calibri" panose="020F0502020204030204" pitchFamily="34" charset="0"/>
                <a:cs typeface="Calibri" panose="020F0502020204030204" pitchFamily="34" charset="0"/>
              </a:rPr>
              <a:t>305 </a:t>
            </a:r>
            <a:r>
              <a:rPr lang="en-IN" dirty="0">
                <a:latin typeface="Calibri" panose="020F0502020204030204" pitchFamily="34" charset="0"/>
                <a:cs typeface="Calibri" panose="020F0502020204030204" pitchFamily="34" charset="0"/>
              </a:rPr>
              <a:t>and </a:t>
            </a:r>
            <a:r>
              <a:rPr lang="en-IN" dirty="0" smtClean="0">
                <a:latin typeface="Calibri" panose="020F0502020204030204" pitchFamily="34" charset="0"/>
                <a:cs typeface="Calibri" panose="020F0502020204030204" pitchFamily="34" charset="0"/>
              </a:rPr>
              <a:t>200  </a:t>
            </a:r>
            <a:r>
              <a:rPr lang="en-IN" dirty="0">
                <a:latin typeface="Calibri" panose="020F0502020204030204" pitchFamily="34" charset="0"/>
                <a:cs typeface="Calibri" panose="020F0502020204030204" pitchFamily="34" charset="0"/>
              </a:rPr>
              <a:t>CNG buses respectively on inter state route and </a:t>
            </a:r>
            <a:r>
              <a:rPr lang="en-IN" dirty="0" smtClean="0">
                <a:latin typeface="Calibri" panose="020F0502020204030204" pitchFamily="34" charset="0"/>
                <a:cs typeface="Calibri" panose="020F0502020204030204" pitchFamily="34" charset="0"/>
              </a:rPr>
              <a:t>approx. 100 </a:t>
            </a:r>
            <a:r>
              <a:rPr lang="en-IN" dirty="0">
                <a:latin typeface="Calibri" panose="020F0502020204030204" pitchFamily="34" charset="0"/>
                <a:cs typeface="Calibri" panose="020F0502020204030204" pitchFamily="34" charset="0"/>
              </a:rPr>
              <a:t>new buses are planned to be started in FY </a:t>
            </a:r>
            <a:r>
              <a:rPr lang="en-IN" dirty="0" smtClean="0">
                <a:latin typeface="Calibri" panose="020F0502020204030204" pitchFamily="34" charset="0"/>
                <a:cs typeface="Calibri" panose="020F0502020204030204" pitchFamily="34" charset="0"/>
              </a:rPr>
              <a:t>2026-27. </a:t>
            </a:r>
            <a:r>
              <a:rPr lang="en-IN" dirty="0">
                <a:latin typeface="Calibri" panose="020F0502020204030204" pitchFamily="34" charset="0"/>
                <a:cs typeface="Calibri" panose="020F0502020204030204" pitchFamily="34" charset="0"/>
              </a:rPr>
              <a:t>Also discussion with other State </a:t>
            </a:r>
            <a:r>
              <a:rPr lang="en-IN" dirty="0" smtClean="0">
                <a:latin typeface="Calibri" panose="020F0502020204030204" pitchFamily="34" charset="0"/>
                <a:cs typeface="Calibri" panose="020F0502020204030204" pitchFamily="34" charset="0"/>
              </a:rPr>
              <a:t>Governments </a:t>
            </a:r>
            <a:r>
              <a:rPr lang="en-IN" dirty="0">
                <a:latin typeface="Calibri" panose="020F0502020204030204" pitchFamily="34" charset="0"/>
                <a:cs typeface="Calibri" panose="020F0502020204030204" pitchFamily="34" charset="0"/>
              </a:rPr>
              <a:t>is under process and their response is awaited in the matter</a:t>
            </a:r>
            <a:r>
              <a:rPr lang="en-IN" dirty="0" smtClean="0">
                <a:latin typeface="Calibri" panose="020F0502020204030204" pitchFamily="34" charset="0"/>
                <a:cs typeface="Calibri" panose="020F0502020204030204" pitchFamily="34" charset="0"/>
              </a:rPr>
              <a:t>.</a:t>
            </a:r>
          </a:p>
          <a:p>
            <a:pPr marL="285750" indent="-285750" algn="just" defTabSz="933450">
              <a:lnSpc>
                <a:spcPct val="90000"/>
              </a:lnSpc>
              <a:spcBef>
                <a:spcPct val="0"/>
              </a:spcBef>
              <a:spcAft>
                <a:spcPct val="35000"/>
              </a:spcAft>
              <a:buFont typeface="Arial" panose="020B0604020202020204" pitchFamily="34" charset="0"/>
              <a:buChar char="•"/>
            </a:pPr>
            <a:r>
              <a:rPr lang="en-IN" dirty="0" smtClean="0">
                <a:latin typeface="Calibri" panose="020F0502020204030204" pitchFamily="34" charset="0"/>
                <a:cs typeface="Calibri" panose="020F0502020204030204" pitchFamily="34" charset="0"/>
              </a:rPr>
              <a:t>The Company </a:t>
            </a:r>
            <a:r>
              <a:rPr lang="en-IN" dirty="0">
                <a:latin typeface="Calibri" panose="020F0502020204030204" pitchFamily="34" charset="0"/>
                <a:cs typeface="Calibri" panose="020F0502020204030204" pitchFamily="34" charset="0"/>
              </a:rPr>
              <a:t>is actively looking for growth avenues and is open for organic/inorganic growth opportunities.  The Company is also looking for opportunities to diversify in other areas. </a:t>
            </a:r>
          </a:p>
          <a:p>
            <a:pPr marL="285750" indent="-285750" algn="just" defTabSz="933450">
              <a:lnSpc>
                <a:spcPct val="90000"/>
              </a:lnSpc>
              <a:spcBef>
                <a:spcPct val="0"/>
              </a:spcBef>
              <a:spcAft>
                <a:spcPct val="35000"/>
              </a:spcAft>
              <a:buFont typeface="Arial" panose="020B0604020202020204" pitchFamily="34" charset="0"/>
              <a:buChar char="•"/>
            </a:pPr>
            <a:endParaRPr lang="en-IN" dirty="0">
              <a:latin typeface="Calibri" panose="020F0502020204030204" pitchFamily="34" charset="0"/>
              <a:cs typeface="Calibri" panose="020F0502020204030204" pitchFamily="34" charset="0"/>
            </a:endParaRPr>
          </a:p>
          <a:p>
            <a:pPr marL="285750" indent="-285750" algn="just" defTabSz="933450">
              <a:lnSpc>
                <a:spcPct val="90000"/>
              </a:lnSpc>
              <a:spcBef>
                <a:spcPct val="0"/>
              </a:spcBef>
              <a:spcAft>
                <a:spcPct val="35000"/>
              </a:spcAft>
              <a:buFont typeface="Arial" panose="020B0604020202020204" pitchFamily="34" charset="0"/>
              <a:buChar char="•"/>
            </a:pPr>
            <a:endParaRPr lang="en-IN" dirty="0">
              <a:latin typeface="Calibri" panose="020F0502020204030204" pitchFamily="34" charset="0"/>
              <a:cs typeface="Calibri" panose="020F0502020204030204" pitchFamily="34" charset="0"/>
            </a:endParaRPr>
          </a:p>
          <a:p>
            <a:pPr marL="285750" lvl="0" indent="-285750" algn="just" defTabSz="933450">
              <a:lnSpc>
                <a:spcPct val="90000"/>
              </a:lnSpc>
              <a:spcBef>
                <a:spcPct val="0"/>
              </a:spcBef>
              <a:spcAft>
                <a:spcPct val="35000"/>
              </a:spcAft>
              <a:buFont typeface="Arial" panose="020B0604020202020204" pitchFamily="34" charset="0"/>
              <a:buChar char="•"/>
            </a:pPr>
            <a:endParaRPr lang="en-US" dirty="0"/>
          </a:p>
        </p:txBody>
      </p:sp>
    </p:spTree>
    <p:extLst>
      <p:ext uri="{BB962C8B-B14F-4D97-AF65-F5344CB8AC3E}">
        <p14:creationId xmlns:p14="http://schemas.microsoft.com/office/powerpoint/2010/main" val="1383671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1106134" y="679511"/>
            <a:ext cx="3811306" cy="92143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Credit Strength</a:t>
            </a:r>
            <a:endParaRPr lang="en-US" dirty="0"/>
          </a:p>
        </p:txBody>
      </p:sp>
      <p:sp>
        <p:nvSpPr>
          <p:cNvPr id="4" name="Rectangle 3"/>
          <p:cNvSpPr/>
          <p:nvPr/>
        </p:nvSpPr>
        <p:spPr>
          <a:xfrm>
            <a:off x="522587" y="1870946"/>
            <a:ext cx="5288933" cy="2862322"/>
          </a:xfrm>
          <a:prstGeom prst="rect">
            <a:avLst/>
          </a:prstGeom>
        </p:spPr>
        <p:txBody>
          <a:bodyPr wrap="square">
            <a:spAutoFit/>
          </a:bodyPr>
          <a:lstStyle/>
          <a:p>
            <a:pPr marL="285750" lvl="0" indent="-285750">
              <a:buFont typeface="Arial" panose="020B0604020202020204" pitchFamily="34" charset="0"/>
              <a:buChar char="•"/>
            </a:pPr>
            <a:r>
              <a:rPr lang="en-US" dirty="0" smtClean="0"/>
              <a:t>Healthy profitability with strong cash generations from operations.</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Zero debt company and comfortable working capital position.</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Care Ratings Ltd. has reaffirmed highest credit ratings of AAA (Stable) for bank facilities . </a:t>
            </a:r>
            <a:endParaRPr lang="en-US" dirty="0"/>
          </a:p>
        </p:txBody>
      </p:sp>
      <p:sp>
        <p:nvSpPr>
          <p:cNvPr id="7" name="Title 5">
            <a:extLst>
              <a:ext uri="{FF2B5EF4-FFF2-40B4-BE49-F238E27FC236}">
                <a16:creationId xmlns:a16="http://schemas.microsoft.com/office/drawing/2014/main" id="{8146B020-2B12-4533-AB98-A078339B314A}"/>
              </a:ext>
            </a:extLst>
          </p:cNvPr>
          <p:cNvSpPr txBox="1">
            <a:spLocks/>
          </p:cNvSpPr>
          <p:nvPr/>
        </p:nvSpPr>
        <p:spPr>
          <a:xfrm>
            <a:off x="6704294" y="679511"/>
            <a:ext cx="5020346" cy="9214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a:r>
              <a:rPr lang="en-US" dirty="0" smtClean="0"/>
              <a:t>Risk and Mitigation</a:t>
            </a:r>
            <a:endParaRPr lang="en-US" dirty="0"/>
          </a:p>
        </p:txBody>
      </p:sp>
      <p:sp>
        <p:nvSpPr>
          <p:cNvPr id="2" name="Rectangle 1"/>
          <p:cNvSpPr/>
          <p:nvPr/>
        </p:nvSpPr>
        <p:spPr>
          <a:xfrm>
            <a:off x="6704294" y="1904219"/>
            <a:ext cx="5020346" cy="2031325"/>
          </a:xfrm>
          <a:prstGeom prst="rect">
            <a:avLst/>
          </a:prstGeom>
        </p:spPr>
        <p:txBody>
          <a:bodyPr wrap="square">
            <a:spAutoFit/>
          </a:bodyPr>
          <a:lstStyle/>
          <a:p>
            <a:pPr marL="285750" lvl="0" indent="-285750" algn="just">
              <a:buFont typeface="Arial" panose="020B0604020202020204" pitchFamily="34" charset="0"/>
              <a:buChar char="•"/>
            </a:pPr>
            <a:r>
              <a:rPr lang="en-US" dirty="0"/>
              <a:t>CNG &amp; PNG prices remains competitive vis-à-vis petrol and subsidized LPG in view of  allocation of domestic gas</a:t>
            </a:r>
            <a:r>
              <a:rPr lang="en-US" dirty="0" smtClean="0"/>
              <a:t>.</a:t>
            </a:r>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n-US" dirty="0"/>
              <a:t>To mitigate the risk, company has signed mid term/long term gas purchase agreements.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spTree>
    <p:extLst>
      <p:ext uri="{BB962C8B-B14F-4D97-AF65-F5344CB8AC3E}">
        <p14:creationId xmlns:p14="http://schemas.microsoft.com/office/powerpoint/2010/main" val="3359819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6270143"/>
            <a:ext cx="12192000" cy="587857"/>
          </a:xfrm>
          <a:prstGeom prst="rect">
            <a:avLst/>
          </a:prstGeom>
        </p:spPr>
      </p:pic>
      <p:sp>
        <p:nvSpPr>
          <p:cNvPr id="9" name="Title 5">
            <a:extLst>
              <a:ext uri="{FF2B5EF4-FFF2-40B4-BE49-F238E27FC236}">
                <a16:creationId xmlns:a16="http://schemas.microsoft.com/office/drawing/2014/main" id="{8146B020-2B12-4533-AB98-A078339B314A}"/>
              </a:ext>
            </a:extLst>
          </p:cNvPr>
          <p:cNvSpPr txBox="1">
            <a:spLocks/>
          </p:cNvSpPr>
          <p:nvPr/>
        </p:nvSpPr>
        <p:spPr>
          <a:xfrm>
            <a:off x="2174874" y="77370"/>
            <a:ext cx="9305926" cy="790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r>
              <a:rPr lang="en-US" dirty="0"/>
              <a:t>Safe Harbor Statement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cxnSp>
        <p:nvCxnSpPr>
          <p:cNvPr id="12" name="Straight Connector 11"/>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sp>
        <p:nvSpPr>
          <p:cNvPr id="4" name="Rectangle 3"/>
          <p:cNvSpPr/>
          <p:nvPr/>
        </p:nvSpPr>
        <p:spPr>
          <a:xfrm>
            <a:off x="966505" y="1438218"/>
            <a:ext cx="10514295" cy="4062651"/>
          </a:xfrm>
          <a:prstGeom prst="rect">
            <a:avLst/>
          </a:prstGeom>
        </p:spPr>
        <p:txBody>
          <a:bodyPr wrap="square">
            <a:spAutoFit/>
          </a:bodyPr>
          <a:lstStyle/>
          <a:p>
            <a:pPr marL="285750" lvl="0" indent="-285750" algn="just">
              <a:buFont typeface="Arial" panose="020B0604020202020204" pitchFamily="34" charset="0"/>
              <a:buChar char="•"/>
            </a:pPr>
            <a:r>
              <a:rPr lang="en-US" sz="2000" dirty="0"/>
              <a:t>This presentation has been prepared by Indraprastha Gas Limited solely for providing information about the </a:t>
            </a:r>
            <a:r>
              <a:rPr lang="en-US" sz="2000" dirty="0" smtClean="0"/>
              <a:t>Company.</a:t>
            </a:r>
          </a:p>
          <a:p>
            <a:pPr marL="285750" lvl="0" indent="-285750" algn="just">
              <a:buFont typeface="Arial" panose="020B0604020202020204" pitchFamily="34" charset="0"/>
              <a:buChar char="•"/>
            </a:pPr>
            <a:endParaRPr lang="en-US" sz="2000" dirty="0" smtClean="0"/>
          </a:p>
          <a:p>
            <a:pPr marL="285750" lvl="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marL="285750" lvl="0" indent="-285750" algn="just">
              <a:buFont typeface="Arial" panose="020B0604020202020204" pitchFamily="34" charset="0"/>
              <a:buChar char="•"/>
            </a:pPr>
            <a:endParaRPr lang="en-US" sz="2000" dirty="0" smtClean="0"/>
          </a:p>
          <a:p>
            <a:pPr marL="285750" lvl="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a:t>The Company may alter, modify or otherwise change in any manner the content of this presentation, without obligation to notify any person of such revision or changes. </a:t>
            </a:r>
          </a:p>
          <a:p>
            <a:pPr marL="285750" lvl="0" indent="-28575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3387365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5971283"/>
            <a:ext cx="2400300" cy="308075"/>
          </a:xfrm>
          <a:prstGeom prst="rect">
            <a:avLst/>
          </a:prstGeom>
        </p:spPr>
        <p:txBody>
          <a:bodyPr/>
          <a:lstStyle/>
          <a:p>
            <a:fld id="{E1689905-3A35-4542-96DD-1569558431C1}" type="slidenum">
              <a:rPr lang="en-IN" smtClean="0">
                <a:solidFill>
                  <a:prstClr val="white">
                    <a:lumMod val="65000"/>
                  </a:prstClr>
                </a:solidFill>
              </a:rPr>
              <a:pPr/>
              <a:t>23</a:t>
            </a:fld>
            <a:endParaRPr lang="en-IN" dirty="0">
              <a:solidFill>
                <a:prstClr val="white">
                  <a:lumMod val="65000"/>
                </a:prstClr>
              </a:solidFill>
            </a:endParaRPr>
          </a:p>
        </p:txBody>
      </p:sp>
      <p:sp>
        <p:nvSpPr>
          <p:cNvPr id="8" name="AutoShape 2" descr="http://www.gailonline.com/final_site/biglogo/gail_logo_web-page.jpg"/>
          <p:cNvSpPr>
            <a:spLocks noChangeAspect="1" noChangeArrowheads="1"/>
          </p:cNvSpPr>
          <p:nvPr/>
        </p:nvSpPr>
        <p:spPr bwMode="auto">
          <a:xfrm>
            <a:off x="1127522" y="373261"/>
            <a:ext cx="342900" cy="342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2870" tIns="51435" rIns="102870" bIns="51435" numCol="1" anchor="t" anchorCtr="0" compatLnSpc="1">
            <a:prstTxWarp prst="textNoShape">
              <a:avLst/>
            </a:prstTxWarp>
          </a:bodyPr>
          <a:lstStyle/>
          <a:p>
            <a:endParaRPr lang="en-IN" sz="3263" dirty="0">
              <a:solidFill>
                <a:prstClr val="black"/>
              </a:solidFill>
            </a:endParaRPr>
          </a:p>
        </p:txBody>
      </p:sp>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4485" b="8912"/>
          <a:stretch/>
        </p:blipFill>
        <p:spPr bwMode="auto">
          <a:xfrm>
            <a:off x="946102" y="5279439"/>
            <a:ext cx="10293398" cy="1578562"/>
          </a:xfrm>
          <a:prstGeom prst="rect">
            <a:avLst/>
          </a:prstGeom>
          <a:noFill/>
          <a:ln>
            <a:noFill/>
          </a:ln>
          <a:effectLst>
            <a:glow>
              <a:schemeClr val="accent1"/>
            </a:glo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24375" y="2429630"/>
            <a:ext cx="4500563" cy="1246495"/>
          </a:xfrm>
          <a:prstGeom prst="rect">
            <a:avLst/>
          </a:prstGeom>
          <a:noFill/>
        </p:spPr>
        <p:txBody>
          <a:bodyPr wrap="square" rtlCol="0">
            <a:spAutoFit/>
          </a:bodyPr>
          <a:lstStyle/>
          <a:p>
            <a:r>
              <a:rPr lang="en-US" sz="7500" dirty="0">
                <a:solidFill>
                  <a:srgbClr val="00B050"/>
                </a:solidFill>
                <a:latin typeface="Brush Script MT" panose="03060802040406070304" pitchFamily="66" charset="0"/>
                <a:cs typeface="Times New Roman" panose="02020603050405020304" pitchFamily="18" charset="0"/>
              </a:rPr>
              <a:t>Thank You</a:t>
            </a:r>
            <a:endParaRPr lang="en-IN" sz="7500" dirty="0">
              <a:solidFill>
                <a:srgbClr val="00B050"/>
              </a:solidFill>
              <a:latin typeface="Brush Script MT" panose="03060802040406070304" pitchFamily="66" charset="0"/>
              <a:cs typeface="Times New Roman" panose="02020603050405020304" pitchFamily="18" charset="0"/>
            </a:endParaRPr>
          </a:p>
        </p:txBody>
      </p:sp>
    </p:spTree>
    <p:extLst>
      <p:ext uri="{BB962C8B-B14F-4D97-AF65-F5344CB8AC3E}">
        <p14:creationId xmlns:p14="http://schemas.microsoft.com/office/powerpoint/2010/main" val="2538928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1667694" y="20480"/>
            <a:ext cx="9742806" cy="790357"/>
          </a:xfrm>
        </p:spPr>
        <p:txBody>
          <a:bodyPr vert="horz" lIns="91440" tIns="45720" rIns="91440" bIns="45720" rtlCol="0" anchor="b">
            <a:noAutofit/>
          </a:bodyPr>
          <a:lstStyle/>
          <a:p>
            <a:pPr lvl="0"/>
            <a:r>
              <a:rPr lang="en-US" sz="3600" dirty="0">
                <a:latin typeface="Calibri (Body)"/>
              </a:rPr>
              <a:t>Shareholding Pattern As on 31 March </a:t>
            </a:r>
            <a:r>
              <a:rPr lang="en-US" sz="3600" dirty="0" smtClean="0">
                <a:latin typeface="Calibri (Body)"/>
              </a:rPr>
              <a:t>2026</a:t>
            </a:r>
            <a:endParaRPr lang="en-US" sz="3600" dirty="0">
              <a:latin typeface="Calibri (Body)"/>
            </a:endParaRP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23" name="Object 7"/>
          <p:cNvGraphicFramePr>
            <a:graphicFrameLocks noChangeAspect="1"/>
          </p:cNvGraphicFramePr>
          <p:nvPr>
            <p:extLst>
              <p:ext uri="{D42A27DB-BD31-4B8C-83A1-F6EECF244321}">
                <p14:modId xmlns:p14="http://schemas.microsoft.com/office/powerpoint/2010/main" val="1103525264"/>
              </p:ext>
            </p:extLst>
          </p:nvPr>
        </p:nvGraphicFramePr>
        <p:xfrm>
          <a:off x="487680" y="1065402"/>
          <a:ext cx="10942991" cy="4827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938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lvl="0" algn="ctr"/>
            <a:r>
              <a:rPr lang="en-US" dirty="0"/>
              <a:t>Management</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7259926" cy="5219714"/>
          </a:xfrm>
        </p:spPr>
        <p:txBody>
          <a:bodyPr vert="horz" lIns="0" tIns="45720" rIns="0" bIns="45720" rtlCol="0">
            <a:noAutofit/>
          </a:bodyPr>
          <a:lstStyle/>
          <a:p>
            <a:pPr lvl="0" algn="just"/>
            <a:r>
              <a:rPr lang="en-US" sz="1800" dirty="0"/>
              <a:t>IGL Board is fairly well diversified with ten </a:t>
            </a:r>
            <a:r>
              <a:rPr lang="en-US" sz="1800" dirty="0" smtClean="0"/>
              <a:t>members: 2 each </a:t>
            </a:r>
            <a:r>
              <a:rPr lang="en-US" sz="1800" dirty="0"/>
              <a:t>from GAIL and </a:t>
            </a:r>
            <a:r>
              <a:rPr lang="en-US" sz="1800" dirty="0" smtClean="0"/>
              <a:t>BPCL, 1 from Delhi Government  </a:t>
            </a:r>
            <a:r>
              <a:rPr lang="en-US" sz="1800" dirty="0"/>
              <a:t>and 5</a:t>
            </a:r>
            <a:r>
              <a:rPr lang="en-US" sz="1800" dirty="0" smtClean="0"/>
              <a:t> </a:t>
            </a:r>
            <a:r>
              <a:rPr lang="en-US" sz="1800" dirty="0"/>
              <a:t>independent directors</a:t>
            </a:r>
            <a:r>
              <a:rPr lang="en-US" sz="1800" dirty="0" smtClean="0"/>
              <a:t>.</a:t>
            </a:r>
          </a:p>
          <a:p>
            <a:pPr lvl="0" algn="just"/>
            <a:endParaRPr lang="en-US" sz="1800" dirty="0"/>
          </a:p>
          <a:p>
            <a:pPr algn="just"/>
            <a:r>
              <a:rPr lang="en-US" sz="1800" dirty="0"/>
              <a:t>The </a:t>
            </a:r>
            <a:r>
              <a:rPr lang="en-US" sz="1800" dirty="0" smtClean="0"/>
              <a:t>Company </a:t>
            </a:r>
            <a:r>
              <a:rPr lang="en-US" sz="1800" dirty="0"/>
              <a:t>is beneficiary of its strong parentage and gets significant support from GAIL and BPCL relating to operations and management.</a:t>
            </a:r>
          </a:p>
          <a:p>
            <a:pPr lvl="0" algn="just"/>
            <a:endParaRPr lang="en-US" sz="1800" dirty="0" smtClean="0"/>
          </a:p>
          <a:p>
            <a:pPr algn="just"/>
            <a:r>
              <a:rPr lang="en-US" sz="1800" dirty="0"/>
              <a:t>By virtue of the presence of Govt. of Delhi as a minority shareholder, the </a:t>
            </a:r>
            <a:r>
              <a:rPr lang="en-US" sz="1800" dirty="0" smtClean="0"/>
              <a:t>Company </a:t>
            </a:r>
            <a:r>
              <a:rPr lang="en-US" sz="1800" dirty="0"/>
              <a:t>gets support for speedy administrative approvals</a:t>
            </a:r>
            <a:r>
              <a:rPr lang="en-US" sz="1800" dirty="0" smtClean="0"/>
              <a:t>.</a:t>
            </a:r>
          </a:p>
          <a:p>
            <a:pPr algn="just"/>
            <a:endParaRPr lang="en-US" sz="1800" dirty="0"/>
          </a:p>
          <a:p>
            <a:pPr algn="just"/>
            <a:r>
              <a:rPr lang="en-US" sz="1800" dirty="0"/>
              <a:t>The </a:t>
            </a:r>
            <a:r>
              <a:rPr lang="en-US" sz="1800" dirty="0" smtClean="0"/>
              <a:t>Company </a:t>
            </a:r>
            <a:r>
              <a:rPr lang="en-US" sz="1800" dirty="0"/>
              <a:t>has highly qualified senior management personnel with several years of experience in </a:t>
            </a:r>
            <a:r>
              <a:rPr lang="en-US" sz="1800" dirty="0" smtClean="0"/>
              <a:t>oil </a:t>
            </a:r>
            <a:r>
              <a:rPr lang="en-US" sz="1800" dirty="0"/>
              <a:t>&amp; </a:t>
            </a:r>
            <a:r>
              <a:rPr lang="en-US" sz="1800" dirty="0" smtClean="0"/>
              <a:t>gas </a:t>
            </a:r>
            <a:r>
              <a:rPr lang="en-US" sz="1800" dirty="0"/>
              <a:t>sector.</a:t>
            </a:r>
          </a:p>
          <a:p>
            <a:pPr lvl="0" algn="just"/>
            <a:endParaRPr lang="en-US" sz="1800" dirty="0"/>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79675"/>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pic>
        <p:nvPicPr>
          <p:cNvPr id="3076" name="Picture 4" descr="Company, Management, Meeting, Office, Team Icon PNG Transparent Background,  Free Download #3245 - FreeIc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042" y="1412240"/>
            <a:ext cx="4280317" cy="428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52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lvl="0" algn="ctr"/>
            <a:r>
              <a:rPr lang="en-US" dirty="0"/>
              <a:t>Areas of Operation</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11684000" cy="5202912"/>
          </a:xfrm>
        </p:spPr>
        <p:txBody>
          <a:bodyPr vert="horz" lIns="0" tIns="45720" rIns="0" bIns="45720" rtlCol="0">
            <a:noAutofit/>
          </a:bodyPr>
          <a:lstStyle/>
          <a:p>
            <a:pPr algn="just"/>
            <a:r>
              <a:rPr lang="en-US" sz="1600" b="1" u="sng" dirty="0">
                <a:cs typeface="Arial" panose="020B0604020202020204" pitchFamily="34" charset="0"/>
              </a:rPr>
              <a:t>Delhi</a:t>
            </a:r>
            <a:r>
              <a:rPr lang="en-US" sz="1600" b="1" dirty="0">
                <a:cs typeface="Arial" panose="020B0604020202020204" pitchFamily="34" charset="0"/>
              </a:rPr>
              <a:t>: </a:t>
            </a:r>
            <a:r>
              <a:rPr lang="en-US" sz="1600" dirty="0">
                <a:cs typeface="Arial" panose="020B0604020202020204" pitchFamily="34" charset="0"/>
              </a:rPr>
              <a:t>National capital of India has huge demand potential</a:t>
            </a:r>
            <a:r>
              <a:rPr lang="en-US" sz="1600" dirty="0" smtClean="0">
                <a:cs typeface="Arial" panose="020B0604020202020204" pitchFamily="34" charset="0"/>
              </a:rPr>
              <a:t>:</a:t>
            </a:r>
            <a:endParaRPr lang="en-US" sz="1600" dirty="0">
              <a:cs typeface="Arial" panose="020B0604020202020204" pitchFamily="34" charset="0"/>
            </a:endParaRPr>
          </a:p>
          <a:p>
            <a:pPr lvl="1" algn="just">
              <a:buFont typeface="Courier New" panose="02070309020205020404" pitchFamily="49" charset="0"/>
              <a:buChar char="o"/>
            </a:pPr>
            <a:r>
              <a:rPr lang="en-US" sz="1600" dirty="0">
                <a:cs typeface="Arial" panose="020B0604020202020204" pitchFamily="34" charset="0"/>
              </a:rPr>
              <a:t>Where public transport vehicles have to necessarily run on CNG in view of the directions of the Hon'ble Supreme Court of India. </a:t>
            </a:r>
            <a:r>
              <a:rPr lang="en-US" sz="1600" dirty="0" smtClean="0">
                <a:cs typeface="Arial" panose="020B0604020202020204" pitchFamily="34" charset="0"/>
              </a:rPr>
              <a:t>However, </a:t>
            </a:r>
            <a:r>
              <a:rPr lang="en-US" sz="1600" dirty="0">
                <a:cs typeface="Arial" panose="020B0604020202020204" pitchFamily="34" charset="0"/>
              </a:rPr>
              <a:t>in recent times the government is promoting </a:t>
            </a:r>
            <a:r>
              <a:rPr lang="en-US" sz="1600" dirty="0" smtClean="0">
                <a:cs typeface="Arial" panose="020B0604020202020204" pitchFamily="34" charset="0"/>
              </a:rPr>
              <a:t>EV and has converted nearly entire DTC fleet to EV.</a:t>
            </a:r>
            <a:endParaRPr lang="en-US" sz="1600" dirty="0">
              <a:cs typeface="Arial" panose="020B0604020202020204" pitchFamily="34" charset="0"/>
            </a:endParaRPr>
          </a:p>
          <a:p>
            <a:pPr lvl="1" algn="just">
              <a:buFont typeface="Courier New" panose="02070309020205020404" pitchFamily="49" charset="0"/>
              <a:buChar char="o"/>
            </a:pPr>
            <a:r>
              <a:rPr lang="en-US" sz="1600" dirty="0">
                <a:cs typeface="Arial" panose="020B0604020202020204" pitchFamily="34" charset="0"/>
              </a:rPr>
              <a:t>Has the highest number of private cars compared to any other city of India.</a:t>
            </a:r>
          </a:p>
          <a:p>
            <a:pPr lvl="1" algn="just">
              <a:buFont typeface="Courier New" panose="02070309020205020404" pitchFamily="49" charset="0"/>
              <a:buChar char="o"/>
            </a:pPr>
            <a:r>
              <a:rPr lang="en-US" sz="1600" dirty="0">
                <a:cs typeface="Arial" panose="020B0604020202020204" pitchFamily="34" charset="0"/>
              </a:rPr>
              <a:t>Thickly populated having large number of residential &amp; commercial complexes and hospitals etc.</a:t>
            </a:r>
          </a:p>
          <a:p>
            <a:pPr algn="just"/>
            <a:r>
              <a:rPr lang="en-US" sz="1600" b="1" u="sng" dirty="0" smtClean="0">
                <a:cs typeface="Arial" panose="020B0604020202020204" pitchFamily="34" charset="0"/>
              </a:rPr>
              <a:t>Gautam </a:t>
            </a:r>
            <a:r>
              <a:rPr lang="en-US" sz="1600" b="1" u="sng" dirty="0">
                <a:cs typeface="Arial" panose="020B0604020202020204" pitchFamily="34" charset="0"/>
              </a:rPr>
              <a:t>Budh Nagar (Noida &amp; Greater Noida)</a:t>
            </a:r>
            <a:r>
              <a:rPr lang="en-US" sz="1600" b="1" dirty="0">
                <a:cs typeface="Arial" panose="020B0604020202020204" pitchFamily="34" charset="0"/>
              </a:rPr>
              <a:t>: </a:t>
            </a:r>
            <a:r>
              <a:rPr lang="en-US" sz="1600" dirty="0" smtClean="0">
                <a:cs typeface="Arial" panose="020B0604020202020204" pitchFamily="34" charset="0"/>
              </a:rPr>
              <a:t>Most </a:t>
            </a:r>
            <a:r>
              <a:rPr lang="en-US" sz="1600" dirty="0">
                <a:cs typeface="Arial" panose="020B0604020202020204" pitchFamily="34" charset="0"/>
              </a:rPr>
              <a:t>advanced cities of state of Uttar Pradesh having huge potential for CNG, PNG-Residential and commercial volumes</a:t>
            </a:r>
            <a:r>
              <a:rPr lang="en-US" sz="1600" dirty="0" smtClean="0">
                <a:cs typeface="Arial" panose="020B0604020202020204" pitchFamily="34" charset="0"/>
              </a:rPr>
              <a:t>.</a:t>
            </a:r>
          </a:p>
          <a:p>
            <a:pPr algn="just"/>
            <a:r>
              <a:rPr lang="en-US" sz="1600" b="1" u="sng" dirty="0" smtClean="0">
                <a:cs typeface="Arial" panose="020B0604020202020204" pitchFamily="34" charset="0"/>
              </a:rPr>
              <a:t>Ghaziabad</a:t>
            </a:r>
            <a:r>
              <a:rPr lang="en-US" sz="1600" b="1" dirty="0">
                <a:cs typeface="Arial" panose="020B0604020202020204" pitchFamily="34" charset="0"/>
              </a:rPr>
              <a:t>: </a:t>
            </a:r>
            <a:r>
              <a:rPr lang="en-US" sz="1600" dirty="0">
                <a:cs typeface="Arial" panose="020B0604020202020204" pitchFamily="34" charset="0"/>
              </a:rPr>
              <a:t>Residential cum </a:t>
            </a:r>
            <a:r>
              <a:rPr lang="en-US" sz="1600" dirty="0" smtClean="0">
                <a:cs typeface="Arial" panose="020B0604020202020204" pitchFamily="34" charset="0"/>
              </a:rPr>
              <a:t>industrial </a:t>
            </a:r>
            <a:r>
              <a:rPr lang="en-US" sz="1600" dirty="0">
                <a:cs typeface="Arial" panose="020B0604020202020204" pitchFamily="34" charset="0"/>
              </a:rPr>
              <a:t>town of Uttar Pradesh having huge potential demand for PNG </a:t>
            </a:r>
            <a:r>
              <a:rPr lang="en-US" sz="1600" dirty="0" smtClean="0">
                <a:cs typeface="Arial" panose="020B0604020202020204" pitchFamily="34" charset="0"/>
              </a:rPr>
              <a:t>residential</a:t>
            </a:r>
            <a:r>
              <a:rPr lang="en-US" sz="1600" dirty="0">
                <a:cs typeface="Arial" panose="020B0604020202020204" pitchFamily="34" charset="0"/>
              </a:rPr>
              <a:t>, </a:t>
            </a:r>
            <a:r>
              <a:rPr lang="en-US" sz="1600" dirty="0" smtClean="0">
                <a:cs typeface="Arial" panose="020B0604020202020204" pitchFamily="34" charset="0"/>
              </a:rPr>
              <a:t>commercial </a:t>
            </a:r>
            <a:r>
              <a:rPr lang="en-US" sz="1600" dirty="0">
                <a:cs typeface="Arial" panose="020B0604020202020204" pitchFamily="34" charset="0"/>
              </a:rPr>
              <a:t>and </a:t>
            </a:r>
            <a:r>
              <a:rPr lang="en-US" sz="1600" dirty="0" smtClean="0">
                <a:cs typeface="Arial" panose="020B0604020202020204" pitchFamily="34" charset="0"/>
              </a:rPr>
              <a:t>industrial</a:t>
            </a:r>
            <a:r>
              <a:rPr lang="en-US" sz="1600" dirty="0">
                <a:cs typeface="Arial" panose="020B0604020202020204" pitchFamily="34" charset="0"/>
              </a:rPr>
              <a:t>. PNGRB has recently clarified that the GA of Ghaziabad includes Ghaziabad and Hapur Districts. </a:t>
            </a:r>
          </a:p>
          <a:p>
            <a:pPr algn="just"/>
            <a:r>
              <a:rPr lang="en-US" sz="1600" b="1" u="sng" dirty="0">
                <a:cs typeface="Arial" panose="020B0604020202020204" pitchFamily="34" charset="0"/>
              </a:rPr>
              <a:t>Rewari, </a:t>
            </a:r>
            <a:r>
              <a:rPr lang="en-US" sz="1600" b="1" u="sng" dirty="0" err="1">
                <a:cs typeface="Arial" panose="020B0604020202020204" pitchFamily="34" charset="0"/>
              </a:rPr>
              <a:t>Dharuhera</a:t>
            </a:r>
            <a:r>
              <a:rPr lang="en-US" sz="1600" b="1" u="sng" dirty="0">
                <a:cs typeface="Arial" panose="020B0604020202020204" pitchFamily="34" charset="0"/>
              </a:rPr>
              <a:t> &amp; Bawal</a:t>
            </a:r>
            <a:r>
              <a:rPr lang="en-US" sz="1600" b="1" dirty="0">
                <a:cs typeface="Arial" panose="020B0604020202020204" pitchFamily="34" charset="0"/>
              </a:rPr>
              <a:t>: </a:t>
            </a:r>
            <a:r>
              <a:rPr lang="en-US" sz="1600" dirty="0">
                <a:cs typeface="Arial" panose="020B0604020202020204" pitchFamily="34" charset="0"/>
              </a:rPr>
              <a:t>IGL was authorized for Rewari geographical area in the 6</a:t>
            </a:r>
            <a:r>
              <a:rPr lang="en-US" sz="1600" baseline="30000" dirty="0">
                <a:cs typeface="Arial" panose="020B0604020202020204" pitchFamily="34" charset="0"/>
              </a:rPr>
              <a:t>th</a:t>
            </a:r>
            <a:r>
              <a:rPr lang="en-US" sz="1600" dirty="0">
                <a:cs typeface="Arial" panose="020B0604020202020204" pitchFamily="34" charset="0"/>
              </a:rPr>
              <a:t> round of bidding by PNGRB. IGL has </a:t>
            </a:r>
            <a:r>
              <a:rPr lang="en-US" sz="1600" dirty="0" smtClean="0">
                <a:cs typeface="Arial" panose="020B0604020202020204" pitchFamily="34" charset="0"/>
              </a:rPr>
              <a:t>commissioned 62 </a:t>
            </a:r>
            <a:r>
              <a:rPr lang="en-US" sz="1600" dirty="0">
                <a:cs typeface="Arial" panose="020B0604020202020204" pitchFamily="34" charset="0"/>
              </a:rPr>
              <a:t>CNG stations in the GA and </a:t>
            </a:r>
            <a:r>
              <a:rPr lang="en-US" sz="1600" dirty="0" smtClean="0">
                <a:cs typeface="Arial" panose="020B0604020202020204" pitchFamily="34" charset="0"/>
              </a:rPr>
              <a:t>sale </a:t>
            </a:r>
            <a:r>
              <a:rPr lang="en-US" sz="1600" dirty="0">
                <a:cs typeface="Arial" panose="020B0604020202020204" pitchFamily="34" charset="0"/>
              </a:rPr>
              <a:t>of PNG to </a:t>
            </a:r>
            <a:r>
              <a:rPr lang="en-US" sz="1600" dirty="0" smtClean="0">
                <a:cs typeface="Arial" panose="020B0604020202020204" pitchFamily="34" charset="0"/>
              </a:rPr>
              <a:t>around 37,900 </a:t>
            </a:r>
            <a:r>
              <a:rPr lang="en-US" sz="1600" dirty="0">
                <a:cs typeface="Arial" panose="020B0604020202020204" pitchFamily="34" charset="0"/>
              </a:rPr>
              <a:t>d</a:t>
            </a:r>
            <a:r>
              <a:rPr lang="en-US" sz="1600" dirty="0" smtClean="0">
                <a:cs typeface="Arial" panose="020B0604020202020204" pitchFamily="34" charset="0"/>
              </a:rPr>
              <a:t>omestic </a:t>
            </a:r>
            <a:r>
              <a:rPr lang="en-US" sz="1600" dirty="0">
                <a:cs typeface="Arial" panose="020B0604020202020204" pitchFamily="34" charset="0"/>
              </a:rPr>
              <a:t>households. Bawal being an </a:t>
            </a:r>
            <a:r>
              <a:rPr lang="en-US" sz="1600" dirty="0" smtClean="0">
                <a:cs typeface="Arial" panose="020B0604020202020204" pitchFamily="34" charset="0"/>
              </a:rPr>
              <a:t>industrial </a:t>
            </a:r>
            <a:r>
              <a:rPr lang="en-US" sz="1600" dirty="0">
                <a:cs typeface="Arial" panose="020B0604020202020204" pitchFamily="34" charset="0"/>
              </a:rPr>
              <a:t>town of Haryana having huge potential demand for </a:t>
            </a:r>
            <a:r>
              <a:rPr lang="en-US" sz="1600" dirty="0" smtClean="0">
                <a:cs typeface="Arial" panose="020B0604020202020204" pitchFamily="34" charset="0"/>
              </a:rPr>
              <a:t>industrial </a:t>
            </a:r>
            <a:r>
              <a:rPr lang="en-US" sz="1600" dirty="0">
                <a:cs typeface="Arial" panose="020B0604020202020204" pitchFamily="34" charset="0"/>
              </a:rPr>
              <a:t>PNG.</a:t>
            </a:r>
          </a:p>
          <a:p>
            <a:pPr algn="just"/>
            <a:r>
              <a:rPr lang="en-US" sz="1600" b="1" u="sng" dirty="0">
                <a:cs typeface="Arial" panose="020B0604020202020204" pitchFamily="34" charset="0"/>
              </a:rPr>
              <a:t>Karnal</a:t>
            </a:r>
            <a:r>
              <a:rPr lang="en-US" sz="1600" b="1" dirty="0">
                <a:cs typeface="Arial" panose="020B0604020202020204" pitchFamily="34" charset="0"/>
              </a:rPr>
              <a:t>: </a:t>
            </a:r>
            <a:r>
              <a:rPr lang="en-US" sz="1600" dirty="0">
                <a:cs typeface="Arial" panose="020B0604020202020204" pitchFamily="34" charset="0"/>
              </a:rPr>
              <a:t>IGL was authorized for Karnal geographical area in the 8</a:t>
            </a:r>
            <a:r>
              <a:rPr lang="en-US" sz="1600" baseline="30000" dirty="0">
                <a:cs typeface="Arial" panose="020B0604020202020204" pitchFamily="34" charset="0"/>
              </a:rPr>
              <a:t>th</a:t>
            </a:r>
            <a:r>
              <a:rPr lang="en-US" sz="1600" dirty="0">
                <a:cs typeface="Arial" panose="020B0604020202020204" pitchFamily="34" charset="0"/>
              </a:rPr>
              <a:t> round of bidding by PNGRB.  IGL has commissioned </a:t>
            </a:r>
            <a:r>
              <a:rPr lang="en-US" sz="1600" dirty="0" smtClean="0">
                <a:cs typeface="Arial" panose="020B0604020202020204" pitchFamily="34" charset="0"/>
              </a:rPr>
              <a:t>33 </a:t>
            </a:r>
            <a:r>
              <a:rPr lang="en-US" sz="1600" dirty="0">
                <a:cs typeface="Arial" panose="020B0604020202020204" pitchFamily="34" charset="0"/>
              </a:rPr>
              <a:t>CNG stations in Karnal GA. </a:t>
            </a:r>
            <a:r>
              <a:rPr lang="en-US" sz="1600" dirty="0" smtClean="0">
                <a:cs typeface="Arial" panose="020B0604020202020204" pitchFamily="34" charset="0"/>
              </a:rPr>
              <a:t>PNG domestic, industrial and commercial sale </a:t>
            </a:r>
            <a:r>
              <a:rPr lang="en-US" sz="1600" dirty="0">
                <a:cs typeface="Arial" panose="020B0604020202020204" pitchFamily="34" charset="0"/>
              </a:rPr>
              <a:t>has </a:t>
            </a:r>
            <a:r>
              <a:rPr lang="en-US" sz="1600" dirty="0" smtClean="0">
                <a:cs typeface="Arial" panose="020B0604020202020204" pitchFamily="34" charset="0"/>
              </a:rPr>
              <a:t>also started in the GA.</a:t>
            </a:r>
            <a:endParaRPr lang="en-US" sz="1600" dirty="0">
              <a:cs typeface="Arial" panose="020B0604020202020204" pitchFamily="34" charset="0"/>
            </a:endParaRPr>
          </a:p>
          <a:p>
            <a:pPr algn="just"/>
            <a:endParaRPr lang="en-US" sz="1400" dirty="0">
              <a:cs typeface="Arial" panose="020B0604020202020204" pitchFamily="34" charset="0"/>
            </a:endParaRP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spTree>
    <p:extLst>
      <p:ext uri="{BB962C8B-B14F-4D97-AF65-F5344CB8AC3E}">
        <p14:creationId xmlns:p14="http://schemas.microsoft.com/office/powerpoint/2010/main" val="222181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lvl="0" algn="ctr"/>
            <a:r>
              <a:rPr lang="en-US" dirty="0"/>
              <a:t>Areas of Operation</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20" y="1045489"/>
            <a:ext cx="11684000" cy="5202912"/>
          </a:xfrm>
        </p:spPr>
        <p:txBody>
          <a:bodyPr vert="horz" lIns="0" tIns="45720" rIns="0" bIns="45720" rtlCol="0">
            <a:noAutofit/>
          </a:bodyPr>
          <a:lstStyle/>
          <a:p>
            <a:pPr lvl="0" algn="just"/>
            <a:r>
              <a:rPr lang="en-US" sz="1600" b="1" u="sng" dirty="0"/>
              <a:t>Meerut, Muzaffarnagar &amp; Shamli</a:t>
            </a:r>
            <a:r>
              <a:rPr lang="en-US" sz="1600" dirty="0"/>
              <a:t>: IGL has been authorized for Meerut </a:t>
            </a:r>
            <a:r>
              <a:rPr lang="en-US" sz="1600" dirty="0" smtClean="0"/>
              <a:t>(except </a:t>
            </a:r>
            <a:r>
              <a:rPr lang="en-US" sz="1600" dirty="0"/>
              <a:t>area already authorized), Muzaffarnagar &amp; Shamli geographical area in the 9</a:t>
            </a:r>
            <a:r>
              <a:rPr lang="en-US" sz="1600" baseline="30000" dirty="0"/>
              <a:t>th</a:t>
            </a:r>
            <a:r>
              <a:rPr lang="en-US" sz="1600" dirty="0"/>
              <a:t> round of bidding by PNGRB in which IGL has commissioned </a:t>
            </a:r>
            <a:r>
              <a:rPr lang="en-US" sz="1600" dirty="0" smtClean="0"/>
              <a:t>50 </a:t>
            </a:r>
            <a:r>
              <a:rPr lang="en-US" sz="1600" dirty="0"/>
              <a:t>CNG stations and </a:t>
            </a:r>
            <a:r>
              <a:rPr lang="en-US" sz="1600" dirty="0" smtClean="0"/>
              <a:t>sale </a:t>
            </a:r>
            <a:r>
              <a:rPr lang="en-US" sz="1600" dirty="0"/>
              <a:t>of PNG to </a:t>
            </a:r>
            <a:r>
              <a:rPr lang="en-US" sz="1600" dirty="0" smtClean="0"/>
              <a:t>75,800 domestic households, </a:t>
            </a:r>
            <a:r>
              <a:rPr lang="en-US" sz="1600" dirty="0"/>
              <a:t>commercial </a:t>
            </a:r>
            <a:r>
              <a:rPr lang="en-US" sz="1600" dirty="0" smtClean="0"/>
              <a:t>and industrial customers</a:t>
            </a:r>
            <a:r>
              <a:rPr lang="en-US" sz="1600" dirty="0" smtClean="0"/>
              <a:t>.</a:t>
            </a:r>
            <a:endParaRPr lang="en-US" sz="1600" dirty="0" smtClean="0"/>
          </a:p>
          <a:p>
            <a:pPr lvl="0" algn="just"/>
            <a:r>
              <a:rPr lang="en-US" sz="1600" b="1" u="sng" dirty="0"/>
              <a:t>Gurugram</a:t>
            </a:r>
            <a:r>
              <a:rPr lang="en-US" sz="1600" b="1" dirty="0"/>
              <a:t>:</a:t>
            </a:r>
            <a:r>
              <a:rPr lang="en-US" sz="1600" dirty="0"/>
              <a:t> IGL </a:t>
            </a:r>
            <a:r>
              <a:rPr lang="en-US" sz="1600" dirty="0" smtClean="0"/>
              <a:t>has laid 84 kms steel pipeline and 383 kms MDPE pipeline </a:t>
            </a:r>
            <a:r>
              <a:rPr lang="en-US" sz="1600" dirty="0"/>
              <a:t>infrastructure in Gurugram.  </a:t>
            </a:r>
            <a:r>
              <a:rPr lang="en-US" sz="1600" dirty="0">
                <a:solidFill>
                  <a:schemeClr val="tx1"/>
                </a:solidFill>
              </a:rPr>
              <a:t>The permission has been given for the area between west side of Sohna Road and NH 8 in Gurugram </a:t>
            </a:r>
            <a:r>
              <a:rPr lang="en-US" sz="1600" dirty="0" smtClean="0">
                <a:solidFill>
                  <a:schemeClr val="tx1"/>
                </a:solidFill>
              </a:rPr>
              <a:t>district</a:t>
            </a:r>
            <a:r>
              <a:rPr lang="en-US" sz="1600" dirty="0">
                <a:solidFill>
                  <a:schemeClr val="tx1"/>
                </a:solidFill>
              </a:rPr>
              <a:t>.</a:t>
            </a:r>
            <a:r>
              <a:rPr lang="en-US" sz="1600" dirty="0" smtClean="0"/>
              <a:t> </a:t>
            </a:r>
            <a:r>
              <a:rPr lang="en-US" sz="1600" dirty="0"/>
              <a:t>IGL has commissioned </a:t>
            </a:r>
            <a:r>
              <a:rPr lang="en-US" sz="1600" dirty="0" smtClean="0"/>
              <a:t>30 CNG </a:t>
            </a:r>
            <a:r>
              <a:rPr lang="en-US" sz="1600" dirty="0"/>
              <a:t>stations in the </a:t>
            </a:r>
            <a:r>
              <a:rPr lang="en-US" sz="1600" dirty="0" smtClean="0"/>
              <a:t>GA. Dispute </a:t>
            </a:r>
            <a:r>
              <a:rPr lang="en-US" sz="1600" dirty="0"/>
              <a:t>regarding license to operate in the entire Gurugram is </a:t>
            </a:r>
            <a:r>
              <a:rPr lang="en-US" sz="1600" dirty="0" err="1" smtClean="0"/>
              <a:t>subjudice</a:t>
            </a:r>
            <a:r>
              <a:rPr lang="en-US" sz="1600" dirty="0" smtClean="0"/>
              <a:t>.</a:t>
            </a:r>
            <a:endParaRPr lang="en-US" sz="1600" dirty="0"/>
          </a:p>
          <a:p>
            <a:pPr lvl="0" algn="just"/>
            <a:r>
              <a:rPr lang="en-US" sz="1600" b="1" u="sng" dirty="0"/>
              <a:t>Kaithal; Kanpur, Fatehpur &amp; Hamirpur; and Ajmer, Pali &amp; Rajsamand:</a:t>
            </a:r>
            <a:r>
              <a:rPr lang="en-US" sz="1600" dirty="0"/>
              <a:t>  IGL has been authorized for Kaithal; Kanpur </a:t>
            </a:r>
            <a:r>
              <a:rPr lang="en-US" sz="1600" dirty="0" smtClean="0"/>
              <a:t>(except </a:t>
            </a:r>
            <a:r>
              <a:rPr lang="en-US" sz="1600" dirty="0"/>
              <a:t>area already authorized), Fatehpur &amp; Hamirpur; and Ajmer, Pali &amp; Rajsamand areas in the 10</a:t>
            </a:r>
            <a:r>
              <a:rPr lang="en-US" sz="1600" baseline="30000" dirty="0"/>
              <a:t>th</a:t>
            </a:r>
            <a:r>
              <a:rPr lang="en-US" sz="1600" dirty="0"/>
              <a:t> round of bidding by PNGRB. IGL has commissioned </a:t>
            </a:r>
            <a:r>
              <a:rPr lang="en-US" sz="1600" dirty="0" smtClean="0"/>
              <a:t>16 CNG stations in Kaithal, 30 CNG stations in Kanpur GA and 83 </a:t>
            </a:r>
            <a:r>
              <a:rPr lang="en-US" sz="1600" dirty="0"/>
              <a:t>CNG stations in </a:t>
            </a:r>
            <a:r>
              <a:rPr lang="en-US" sz="1600" dirty="0" smtClean="0"/>
              <a:t>Ajmer GA. </a:t>
            </a:r>
            <a:r>
              <a:rPr lang="en-US" sz="1600" dirty="0"/>
              <a:t>PNG d</a:t>
            </a:r>
            <a:r>
              <a:rPr lang="en-US" sz="1600" dirty="0" smtClean="0"/>
              <a:t>omestic, industrial and commercial sales </a:t>
            </a:r>
            <a:r>
              <a:rPr lang="en-US" sz="1600" dirty="0"/>
              <a:t>has </a:t>
            </a:r>
            <a:r>
              <a:rPr lang="en-US" sz="1600" dirty="0" smtClean="0"/>
              <a:t>also started </a:t>
            </a:r>
            <a:r>
              <a:rPr lang="en-US" sz="1600" dirty="0"/>
              <a:t>in </a:t>
            </a:r>
            <a:r>
              <a:rPr lang="en-US" sz="1600" dirty="0" smtClean="0"/>
              <a:t>all the 3 GA’s</a:t>
            </a:r>
            <a:r>
              <a:rPr lang="en-US" sz="1600" dirty="0" smtClean="0"/>
              <a:t>.</a:t>
            </a:r>
            <a:endParaRPr lang="en-US" sz="1600" dirty="0"/>
          </a:p>
          <a:p>
            <a:pPr algn="just"/>
            <a:r>
              <a:rPr lang="en-US" sz="1600" b="1" u="sng" dirty="0"/>
              <a:t>Banda, Chitrakoot &amp; Mahoba:</a:t>
            </a:r>
            <a:r>
              <a:rPr lang="en-US" sz="1600" dirty="0"/>
              <a:t>  IGL has been authorized for Banda, Chitrakoot &amp; Mahoba in the 11</a:t>
            </a:r>
            <a:r>
              <a:rPr lang="en-US" sz="1600" baseline="30000" dirty="0"/>
              <a:t>th</a:t>
            </a:r>
            <a:r>
              <a:rPr lang="en-US" sz="1600" dirty="0"/>
              <a:t> round of bidding by PNGRB. IGL has commissioned </a:t>
            </a:r>
            <a:r>
              <a:rPr lang="en-US" sz="1600" dirty="0" smtClean="0"/>
              <a:t>31 </a:t>
            </a:r>
            <a:r>
              <a:rPr lang="en-US" sz="1600" dirty="0"/>
              <a:t>CNG </a:t>
            </a:r>
            <a:r>
              <a:rPr lang="en-US" sz="1600" dirty="0" smtClean="0"/>
              <a:t>stations </a:t>
            </a:r>
            <a:r>
              <a:rPr lang="en-US" sz="1600" dirty="0"/>
              <a:t>in GA. Sale of PNG to </a:t>
            </a:r>
            <a:r>
              <a:rPr lang="en-US" sz="1600" dirty="0" smtClean="0"/>
              <a:t>domestic </a:t>
            </a:r>
            <a:r>
              <a:rPr lang="en-US" sz="1600" dirty="0"/>
              <a:t>household </a:t>
            </a:r>
            <a:r>
              <a:rPr lang="en-US" sz="1600" dirty="0" smtClean="0"/>
              <a:t>and commercial customers has also </a:t>
            </a:r>
            <a:r>
              <a:rPr lang="en-US" sz="1600" dirty="0"/>
              <a:t>started</a:t>
            </a:r>
            <a:r>
              <a:rPr lang="en-US" sz="1600" dirty="0" smtClean="0"/>
              <a:t>.</a:t>
            </a:r>
          </a:p>
          <a:p>
            <a:pPr algn="just"/>
            <a:r>
              <a:rPr lang="en-US" sz="1600" b="1" u="sng" dirty="0" smtClean="0"/>
              <a:t>Faridabad 1 and Gurugram 1</a:t>
            </a:r>
            <a:r>
              <a:rPr lang="en-US" sz="1600" b="1" dirty="0" smtClean="0"/>
              <a:t>: </a:t>
            </a:r>
            <a:r>
              <a:rPr lang="en-US" sz="1600" dirty="0" smtClean="0"/>
              <a:t>Portions of </a:t>
            </a:r>
            <a:r>
              <a:rPr lang="en-US" sz="1600" dirty="0"/>
              <a:t>G</a:t>
            </a:r>
            <a:r>
              <a:rPr lang="en-US" sz="1600" dirty="0" smtClean="0"/>
              <a:t>urugram</a:t>
            </a:r>
            <a:r>
              <a:rPr lang="en-US" sz="1600" b="1" dirty="0" smtClean="0"/>
              <a:t> </a:t>
            </a:r>
            <a:r>
              <a:rPr lang="en-US" sz="1600" dirty="0" smtClean="0"/>
              <a:t>and Faridabad were authorized to IGL by PNGRB vide order dated 26.04.2023. IGL has </a:t>
            </a:r>
            <a:r>
              <a:rPr lang="en-US" sz="1600" dirty="0"/>
              <a:t>submitted acceptance towards </a:t>
            </a:r>
            <a:r>
              <a:rPr lang="en-IN" sz="1600" dirty="0"/>
              <a:t>Grant of Authorization with PNGRB on </a:t>
            </a:r>
            <a:r>
              <a:rPr lang="en-IN" sz="1600" dirty="0" smtClean="0"/>
              <a:t>13.04.2026 and has started with technical and feasibility study in </a:t>
            </a:r>
            <a:r>
              <a:rPr lang="en-IN" sz="1600" smtClean="0"/>
              <a:t>the authorised </a:t>
            </a:r>
            <a:r>
              <a:rPr lang="en-IN" sz="1600" dirty="0" smtClean="0"/>
              <a:t>portions of Gurugram and Faridabad.</a:t>
            </a:r>
            <a:endParaRPr lang="en-US" sz="1600" dirty="0"/>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spTree>
    <p:extLst>
      <p:ext uri="{BB962C8B-B14F-4D97-AF65-F5344CB8AC3E}">
        <p14:creationId xmlns:p14="http://schemas.microsoft.com/office/powerpoint/2010/main" val="968988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Autofit/>
          </a:bodyPr>
          <a:lstStyle/>
          <a:p>
            <a:pPr lvl="0"/>
            <a:r>
              <a:rPr lang="en-US" sz="3600" dirty="0"/>
              <a:t>Current Sales Volume Mix (%)</a:t>
            </a: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8" name="Chart 7"/>
          <p:cNvGraphicFramePr/>
          <p:nvPr>
            <p:extLst>
              <p:ext uri="{D42A27DB-BD31-4B8C-83A1-F6EECF244321}">
                <p14:modId xmlns:p14="http://schemas.microsoft.com/office/powerpoint/2010/main" val="3300968143"/>
              </p:ext>
            </p:extLst>
          </p:nvPr>
        </p:nvGraphicFramePr>
        <p:xfrm>
          <a:off x="172720" y="1413183"/>
          <a:ext cx="6018530" cy="3354712"/>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77520" y="1151573"/>
            <a:ext cx="5273766" cy="523220"/>
          </a:xfrm>
          <a:prstGeom prst="rect">
            <a:avLst/>
          </a:prstGeom>
          <a:solidFill>
            <a:schemeClr val="accent6">
              <a:lumMod val="40000"/>
              <a:lumOff val="60000"/>
            </a:schemeClr>
          </a:solidFill>
        </p:spPr>
        <p:txBody>
          <a:bodyPr wrap="square" rtlCol="0">
            <a:spAutoFit/>
          </a:bodyPr>
          <a:lstStyle/>
          <a:p>
            <a:pPr algn="ctr"/>
            <a:r>
              <a:rPr lang="en-US" sz="2800" b="1" dirty="0">
                <a:latin typeface="72 Light" panose="020B0303030000000003" pitchFamily="34" charset="0"/>
                <a:cs typeface="72 Light" panose="020B0303030000000003" pitchFamily="34" charset="0"/>
              </a:rPr>
              <a:t>Total Sales – </a:t>
            </a:r>
            <a:r>
              <a:rPr lang="en-US" sz="2800" b="1" dirty="0" smtClean="0">
                <a:latin typeface="72 Light" panose="020B0303030000000003" pitchFamily="34" charset="0"/>
                <a:cs typeface="72 Light" panose="020B0303030000000003" pitchFamily="34" charset="0"/>
              </a:rPr>
              <a:t>9.39</a:t>
            </a:r>
            <a:r>
              <a:rPr lang="en-US" sz="2800" b="1" dirty="0">
                <a:latin typeface="72 Light" panose="020B0303030000000003" pitchFamily="34" charset="0"/>
                <a:cs typeface="72 Light" panose="020B0303030000000003" pitchFamily="34" charset="0"/>
              </a:rPr>
              <a:t> </a:t>
            </a:r>
            <a:r>
              <a:rPr lang="en-US" sz="2800" b="1" dirty="0" smtClean="0">
                <a:latin typeface="72 Light" panose="020B0303030000000003" pitchFamily="34" charset="0"/>
                <a:cs typeface="72 Light" panose="020B0303030000000003" pitchFamily="34" charset="0"/>
              </a:rPr>
              <a:t>million SCMD</a:t>
            </a:r>
            <a:endParaRPr lang="en-US" sz="2800" b="1" dirty="0">
              <a:latin typeface="72 Light" panose="020B0303030000000003" pitchFamily="34" charset="0"/>
              <a:cs typeface="72 Light" panose="020B0303030000000003"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3672456421"/>
              </p:ext>
            </p:extLst>
          </p:nvPr>
        </p:nvGraphicFramePr>
        <p:xfrm>
          <a:off x="5829300" y="1119273"/>
          <a:ext cx="6172200" cy="4134395"/>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01600" y="5539768"/>
            <a:ext cx="2381250" cy="399214"/>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Delhi: </a:t>
            </a:r>
            <a:r>
              <a:rPr lang="en-US" sz="2000" b="1" dirty="0" smtClean="0">
                <a:latin typeface="72 Light" panose="020B0303030000000003" pitchFamily="34" charset="0"/>
                <a:cs typeface="72 Light" panose="020B0303030000000003" pitchFamily="34" charset="0"/>
              </a:rPr>
              <a:t>5.44 </a:t>
            </a:r>
            <a:r>
              <a:rPr lang="en-US" sz="1100" b="1" dirty="0" smtClean="0">
                <a:latin typeface="72 Light" panose="020B0303030000000003" pitchFamily="34" charset="0"/>
                <a:cs typeface="72 Light" panose="020B0303030000000003" pitchFamily="34" charset="0"/>
              </a:rPr>
              <a:t>million SCMD</a:t>
            </a:r>
            <a:endParaRPr lang="en-US" sz="1100" b="1" dirty="0">
              <a:latin typeface="72 Light" panose="020B0303030000000003" pitchFamily="34" charset="0"/>
              <a:cs typeface="72 Light" panose="020B0303030000000003" pitchFamily="34" charset="0"/>
            </a:endParaRPr>
          </a:p>
        </p:txBody>
      </p:sp>
      <p:sp>
        <p:nvSpPr>
          <p:cNvPr id="12" name="TextBox 11"/>
          <p:cNvSpPr txBox="1"/>
          <p:nvPr/>
        </p:nvSpPr>
        <p:spPr>
          <a:xfrm>
            <a:off x="2482850" y="5540216"/>
            <a:ext cx="2165350" cy="399214"/>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UP: </a:t>
            </a:r>
            <a:r>
              <a:rPr lang="en-US" sz="2000" b="1" dirty="0" smtClean="0">
                <a:latin typeface="72 Light" panose="020B0303030000000003" pitchFamily="34" charset="0"/>
                <a:cs typeface="72 Light" panose="020B0303030000000003" pitchFamily="34" charset="0"/>
              </a:rPr>
              <a:t>2.49 </a:t>
            </a:r>
            <a:r>
              <a:rPr lang="en-US" sz="1100" b="1" dirty="0" smtClean="0">
                <a:latin typeface="72 Light" panose="020B0303030000000003" pitchFamily="34" charset="0"/>
                <a:cs typeface="72 Light" panose="020B0303030000000003" pitchFamily="34" charset="0"/>
              </a:rPr>
              <a:t>million SCMD</a:t>
            </a:r>
            <a:endParaRPr lang="en-US" sz="1100" b="1" dirty="0">
              <a:latin typeface="72 Light" panose="020B0303030000000003" pitchFamily="34" charset="0"/>
              <a:cs typeface="72 Light" panose="020B0303030000000003" pitchFamily="34" charset="0"/>
            </a:endParaRPr>
          </a:p>
        </p:txBody>
      </p:sp>
      <p:sp>
        <p:nvSpPr>
          <p:cNvPr id="13" name="TextBox 12"/>
          <p:cNvSpPr txBox="1"/>
          <p:nvPr/>
        </p:nvSpPr>
        <p:spPr>
          <a:xfrm>
            <a:off x="4578350" y="5539768"/>
            <a:ext cx="2698750" cy="400110"/>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Haryana: </a:t>
            </a:r>
            <a:r>
              <a:rPr lang="en-US" sz="2000" b="1" dirty="0" smtClean="0">
                <a:latin typeface="72 Light" panose="020B0303030000000003" pitchFamily="34" charset="0"/>
                <a:cs typeface="72 Light" panose="020B0303030000000003" pitchFamily="34" charset="0"/>
              </a:rPr>
              <a:t>0.81 </a:t>
            </a:r>
            <a:r>
              <a:rPr lang="en-US" sz="1100" b="1" dirty="0" smtClean="0">
                <a:latin typeface="72 Light" panose="020B0303030000000003" pitchFamily="34" charset="0"/>
                <a:cs typeface="72 Light" panose="020B0303030000000003" pitchFamily="34" charset="0"/>
              </a:rPr>
              <a:t>million SCMD</a:t>
            </a:r>
            <a:endParaRPr lang="en-US" sz="1100" b="1" dirty="0">
              <a:latin typeface="72 Light" panose="020B0303030000000003" pitchFamily="34" charset="0"/>
              <a:cs typeface="72 Light" panose="020B0303030000000003" pitchFamily="34" charset="0"/>
            </a:endParaRPr>
          </a:p>
        </p:txBody>
      </p:sp>
      <p:sp>
        <p:nvSpPr>
          <p:cNvPr id="14" name="TextBox 13"/>
          <p:cNvSpPr txBox="1"/>
          <p:nvPr/>
        </p:nvSpPr>
        <p:spPr>
          <a:xfrm>
            <a:off x="7277100" y="5539768"/>
            <a:ext cx="2806700" cy="400110"/>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Rajasthan: </a:t>
            </a:r>
            <a:r>
              <a:rPr lang="en-US" sz="2000" b="1" dirty="0" smtClean="0">
                <a:latin typeface="72 Light" panose="020B0303030000000003" pitchFamily="34" charset="0"/>
                <a:cs typeface="72 Light" panose="020B0303030000000003" pitchFamily="34" charset="0"/>
              </a:rPr>
              <a:t>0.15 </a:t>
            </a:r>
            <a:r>
              <a:rPr lang="en-US" sz="1100" b="1" dirty="0" smtClean="0">
                <a:latin typeface="72 Light" panose="020B0303030000000003" pitchFamily="34" charset="0"/>
                <a:cs typeface="72 Light" panose="020B0303030000000003" pitchFamily="34" charset="0"/>
              </a:rPr>
              <a:t>million SCMD</a:t>
            </a:r>
            <a:endParaRPr lang="en-US" sz="1100" b="1" dirty="0">
              <a:latin typeface="72 Light" panose="020B0303030000000003" pitchFamily="34" charset="0"/>
              <a:cs typeface="72 Light" panose="020B0303030000000003" pitchFamily="34" charset="0"/>
            </a:endParaRPr>
          </a:p>
        </p:txBody>
      </p:sp>
      <p:sp>
        <p:nvSpPr>
          <p:cNvPr id="15" name="TextBox 14"/>
          <p:cNvSpPr txBox="1"/>
          <p:nvPr/>
        </p:nvSpPr>
        <p:spPr>
          <a:xfrm>
            <a:off x="10083800" y="5539768"/>
            <a:ext cx="2053771" cy="399214"/>
          </a:xfrm>
          <a:prstGeom prst="rect">
            <a:avLst/>
          </a:prstGeom>
          <a:noFill/>
        </p:spPr>
        <p:txBody>
          <a:bodyPr wrap="square" rtlCol="0">
            <a:spAutoFit/>
          </a:bodyPr>
          <a:lstStyle/>
          <a:p>
            <a:pPr algn="ctr"/>
            <a:r>
              <a:rPr lang="en-US" sz="2000" b="1" dirty="0">
                <a:latin typeface="72 Light" panose="020B0303030000000003" pitchFamily="34" charset="0"/>
                <a:cs typeface="72 Light" panose="020B0303030000000003" pitchFamily="34" charset="0"/>
              </a:rPr>
              <a:t>NG: 0.50 </a:t>
            </a:r>
            <a:r>
              <a:rPr lang="en-US" sz="1100" b="1" dirty="0" smtClean="0">
                <a:latin typeface="72 Light" panose="020B0303030000000003" pitchFamily="34" charset="0"/>
                <a:cs typeface="72 Light" panose="020B0303030000000003" pitchFamily="34" charset="0"/>
              </a:rPr>
              <a:t>million SCMD</a:t>
            </a:r>
            <a:endParaRPr lang="en-US" sz="1100" b="1" dirty="0">
              <a:latin typeface="72 Light" panose="020B0303030000000003" pitchFamily="34" charset="0"/>
              <a:cs typeface="72 Light" panose="020B0303030000000003" pitchFamily="34" charset="0"/>
            </a:endParaRPr>
          </a:p>
        </p:txBody>
      </p:sp>
    </p:spTree>
    <p:extLst>
      <p:ext uri="{BB962C8B-B14F-4D97-AF65-F5344CB8AC3E}">
        <p14:creationId xmlns:p14="http://schemas.microsoft.com/office/powerpoint/2010/main" val="2737574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1304925" y="22860"/>
            <a:ext cx="10196195" cy="790357"/>
          </a:xfrm>
        </p:spPr>
        <p:txBody>
          <a:bodyPr vert="horz" lIns="91440" tIns="45720" rIns="91440" bIns="45720" rtlCol="0" anchor="b">
            <a:noAutofit/>
          </a:bodyPr>
          <a:lstStyle/>
          <a:p>
            <a:pPr lvl="0"/>
            <a:r>
              <a:rPr lang="en-US" sz="3600" dirty="0" smtClean="0"/>
              <a:t>Yearly Sales Volume Segment wise (Million SCM)</a:t>
            </a:r>
            <a:endParaRPr lang="en-US" sz="3600" dirty="0"/>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graphicFrame>
        <p:nvGraphicFramePr>
          <p:cNvPr id="16" name="Chart 15"/>
          <p:cNvGraphicFramePr/>
          <p:nvPr>
            <p:extLst>
              <p:ext uri="{D42A27DB-BD31-4B8C-83A1-F6EECF244321}">
                <p14:modId xmlns:p14="http://schemas.microsoft.com/office/powerpoint/2010/main" val="528614180"/>
              </p:ext>
            </p:extLst>
          </p:nvPr>
        </p:nvGraphicFramePr>
        <p:xfrm>
          <a:off x="353861" y="1041898"/>
          <a:ext cx="5163019"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extLst>
              <p:ext uri="{D42A27DB-BD31-4B8C-83A1-F6EECF244321}">
                <p14:modId xmlns:p14="http://schemas.microsoft.com/office/powerpoint/2010/main" val="1658787123"/>
              </p:ext>
            </p:extLst>
          </p:nvPr>
        </p:nvGraphicFramePr>
        <p:xfrm>
          <a:off x="6471920" y="1041898"/>
          <a:ext cx="5029200" cy="28557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extLst>
              <p:ext uri="{D42A27DB-BD31-4B8C-83A1-F6EECF244321}">
                <p14:modId xmlns:p14="http://schemas.microsoft.com/office/powerpoint/2010/main" val="855384539"/>
              </p:ext>
            </p:extLst>
          </p:nvPr>
        </p:nvGraphicFramePr>
        <p:xfrm>
          <a:off x="482750" y="4067118"/>
          <a:ext cx="5048150" cy="2590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p:nvPr>
            <p:extLst>
              <p:ext uri="{D42A27DB-BD31-4B8C-83A1-F6EECF244321}">
                <p14:modId xmlns:p14="http://schemas.microsoft.com/office/powerpoint/2010/main" val="912965025"/>
              </p:ext>
            </p:extLst>
          </p:nvPr>
        </p:nvGraphicFramePr>
        <p:xfrm>
          <a:off x="6671310" y="3884021"/>
          <a:ext cx="5013960" cy="26158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26042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idx="4294967295"/>
          </p:nvPr>
        </p:nvSpPr>
        <p:spPr>
          <a:xfrm>
            <a:off x="2733674" y="22860"/>
            <a:ext cx="5983605" cy="790357"/>
          </a:xfrm>
        </p:spPr>
        <p:txBody>
          <a:bodyPr vert="horz" lIns="91440" tIns="45720" rIns="91440" bIns="45720" rtlCol="0" anchor="b">
            <a:normAutofit/>
          </a:bodyPr>
          <a:lstStyle/>
          <a:p>
            <a:pPr lvl="0" algn="ctr"/>
            <a:r>
              <a:rPr lang="en-US" dirty="0" smtClean="0"/>
              <a:t>Gas Sourcing</a:t>
            </a:r>
            <a:endParaRPr lang="en-US" dirty="0"/>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172719" y="1699119"/>
            <a:ext cx="7704455" cy="3412769"/>
          </a:xfrm>
        </p:spPr>
        <p:txBody>
          <a:bodyPr vert="horz" lIns="0" tIns="45720" rIns="0" bIns="45720" rtlCol="0">
            <a:noAutofit/>
          </a:bodyPr>
          <a:lstStyle/>
          <a:p>
            <a:pPr lvl="0" algn="just"/>
            <a:r>
              <a:rPr lang="en-US" sz="1600" dirty="0"/>
              <a:t>Allocation from </a:t>
            </a:r>
            <a:r>
              <a:rPr lang="en-US" sz="1600" dirty="0" smtClean="0"/>
              <a:t>Government of </a:t>
            </a:r>
            <a:r>
              <a:rPr lang="en-US" sz="1600" dirty="0"/>
              <a:t>India of domestic gas for CNG and PNG Domestic segment. </a:t>
            </a:r>
          </a:p>
          <a:p>
            <a:pPr lvl="0" algn="just"/>
            <a:r>
              <a:rPr lang="en-US" sz="1600" dirty="0" smtClean="0"/>
              <a:t>Lower </a:t>
            </a:r>
            <a:r>
              <a:rPr lang="en-US" sz="1600" dirty="0"/>
              <a:t>prices of domestic gas makes the economics of switching to gas more attractive driving growth in CNG &amp; PNG- Domestic segments which constitute around 82</a:t>
            </a:r>
            <a:r>
              <a:rPr lang="en-US" sz="1600" dirty="0">
                <a:solidFill>
                  <a:schemeClr val="tx1"/>
                </a:solidFill>
              </a:rPr>
              <a:t>%</a:t>
            </a:r>
            <a:r>
              <a:rPr lang="en-US" sz="1600" dirty="0"/>
              <a:t> of the total sales volumes. </a:t>
            </a:r>
            <a:endParaRPr lang="en-US" sz="1600" dirty="0">
              <a:solidFill>
                <a:schemeClr val="tx1"/>
              </a:solidFill>
            </a:endParaRPr>
          </a:p>
          <a:p>
            <a:pPr lvl="0" algn="just"/>
            <a:r>
              <a:rPr lang="en-US" sz="1600" dirty="0" smtClean="0">
                <a:solidFill>
                  <a:schemeClr val="tx1"/>
                </a:solidFill>
              </a:rPr>
              <a:t>During FY 2025-26, the gas portfolio of the Company comprises 57% domestic </a:t>
            </a:r>
            <a:r>
              <a:rPr lang="en-US" sz="1600" dirty="0">
                <a:solidFill>
                  <a:schemeClr val="tx1"/>
                </a:solidFill>
              </a:rPr>
              <a:t>gas </a:t>
            </a:r>
            <a:r>
              <a:rPr lang="en-US" sz="1600" dirty="0" smtClean="0">
                <a:solidFill>
                  <a:schemeClr val="tx1"/>
                </a:solidFill>
              </a:rPr>
              <a:t>and 43% RLNG.</a:t>
            </a:r>
            <a:endParaRPr lang="en-US" sz="1600" dirty="0">
              <a:solidFill>
                <a:schemeClr val="tx1"/>
              </a:solidFill>
            </a:endParaRPr>
          </a:p>
          <a:p>
            <a:pPr algn="just"/>
            <a:r>
              <a:rPr lang="en-US" sz="1600" dirty="0"/>
              <a:t>Have tied up long term/ mid </a:t>
            </a:r>
            <a:r>
              <a:rPr lang="en-US" sz="1600" dirty="0" smtClean="0"/>
              <a:t>term/short term contract </a:t>
            </a:r>
            <a:r>
              <a:rPr lang="en-US" sz="1600" dirty="0"/>
              <a:t>for </a:t>
            </a:r>
            <a:r>
              <a:rPr lang="en-US" sz="1600" dirty="0" smtClean="0"/>
              <a:t>RLNG </a:t>
            </a:r>
            <a:r>
              <a:rPr lang="en-US" sz="1600" dirty="0"/>
              <a:t>to meet PNG Industrial &amp; Commercial demand and shortfall in Domestic Gas allocation for CNG &amp; </a:t>
            </a:r>
            <a:r>
              <a:rPr lang="en-US" sz="1600" dirty="0" smtClean="0"/>
              <a:t>D-PNG.</a:t>
            </a:r>
          </a:p>
          <a:p>
            <a:pPr algn="just"/>
            <a:r>
              <a:rPr lang="en-US" sz="1600" dirty="0" smtClean="0"/>
              <a:t>Buying </a:t>
            </a:r>
            <a:r>
              <a:rPr lang="en-US" sz="1600" dirty="0"/>
              <a:t>short term gas from the open market through tendering and IGX on need basis. </a:t>
            </a:r>
          </a:p>
          <a:p>
            <a:pPr lvl="0" algn="just"/>
            <a:endParaRPr lang="en-US" sz="1600" dirty="0">
              <a:solidFill>
                <a:schemeClr val="tx1"/>
              </a:solidFill>
            </a:endParaRPr>
          </a:p>
        </p:txBody>
      </p:sp>
      <p:cxnSp>
        <p:nvCxnSpPr>
          <p:cNvPr id="4" name="Straight Connector 3"/>
          <p:cNvCxnSpPr>
            <a:cxnSpLocks noChangeAspect="1"/>
          </p:cNvCxnSpPr>
          <p:nvPr/>
        </p:nvCxnSpPr>
        <p:spPr>
          <a:xfrm>
            <a:off x="172720" y="836077"/>
            <a:ext cx="11866880" cy="0"/>
          </a:xfrm>
          <a:prstGeom prst="line">
            <a:avLst/>
          </a:prstGeom>
        </p:spPr>
        <p:style>
          <a:lnRef idx="1">
            <a:schemeClr val="accent5"/>
          </a:lnRef>
          <a:fillRef idx="0">
            <a:schemeClr val="accent5"/>
          </a:fillRef>
          <a:effectRef idx="0">
            <a:schemeClr val="accent5"/>
          </a:effectRef>
          <a:fontRef idx="minor">
            <a:schemeClr val="tx1"/>
          </a:fontRef>
        </p:style>
      </p:cxnSp>
      <p:pic>
        <p:nvPicPr>
          <p:cNvPr id="29" name="Picture 28"/>
          <p:cNvPicPr>
            <a:picLocks noChangeAspect="1"/>
          </p:cNvPicPr>
          <p:nvPr/>
        </p:nvPicPr>
        <p:blipFill>
          <a:blip r:embed="rId3"/>
          <a:stretch>
            <a:fillRect/>
          </a:stretch>
        </p:blipFill>
        <p:spPr>
          <a:xfrm>
            <a:off x="10160" y="6288064"/>
            <a:ext cx="12192000" cy="587857"/>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31" y="97241"/>
            <a:ext cx="724604" cy="582270"/>
          </a:xfrm>
          <a:prstGeom prst="rect">
            <a:avLst/>
          </a:prstGeom>
        </p:spPr>
      </p:pic>
      <p:pic>
        <p:nvPicPr>
          <p:cNvPr id="6146" name="Picture 2" descr="Gas Processing Plant Icons Stock Illustrations – 387 Gas Processing Plant  Icons Stock Illustrations, Vectors &amp; Clipart - Dreams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385" y="1449704"/>
            <a:ext cx="4006215" cy="400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65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C8B697ACDB5248932E556FD8DA6C66" ma:contentTypeVersion="9" ma:contentTypeDescription="Create a new document." ma:contentTypeScope="" ma:versionID="e7ec5eeb36f3fd2e8e2349fc12ae9370">
  <xsd:schema xmlns:xsd="http://www.w3.org/2001/XMLSchema" xmlns:xs="http://www.w3.org/2001/XMLSchema" xmlns:p="http://schemas.microsoft.com/office/2006/metadata/properties" xmlns:ns3="d0567eed-1067-40cf-89d6-3081e63e19b4" targetNamespace="http://schemas.microsoft.com/office/2006/metadata/properties" ma:root="true" ma:fieldsID="76ff0d9476189c1fd70b1b267a30c304" ns3:_="">
    <xsd:import namespace="d0567eed-1067-40cf-89d6-3081e63e19b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567eed-1067-40cf-89d6-3081e63e19b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E879E6-8FFE-4154-8F2A-F7518B89B376}">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d0567eed-1067-40cf-89d6-3081e63e19b4"/>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DFC553D2-29CA-4269-B08A-DB7EB1FB7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567eed-1067-40cf-89d6-3081e63e1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0</TotalTime>
  <Words>1978</Words>
  <Application>Microsoft Office PowerPoint</Application>
  <PresentationFormat>Widescreen</PresentationFormat>
  <Paragraphs>249</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72 Light</vt:lpstr>
      <vt:lpstr>Arial</vt:lpstr>
      <vt:lpstr>Arial Rounded MT Bold</vt:lpstr>
      <vt:lpstr>Brush Script MT</vt:lpstr>
      <vt:lpstr>Calibri</vt:lpstr>
      <vt:lpstr>Calibri (Body)</vt:lpstr>
      <vt:lpstr>Courier New</vt:lpstr>
      <vt:lpstr>Times New Roman</vt:lpstr>
      <vt:lpstr>Wingdings</vt:lpstr>
      <vt:lpstr>RetrospectVTI</vt:lpstr>
      <vt:lpstr>Indraprastha Gas Limited</vt:lpstr>
      <vt:lpstr>Background</vt:lpstr>
      <vt:lpstr>Shareholding Pattern As on 31 March 2026</vt:lpstr>
      <vt:lpstr>Management</vt:lpstr>
      <vt:lpstr>Areas of Operation</vt:lpstr>
      <vt:lpstr>Areas of Operation</vt:lpstr>
      <vt:lpstr>Current Sales Volume Mix (%)</vt:lpstr>
      <vt:lpstr>Yearly Sales Volume Segment wise (Million SCM)</vt:lpstr>
      <vt:lpstr>Gas Sourcing</vt:lpstr>
      <vt:lpstr>Current Gas Mix (%) (Overall Purchases)</vt:lpstr>
      <vt:lpstr>Growth in CNG Segment</vt:lpstr>
      <vt:lpstr>CNG Station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2025-06-03T10:32:35Z</dcterms:created>
  <dcterms:modified xsi:type="dcterms:W3CDTF">2026-05-27T12:40:39Z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0x01010023C8B697ACDB5248932E556FD8DA6C66</vt:lpwstr>
  </property>
</Properties>
</file>